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724" r:id="rId3"/>
    <p:sldId id="725" r:id="rId4"/>
    <p:sldId id="728" r:id="rId5"/>
    <p:sldId id="729" r:id="rId6"/>
    <p:sldId id="261" r:id="rId7"/>
    <p:sldId id="262" r:id="rId8"/>
    <p:sldId id="726" r:id="rId9"/>
    <p:sldId id="730" r:id="rId10"/>
    <p:sldId id="731" r:id="rId11"/>
    <p:sldId id="732" r:id="rId12"/>
    <p:sldId id="265" r:id="rId13"/>
    <p:sldId id="271" r:id="rId14"/>
    <p:sldId id="268" r:id="rId15"/>
    <p:sldId id="283" r:id="rId16"/>
    <p:sldId id="272" r:id="rId17"/>
    <p:sldId id="735" r:id="rId18"/>
    <p:sldId id="273" r:id="rId19"/>
    <p:sldId id="266" r:id="rId20"/>
    <p:sldId id="270" r:id="rId21"/>
    <p:sldId id="274" r:id="rId22"/>
    <p:sldId id="719" r:id="rId23"/>
    <p:sldId id="721" r:id="rId24"/>
    <p:sldId id="259" r:id="rId25"/>
    <p:sldId id="723" r:id="rId26"/>
    <p:sldId id="733" r:id="rId27"/>
    <p:sldId id="734" r:id="rId28"/>
    <p:sldId id="269" r:id="rId29"/>
    <p:sldId id="278" r:id="rId30"/>
    <p:sldId id="281" r:id="rId31"/>
    <p:sldId id="285" r:id="rId32"/>
    <p:sldId id="275" r:id="rId33"/>
    <p:sldId id="276" r:id="rId34"/>
    <p:sldId id="284" r:id="rId35"/>
    <p:sldId id="258" r:id="rId36"/>
    <p:sldId id="277" r:id="rId37"/>
    <p:sldId id="282" r:id="rId38"/>
    <p:sldId id="257" r:id="rId39"/>
    <p:sldId id="722" r:id="rId40"/>
    <p:sldId id="290" r:id="rId41"/>
  </p:sldIdLst>
  <p:sldSz cx="12192000" cy="6858000"/>
  <p:notesSz cx="6858000" cy="9144000"/>
  <p:embeddedFontLst>
    <p:embeddedFont>
      <p:font typeface="Inter Light" panose="020F0502020204030204" pitchFamily="34" charset="0"/>
      <p:regular r:id="rId42"/>
      <p:bold r:id="rId43"/>
      <p:italic r:id="rId44"/>
      <p:boldItalic r:id="rId45"/>
    </p:embeddedFont>
    <p:embeddedFont>
      <p:font typeface="Inter Medium" panose="020F0502020204030204" pitchFamily="34" charset="0"/>
      <p:regular r:id="rId46"/>
      <p:bold r:id="rId47"/>
      <p:italic r:id="rId48"/>
      <p:boldItalic r:id="rId49"/>
    </p:embeddedFont>
    <p:embeddedFont>
      <p:font typeface="Lato Medium" panose="020F0502020204030204" pitchFamily="34" charset="0"/>
      <p:regular r:id="rId50"/>
      <p:italic r:id="rId51"/>
    </p:embeddedFont>
    <p:embeddedFont>
      <p:font typeface="Open Sans" panose="020B0606030504020204" pitchFamily="34" charset="0"/>
      <p:regular r:id="rId52"/>
      <p:bold r:id="rId53"/>
      <p:italic r:id="rId54"/>
      <p:boldItalic r:id="rId55"/>
    </p:embeddedFont>
    <p:embeddedFont>
      <p:font typeface="Poppins" pitchFamily="2" charset="77"/>
      <p:regular r:id="rId56"/>
      <p:bold r:id="rId57"/>
      <p:italic r:id="rId58"/>
      <p:boldItalic r:id="rId5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16" autoAdjust="0"/>
    <p:restoredTop sz="95256" autoAdjust="0"/>
  </p:normalViewPr>
  <p:slideViewPr>
    <p:cSldViewPr snapToGrid="0">
      <p:cViewPr varScale="1">
        <p:scale>
          <a:sx n="168" d="100"/>
          <a:sy n="168" d="100"/>
        </p:scale>
        <p:origin x="1464" y="192"/>
      </p:cViewPr>
      <p:guideLst/>
    </p:cSldViewPr>
  </p:slideViewPr>
  <p:notesTextViewPr>
    <p:cViewPr>
      <p:scale>
        <a:sx n="1" d="1"/>
        <a:sy n="1" d="1"/>
      </p:scale>
      <p:origin x="0" y="0"/>
    </p:cViewPr>
  </p:notesTextViewPr>
  <p:sorterViewPr>
    <p:cViewPr>
      <p:scale>
        <a:sx n="100" d="100"/>
        <a:sy n="100" d="100"/>
      </p:scale>
      <p:origin x="0" y="-1843"/>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font" Target="fonts/font14.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font" Target="fonts/font17.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font" Target="fonts/font15.fntdata"/><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font" Target="fonts/font18.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3.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font" Target="fonts/font16.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141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BAAA08CD-5BC7-905D-CA46-2CFDFD08F3F3}"/>
              </a:ext>
            </a:extLst>
          </p:cNvPr>
          <p:cNvSpPr>
            <a:spLocks noGrp="1"/>
          </p:cNvSpPr>
          <p:nvPr>
            <p:ph type="pic" sz="quarter" idx="10"/>
          </p:nvPr>
        </p:nvSpPr>
        <p:spPr>
          <a:xfrm>
            <a:off x="1" y="677986"/>
            <a:ext cx="3035569" cy="3894905"/>
          </a:xfrm>
          <a:custGeom>
            <a:avLst/>
            <a:gdLst>
              <a:gd name="connsiteX0" fmla="*/ 1088115 w 3035569"/>
              <a:gd name="connsiteY0" fmla="*/ 0 h 3894905"/>
              <a:gd name="connsiteX1" fmla="*/ 3035569 w 3035569"/>
              <a:gd name="connsiteY1" fmla="*/ 1947453 h 3894905"/>
              <a:gd name="connsiteX2" fmla="*/ 1088115 w 3035569"/>
              <a:gd name="connsiteY2" fmla="*/ 3894905 h 3894905"/>
              <a:gd name="connsiteX3" fmla="*/ 159843 w 3035569"/>
              <a:gd name="connsiteY3" fmla="*/ 3659858 h 3894905"/>
              <a:gd name="connsiteX4" fmla="*/ 0 w 3035569"/>
              <a:gd name="connsiteY4" fmla="*/ 3562751 h 3894905"/>
              <a:gd name="connsiteX5" fmla="*/ 0 w 3035569"/>
              <a:gd name="connsiteY5" fmla="*/ 332154 h 3894905"/>
              <a:gd name="connsiteX6" fmla="*/ 159843 w 3035569"/>
              <a:gd name="connsiteY6" fmla="*/ 235047 h 3894905"/>
              <a:gd name="connsiteX7" fmla="*/ 1088115 w 3035569"/>
              <a:gd name="connsiteY7" fmla="*/ 0 h 3894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5569" h="3894905">
                <a:moveTo>
                  <a:pt x="1088115" y="0"/>
                </a:moveTo>
                <a:cubicBezTo>
                  <a:pt x="2163664" y="0"/>
                  <a:pt x="3035569" y="871905"/>
                  <a:pt x="3035569" y="1947453"/>
                </a:cubicBezTo>
                <a:cubicBezTo>
                  <a:pt x="3035569" y="3023000"/>
                  <a:pt x="2163664" y="3894905"/>
                  <a:pt x="1088115" y="3894905"/>
                </a:cubicBezTo>
                <a:cubicBezTo>
                  <a:pt x="752006" y="3894905"/>
                  <a:pt x="435784" y="3809758"/>
                  <a:pt x="159843" y="3659858"/>
                </a:cubicBezTo>
                <a:lnTo>
                  <a:pt x="0" y="3562751"/>
                </a:lnTo>
                <a:lnTo>
                  <a:pt x="0" y="332154"/>
                </a:lnTo>
                <a:lnTo>
                  <a:pt x="159843" y="235047"/>
                </a:lnTo>
                <a:cubicBezTo>
                  <a:pt x="435784" y="85147"/>
                  <a:pt x="752006" y="0"/>
                  <a:pt x="1088115"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2" name="Picture Placeholder 4">
            <a:extLst>
              <a:ext uri="{FF2B5EF4-FFF2-40B4-BE49-F238E27FC236}">
                <a16:creationId xmlns:a16="http://schemas.microsoft.com/office/drawing/2014/main" id="{73705E8C-0833-14DB-AD2F-252F3555C864}"/>
              </a:ext>
            </a:extLst>
          </p:cNvPr>
          <p:cNvSpPr>
            <a:spLocks noGrp="1"/>
          </p:cNvSpPr>
          <p:nvPr>
            <p:ph type="pic" sz="quarter" idx="11"/>
          </p:nvPr>
        </p:nvSpPr>
        <p:spPr>
          <a:xfrm>
            <a:off x="2329068" y="3933417"/>
            <a:ext cx="2453147" cy="2453145"/>
          </a:xfrm>
          <a:custGeom>
            <a:avLst/>
            <a:gdLst>
              <a:gd name="connsiteX0" fmla="*/ 1947454 w 3894908"/>
              <a:gd name="connsiteY0" fmla="*/ 0 h 3894905"/>
              <a:gd name="connsiteX1" fmla="*/ 3894908 w 3894908"/>
              <a:gd name="connsiteY1" fmla="*/ 1947453 h 3894905"/>
              <a:gd name="connsiteX2" fmla="*/ 1947454 w 3894908"/>
              <a:gd name="connsiteY2" fmla="*/ 3894905 h 3894905"/>
              <a:gd name="connsiteX3" fmla="*/ 0 w 3894908"/>
              <a:gd name="connsiteY3" fmla="*/ 1947453 h 3894905"/>
              <a:gd name="connsiteX4" fmla="*/ 1947454 w 3894908"/>
              <a:gd name="connsiteY4" fmla="*/ 0 h 3894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4908" h="3894905">
                <a:moveTo>
                  <a:pt x="1947454" y="0"/>
                </a:moveTo>
                <a:cubicBezTo>
                  <a:pt x="3023003" y="0"/>
                  <a:pt x="3894908" y="871905"/>
                  <a:pt x="3894908" y="1947453"/>
                </a:cubicBezTo>
                <a:cubicBezTo>
                  <a:pt x="3894908" y="3023000"/>
                  <a:pt x="3023003" y="3894905"/>
                  <a:pt x="1947454" y="3894905"/>
                </a:cubicBezTo>
                <a:cubicBezTo>
                  <a:pt x="871905" y="3894905"/>
                  <a:pt x="0" y="3023000"/>
                  <a:pt x="0" y="1947453"/>
                </a:cubicBezTo>
                <a:cubicBezTo>
                  <a:pt x="0" y="871905"/>
                  <a:pt x="871905" y="0"/>
                  <a:pt x="1947454"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5" name="Picture Placeholder 4">
            <a:extLst>
              <a:ext uri="{FF2B5EF4-FFF2-40B4-BE49-F238E27FC236}">
                <a16:creationId xmlns:a16="http://schemas.microsoft.com/office/drawing/2014/main" id="{E7A7D106-5DF7-3343-2115-7FC4635F0A8A}"/>
              </a:ext>
            </a:extLst>
          </p:cNvPr>
          <p:cNvSpPr>
            <a:spLocks noGrp="1"/>
          </p:cNvSpPr>
          <p:nvPr>
            <p:ph type="pic" sz="quarter" idx="12"/>
          </p:nvPr>
        </p:nvSpPr>
        <p:spPr>
          <a:xfrm>
            <a:off x="3370915" y="1386238"/>
            <a:ext cx="1838929" cy="1838928"/>
          </a:xfrm>
          <a:custGeom>
            <a:avLst/>
            <a:gdLst>
              <a:gd name="connsiteX0" fmla="*/ 1947454 w 3894908"/>
              <a:gd name="connsiteY0" fmla="*/ 0 h 3894905"/>
              <a:gd name="connsiteX1" fmla="*/ 3894908 w 3894908"/>
              <a:gd name="connsiteY1" fmla="*/ 1947453 h 3894905"/>
              <a:gd name="connsiteX2" fmla="*/ 1947454 w 3894908"/>
              <a:gd name="connsiteY2" fmla="*/ 3894905 h 3894905"/>
              <a:gd name="connsiteX3" fmla="*/ 0 w 3894908"/>
              <a:gd name="connsiteY3" fmla="*/ 1947453 h 3894905"/>
              <a:gd name="connsiteX4" fmla="*/ 1947454 w 3894908"/>
              <a:gd name="connsiteY4" fmla="*/ 0 h 3894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4908" h="3894905">
                <a:moveTo>
                  <a:pt x="1947454" y="0"/>
                </a:moveTo>
                <a:cubicBezTo>
                  <a:pt x="3023003" y="0"/>
                  <a:pt x="3894908" y="871905"/>
                  <a:pt x="3894908" y="1947453"/>
                </a:cubicBezTo>
                <a:cubicBezTo>
                  <a:pt x="3894908" y="3023000"/>
                  <a:pt x="3023003" y="3894905"/>
                  <a:pt x="1947454" y="3894905"/>
                </a:cubicBezTo>
                <a:cubicBezTo>
                  <a:pt x="871905" y="3894905"/>
                  <a:pt x="0" y="3023000"/>
                  <a:pt x="0" y="1947453"/>
                </a:cubicBezTo>
                <a:cubicBezTo>
                  <a:pt x="0" y="871905"/>
                  <a:pt x="871905" y="0"/>
                  <a:pt x="1947454"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1188381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71BA3FAC-6290-EEED-AAB2-BBCB906E7BAF}"/>
              </a:ext>
            </a:extLst>
          </p:cNvPr>
          <p:cNvSpPr>
            <a:spLocks noGrp="1"/>
          </p:cNvSpPr>
          <p:nvPr>
            <p:ph type="pic" sz="quarter" idx="12"/>
          </p:nvPr>
        </p:nvSpPr>
        <p:spPr>
          <a:xfrm>
            <a:off x="9589945" y="1205635"/>
            <a:ext cx="2038638" cy="2038638"/>
          </a:xfrm>
          <a:custGeom>
            <a:avLst/>
            <a:gdLst>
              <a:gd name="connsiteX0" fmla="*/ 1019319 w 2038638"/>
              <a:gd name="connsiteY0" fmla="*/ 0 h 2038638"/>
              <a:gd name="connsiteX1" fmla="*/ 2038638 w 2038638"/>
              <a:gd name="connsiteY1" fmla="*/ 1019319 h 2038638"/>
              <a:gd name="connsiteX2" fmla="*/ 1019319 w 2038638"/>
              <a:gd name="connsiteY2" fmla="*/ 2038638 h 2038638"/>
              <a:gd name="connsiteX3" fmla="*/ 0 w 2038638"/>
              <a:gd name="connsiteY3" fmla="*/ 1019319 h 2038638"/>
              <a:gd name="connsiteX4" fmla="*/ 1019319 w 2038638"/>
              <a:gd name="connsiteY4" fmla="*/ 0 h 2038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8638" h="2038638">
                <a:moveTo>
                  <a:pt x="1019319" y="0"/>
                </a:moveTo>
                <a:cubicBezTo>
                  <a:pt x="1582273" y="0"/>
                  <a:pt x="2038638" y="456365"/>
                  <a:pt x="2038638" y="1019319"/>
                </a:cubicBezTo>
                <a:cubicBezTo>
                  <a:pt x="2038638" y="1582273"/>
                  <a:pt x="1582273" y="2038638"/>
                  <a:pt x="1019319" y="2038638"/>
                </a:cubicBezTo>
                <a:cubicBezTo>
                  <a:pt x="456365" y="2038638"/>
                  <a:pt x="0" y="1582273"/>
                  <a:pt x="0" y="1019319"/>
                </a:cubicBezTo>
                <a:cubicBezTo>
                  <a:pt x="0" y="456365"/>
                  <a:pt x="456365" y="0"/>
                  <a:pt x="101931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6" name="Picture Placeholder 5">
            <a:extLst>
              <a:ext uri="{FF2B5EF4-FFF2-40B4-BE49-F238E27FC236}">
                <a16:creationId xmlns:a16="http://schemas.microsoft.com/office/drawing/2014/main" id="{E77C8FCC-8731-9325-0669-CD3FFDFAFE79}"/>
              </a:ext>
            </a:extLst>
          </p:cNvPr>
          <p:cNvSpPr>
            <a:spLocks noGrp="1"/>
          </p:cNvSpPr>
          <p:nvPr>
            <p:ph type="pic" sz="quarter" idx="11"/>
          </p:nvPr>
        </p:nvSpPr>
        <p:spPr>
          <a:xfrm>
            <a:off x="6629689" y="2936729"/>
            <a:ext cx="3472008" cy="3472008"/>
          </a:xfrm>
          <a:custGeom>
            <a:avLst/>
            <a:gdLst>
              <a:gd name="connsiteX0" fmla="*/ 1736004 w 3472008"/>
              <a:gd name="connsiteY0" fmla="*/ 0 h 3472008"/>
              <a:gd name="connsiteX1" fmla="*/ 3472008 w 3472008"/>
              <a:gd name="connsiteY1" fmla="*/ 1736004 h 3472008"/>
              <a:gd name="connsiteX2" fmla="*/ 1736004 w 3472008"/>
              <a:gd name="connsiteY2" fmla="*/ 3472008 h 3472008"/>
              <a:gd name="connsiteX3" fmla="*/ 0 w 3472008"/>
              <a:gd name="connsiteY3" fmla="*/ 1736004 h 3472008"/>
              <a:gd name="connsiteX4" fmla="*/ 1736004 w 3472008"/>
              <a:gd name="connsiteY4" fmla="*/ 0 h 3472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008" h="3472008">
                <a:moveTo>
                  <a:pt x="1736004" y="0"/>
                </a:moveTo>
                <a:cubicBezTo>
                  <a:pt x="2694773" y="0"/>
                  <a:pt x="3472008" y="777235"/>
                  <a:pt x="3472008" y="1736004"/>
                </a:cubicBezTo>
                <a:cubicBezTo>
                  <a:pt x="3472008" y="2694773"/>
                  <a:pt x="2694773" y="3472008"/>
                  <a:pt x="1736004" y="3472008"/>
                </a:cubicBezTo>
                <a:cubicBezTo>
                  <a:pt x="777235" y="3472008"/>
                  <a:pt x="0" y="2694773"/>
                  <a:pt x="0" y="1736004"/>
                </a:cubicBezTo>
                <a:cubicBezTo>
                  <a:pt x="0" y="777235"/>
                  <a:pt x="777235" y="0"/>
                  <a:pt x="1736004"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6066831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34CAB0D-A204-EF06-C2D6-CF4049A12377}"/>
              </a:ext>
            </a:extLst>
          </p:cNvPr>
          <p:cNvSpPr>
            <a:spLocks noGrp="1"/>
          </p:cNvSpPr>
          <p:nvPr>
            <p:ph type="pic" sz="quarter" idx="12"/>
          </p:nvPr>
        </p:nvSpPr>
        <p:spPr>
          <a:xfrm>
            <a:off x="9770506" y="688107"/>
            <a:ext cx="2421495" cy="3049568"/>
          </a:xfrm>
          <a:custGeom>
            <a:avLst/>
            <a:gdLst>
              <a:gd name="connsiteX0" fmla="*/ 1524784 w 2421495"/>
              <a:gd name="connsiteY0" fmla="*/ 0 h 3049568"/>
              <a:gd name="connsiteX1" fmla="*/ 2377305 w 2421495"/>
              <a:gd name="connsiteY1" fmla="*/ 260409 h 3049568"/>
              <a:gd name="connsiteX2" fmla="*/ 2421495 w 2421495"/>
              <a:gd name="connsiteY2" fmla="*/ 293454 h 3049568"/>
              <a:gd name="connsiteX3" fmla="*/ 2421495 w 2421495"/>
              <a:gd name="connsiteY3" fmla="*/ 2756115 h 3049568"/>
              <a:gd name="connsiteX4" fmla="*/ 2377305 w 2421495"/>
              <a:gd name="connsiteY4" fmla="*/ 2789159 h 3049568"/>
              <a:gd name="connsiteX5" fmla="*/ 1524784 w 2421495"/>
              <a:gd name="connsiteY5" fmla="*/ 3049568 h 3049568"/>
              <a:gd name="connsiteX6" fmla="*/ 0 w 2421495"/>
              <a:gd name="connsiteY6" fmla="*/ 1524784 h 3049568"/>
              <a:gd name="connsiteX7" fmla="*/ 1524784 w 2421495"/>
              <a:gd name="connsiteY7" fmla="*/ 0 h 304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1495" h="3049568">
                <a:moveTo>
                  <a:pt x="1524784" y="0"/>
                </a:moveTo>
                <a:cubicBezTo>
                  <a:pt x="1840577" y="0"/>
                  <a:pt x="2133948" y="96000"/>
                  <a:pt x="2377305" y="260409"/>
                </a:cubicBezTo>
                <a:lnTo>
                  <a:pt x="2421495" y="293454"/>
                </a:lnTo>
                <a:lnTo>
                  <a:pt x="2421495" y="2756115"/>
                </a:lnTo>
                <a:lnTo>
                  <a:pt x="2377305" y="2789159"/>
                </a:lnTo>
                <a:cubicBezTo>
                  <a:pt x="2133948" y="2953568"/>
                  <a:pt x="1840577" y="3049568"/>
                  <a:pt x="1524784" y="3049568"/>
                </a:cubicBezTo>
                <a:cubicBezTo>
                  <a:pt x="682669" y="3049568"/>
                  <a:pt x="0" y="2366899"/>
                  <a:pt x="0" y="1524784"/>
                </a:cubicBezTo>
                <a:cubicBezTo>
                  <a:pt x="0" y="682669"/>
                  <a:pt x="682669" y="0"/>
                  <a:pt x="1524784"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1" name="Picture Placeholder 10">
            <a:extLst>
              <a:ext uri="{FF2B5EF4-FFF2-40B4-BE49-F238E27FC236}">
                <a16:creationId xmlns:a16="http://schemas.microsoft.com/office/drawing/2014/main" id="{DEEEF827-5FFE-3295-8D01-BEACD1328988}"/>
              </a:ext>
            </a:extLst>
          </p:cNvPr>
          <p:cNvSpPr>
            <a:spLocks noGrp="1"/>
          </p:cNvSpPr>
          <p:nvPr>
            <p:ph type="pic" sz="quarter" idx="13"/>
          </p:nvPr>
        </p:nvSpPr>
        <p:spPr>
          <a:xfrm>
            <a:off x="3188530" y="3238124"/>
            <a:ext cx="3122956" cy="3122954"/>
          </a:xfrm>
          <a:custGeom>
            <a:avLst/>
            <a:gdLst>
              <a:gd name="connsiteX0" fmla="*/ 1183500 w 2367000"/>
              <a:gd name="connsiteY0" fmla="*/ 0 h 2366998"/>
              <a:gd name="connsiteX1" fmla="*/ 2367000 w 2367000"/>
              <a:gd name="connsiteY1" fmla="*/ 1183499 h 2366998"/>
              <a:gd name="connsiteX2" fmla="*/ 1183500 w 2367000"/>
              <a:gd name="connsiteY2" fmla="*/ 2366998 h 2366998"/>
              <a:gd name="connsiteX3" fmla="*/ 0 w 2367000"/>
              <a:gd name="connsiteY3" fmla="*/ 1183499 h 2366998"/>
              <a:gd name="connsiteX4" fmla="*/ 1183500 w 2367000"/>
              <a:gd name="connsiteY4" fmla="*/ 0 h 236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000" h="2366998">
                <a:moveTo>
                  <a:pt x="1183500" y="0"/>
                </a:moveTo>
                <a:cubicBezTo>
                  <a:pt x="1837129" y="0"/>
                  <a:pt x="2367000" y="529871"/>
                  <a:pt x="2367000" y="1183499"/>
                </a:cubicBezTo>
                <a:cubicBezTo>
                  <a:pt x="2367000" y="1837127"/>
                  <a:pt x="1837129" y="2366998"/>
                  <a:pt x="1183500" y="2366998"/>
                </a:cubicBezTo>
                <a:cubicBezTo>
                  <a:pt x="529871" y="2366998"/>
                  <a:pt x="0" y="1837127"/>
                  <a:pt x="0" y="1183499"/>
                </a:cubicBezTo>
                <a:cubicBezTo>
                  <a:pt x="0" y="529871"/>
                  <a:pt x="529871" y="0"/>
                  <a:pt x="118350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6" name="Picture Placeholder 15">
            <a:extLst>
              <a:ext uri="{FF2B5EF4-FFF2-40B4-BE49-F238E27FC236}">
                <a16:creationId xmlns:a16="http://schemas.microsoft.com/office/drawing/2014/main" id="{445A810E-CB94-CF24-53AB-DFBFCC2C5119}"/>
              </a:ext>
            </a:extLst>
          </p:cNvPr>
          <p:cNvSpPr>
            <a:spLocks noGrp="1"/>
          </p:cNvSpPr>
          <p:nvPr>
            <p:ph type="pic" sz="quarter" idx="14"/>
          </p:nvPr>
        </p:nvSpPr>
        <p:spPr>
          <a:xfrm>
            <a:off x="1" y="3238124"/>
            <a:ext cx="2732395" cy="3122954"/>
          </a:xfrm>
          <a:custGeom>
            <a:avLst/>
            <a:gdLst>
              <a:gd name="connsiteX0" fmla="*/ 1170917 w 2732395"/>
              <a:gd name="connsiteY0" fmla="*/ 0 h 3122954"/>
              <a:gd name="connsiteX1" fmla="*/ 2732395 w 2732395"/>
              <a:gd name="connsiteY1" fmla="*/ 1561477 h 3122954"/>
              <a:gd name="connsiteX2" fmla="*/ 1170917 w 2732395"/>
              <a:gd name="connsiteY2" fmla="*/ 3122954 h 3122954"/>
              <a:gd name="connsiteX3" fmla="*/ 66785 w 2732395"/>
              <a:gd name="connsiteY3" fmla="*/ 2665608 h 3122954"/>
              <a:gd name="connsiteX4" fmla="*/ 0 w 2732395"/>
              <a:gd name="connsiteY4" fmla="*/ 2592126 h 3122954"/>
              <a:gd name="connsiteX5" fmla="*/ 0 w 2732395"/>
              <a:gd name="connsiteY5" fmla="*/ 530829 h 3122954"/>
              <a:gd name="connsiteX6" fmla="*/ 66785 w 2732395"/>
              <a:gd name="connsiteY6" fmla="*/ 457346 h 3122954"/>
              <a:gd name="connsiteX7" fmla="*/ 1170917 w 2732395"/>
              <a:gd name="connsiteY7" fmla="*/ 0 h 3122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32395" h="3122954">
                <a:moveTo>
                  <a:pt x="1170917" y="0"/>
                </a:moveTo>
                <a:cubicBezTo>
                  <a:pt x="2033298" y="0"/>
                  <a:pt x="2732395" y="699098"/>
                  <a:pt x="2732395" y="1561477"/>
                </a:cubicBezTo>
                <a:cubicBezTo>
                  <a:pt x="2732395" y="2423856"/>
                  <a:pt x="2033298" y="3122954"/>
                  <a:pt x="1170917" y="3122954"/>
                </a:cubicBezTo>
                <a:cubicBezTo>
                  <a:pt x="739727" y="3122954"/>
                  <a:pt x="349357" y="2948180"/>
                  <a:pt x="66785" y="2665608"/>
                </a:cubicBezTo>
                <a:lnTo>
                  <a:pt x="0" y="2592126"/>
                </a:lnTo>
                <a:lnTo>
                  <a:pt x="0" y="530829"/>
                </a:lnTo>
                <a:lnTo>
                  <a:pt x="66785" y="457346"/>
                </a:lnTo>
                <a:cubicBezTo>
                  <a:pt x="349357" y="174775"/>
                  <a:pt x="739727" y="0"/>
                  <a:pt x="1170917"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37124647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A71CC60-6332-3F67-9F9F-DCBC0FF80CA1}"/>
              </a:ext>
            </a:extLst>
          </p:cNvPr>
          <p:cNvSpPr>
            <a:spLocks noGrp="1"/>
          </p:cNvSpPr>
          <p:nvPr>
            <p:ph type="pic" sz="quarter" idx="12"/>
          </p:nvPr>
        </p:nvSpPr>
        <p:spPr>
          <a:xfrm>
            <a:off x="8964738" y="0"/>
            <a:ext cx="3227262" cy="1896880"/>
          </a:xfrm>
          <a:custGeom>
            <a:avLst/>
            <a:gdLst>
              <a:gd name="connsiteX0" fmla="*/ 20168 w 3227262"/>
              <a:gd name="connsiteY0" fmla="*/ 0 h 1896880"/>
              <a:gd name="connsiteX1" fmla="*/ 3227262 w 3227262"/>
              <a:gd name="connsiteY1" fmla="*/ 0 h 1896880"/>
              <a:gd name="connsiteX2" fmla="*/ 3227262 w 3227262"/>
              <a:gd name="connsiteY2" fmla="*/ 741628 h 1896880"/>
              <a:gd name="connsiteX3" fmla="*/ 3173661 w 3227262"/>
              <a:gd name="connsiteY3" fmla="*/ 888078 h 1896880"/>
              <a:gd name="connsiteX4" fmla="*/ 1651731 w 3227262"/>
              <a:gd name="connsiteY4" fmla="*/ 1896880 h 1896880"/>
              <a:gd name="connsiteX5" fmla="*/ 0 w 3227262"/>
              <a:gd name="connsiteY5" fmla="*/ 245150 h 1896880"/>
              <a:gd name="connsiteX6" fmla="*/ 8528 w 3227262"/>
              <a:gd name="connsiteY6" fmla="*/ 7627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7262" h="1896880">
                <a:moveTo>
                  <a:pt x="20168" y="0"/>
                </a:moveTo>
                <a:lnTo>
                  <a:pt x="3227262" y="0"/>
                </a:lnTo>
                <a:lnTo>
                  <a:pt x="3227262" y="741628"/>
                </a:lnTo>
                <a:lnTo>
                  <a:pt x="3173661" y="888078"/>
                </a:lnTo>
                <a:cubicBezTo>
                  <a:pt x="2922914" y="1480909"/>
                  <a:pt x="2335901" y="1896880"/>
                  <a:pt x="1651731" y="1896880"/>
                </a:cubicBezTo>
                <a:cubicBezTo>
                  <a:pt x="739505" y="1896880"/>
                  <a:pt x="0" y="1157375"/>
                  <a:pt x="0" y="245150"/>
                </a:cubicBezTo>
                <a:cubicBezTo>
                  <a:pt x="0" y="188136"/>
                  <a:pt x="2889" y="131797"/>
                  <a:pt x="8528" y="7627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6" name="Picture Placeholder 5">
            <a:extLst>
              <a:ext uri="{FF2B5EF4-FFF2-40B4-BE49-F238E27FC236}">
                <a16:creationId xmlns:a16="http://schemas.microsoft.com/office/drawing/2014/main" id="{47E45825-A99D-209F-704B-3D6443670AB4}"/>
              </a:ext>
            </a:extLst>
          </p:cNvPr>
          <p:cNvSpPr>
            <a:spLocks noGrp="1"/>
          </p:cNvSpPr>
          <p:nvPr>
            <p:ph type="pic" sz="quarter" idx="11"/>
          </p:nvPr>
        </p:nvSpPr>
        <p:spPr>
          <a:xfrm>
            <a:off x="7360473" y="2341192"/>
            <a:ext cx="3722558" cy="3722556"/>
          </a:xfrm>
          <a:custGeom>
            <a:avLst/>
            <a:gdLst>
              <a:gd name="connsiteX0" fmla="*/ 1861279 w 3722558"/>
              <a:gd name="connsiteY0" fmla="*/ 0 h 3722556"/>
              <a:gd name="connsiteX1" fmla="*/ 3722558 w 3722558"/>
              <a:gd name="connsiteY1" fmla="*/ 1861278 h 3722556"/>
              <a:gd name="connsiteX2" fmla="*/ 1861279 w 3722558"/>
              <a:gd name="connsiteY2" fmla="*/ 3722556 h 3722556"/>
              <a:gd name="connsiteX3" fmla="*/ 0 w 3722558"/>
              <a:gd name="connsiteY3" fmla="*/ 1861278 h 3722556"/>
              <a:gd name="connsiteX4" fmla="*/ 1861279 w 3722558"/>
              <a:gd name="connsiteY4" fmla="*/ 0 h 3722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3722556">
                <a:moveTo>
                  <a:pt x="1861279" y="0"/>
                </a:moveTo>
                <a:cubicBezTo>
                  <a:pt x="2889235" y="0"/>
                  <a:pt x="3722558" y="833323"/>
                  <a:pt x="3722558" y="1861278"/>
                </a:cubicBezTo>
                <a:cubicBezTo>
                  <a:pt x="3722558" y="2889233"/>
                  <a:pt x="2889235" y="3722556"/>
                  <a:pt x="1861279" y="3722556"/>
                </a:cubicBezTo>
                <a:cubicBezTo>
                  <a:pt x="833323" y="3722556"/>
                  <a:pt x="0" y="2889233"/>
                  <a:pt x="0" y="1861278"/>
                </a:cubicBez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4097998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09E2D4B7-FE50-CEA9-BC95-0DE8A6D8E42C}"/>
              </a:ext>
            </a:extLst>
          </p:cNvPr>
          <p:cNvSpPr>
            <a:spLocks noGrp="1"/>
          </p:cNvSpPr>
          <p:nvPr>
            <p:ph type="pic" sz="quarter" idx="13"/>
          </p:nvPr>
        </p:nvSpPr>
        <p:spPr>
          <a:xfrm>
            <a:off x="5874330" y="4582607"/>
            <a:ext cx="1812204" cy="1812204"/>
          </a:xfrm>
          <a:custGeom>
            <a:avLst/>
            <a:gdLst>
              <a:gd name="connsiteX0" fmla="*/ 906102 w 1812204"/>
              <a:gd name="connsiteY0" fmla="*/ 0 h 1812204"/>
              <a:gd name="connsiteX1" fmla="*/ 1812204 w 1812204"/>
              <a:gd name="connsiteY1" fmla="*/ 906102 h 1812204"/>
              <a:gd name="connsiteX2" fmla="*/ 906102 w 1812204"/>
              <a:gd name="connsiteY2" fmla="*/ 1812204 h 1812204"/>
              <a:gd name="connsiteX3" fmla="*/ 0 w 1812204"/>
              <a:gd name="connsiteY3" fmla="*/ 906102 h 1812204"/>
              <a:gd name="connsiteX4" fmla="*/ 906102 w 1812204"/>
              <a:gd name="connsiteY4" fmla="*/ 0 h 181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204" h="1812204">
                <a:moveTo>
                  <a:pt x="906102" y="0"/>
                </a:moveTo>
                <a:cubicBezTo>
                  <a:pt x="1406528" y="0"/>
                  <a:pt x="1812204" y="405676"/>
                  <a:pt x="1812204" y="906102"/>
                </a:cubicBezTo>
                <a:cubicBezTo>
                  <a:pt x="1812204" y="1406528"/>
                  <a:pt x="1406528" y="1812204"/>
                  <a:pt x="906102" y="1812204"/>
                </a:cubicBezTo>
                <a:cubicBezTo>
                  <a:pt x="405676" y="1812204"/>
                  <a:pt x="0" y="1406528"/>
                  <a:pt x="0" y="906102"/>
                </a:cubicBezTo>
                <a:cubicBezTo>
                  <a:pt x="0" y="405676"/>
                  <a:pt x="405676" y="0"/>
                  <a:pt x="90610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9" name="Picture Placeholder 8">
            <a:extLst>
              <a:ext uri="{FF2B5EF4-FFF2-40B4-BE49-F238E27FC236}">
                <a16:creationId xmlns:a16="http://schemas.microsoft.com/office/drawing/2014/main" id="{1C5469D3-BF95-F5A9-65B6-A26EA17D5ED2}"/>
              </a:ext>
            </a:extLst>
          </p:cNvPr>
          <p:cNvSpPr>
            <a:spLocks noGrp="1"/>
          </p:cNvSpPr>
          <p:nvPr>
            <p:ph type="pic" sz="quarter" idx="12"/>
          </p:nvPr>
        </p:nvSpPr>
        <p:spPr>
          <a:xfrm>
            <a:off x="5874329" y="2522899"/>
            <a:ext cx="1812204" cy="1812204"/>
          </a:xfrm>
          <a:custGeom>
            <a:avLst/>
            <a:gdLst>
              <a:gd name="connsiteX0" fmla="*/ 906102 w 1812204"/>
              <a:gd name="connsiteY0" fmla="*/ 0 h 1812204"/>
              <a:gd name="connsiteX1" fmla="*/ 1812204 w 1812204"/>
              <a:gd name="connsiteY1" fmla="*/ 906102 h 1812204"/>
              <a:gd name="connsiteX2" fmla="*/ 906102 w 1812204"/>
              <a:gd name="connsiteY2" fmla="*/ 1812204 h 1812204"/>
              <a:gd name="connsiteX3" fmla="*/ 0 w 1812204"/>
              <a:gd name="connsiteY3" fmla="*/ 906102 h 1812204"/>
              <a:gd name="connsiteX4" fmla="*/ 906102 w 1812204"/>
              <a:gd name="connsiteY4" fmla="*/ 0 h 181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204" h="1812204">
                <a:moveTo>
                  <a:pt x="906102" y="0"/>
                </a:moveTo>
                <a:cubicBezTo>
                  <a:pt x="1406528" y="0"/>
                  <a:pt x="1812204" y="405676"/>
                  <a:pt x="1812204" y="906102"/>
                </a:cubicBezTo>
                <a:cubicBezTo>
                  <a:pt x="1812204" y="1406528"/>
                  <a:pt x="1406528" y="1812204"/>
                  <a:pt x="906102" y="1812204"/>
                </a:cubicBezTo>
                <a:cubicBezTo>
                  <a:pt x="405676" y="1812204"/>
                  <a:pt x="0" y="1406528"/>
                  <a:pt x="0" y="906102"/>
                </a:cubicBezTo>
                <a:cubicBezTo>
                  <a:pt x="0" y="405676"/>
                  <a:pt x="405676" y="0"/>
                  <a:pt x="90610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7" name="Picture Placeholder 6">
            <a:extLst>
              <a:ext uri="{FF2B5EF4-FFF2-40B4-BE49-F238E27FC236}">
                <a16:creationId xmlns:a16="http://schemas.microsoft.com/office/drawing/2014/main" id="{27761090-3DA7-77F1-44BB-0EA878475BE9}"/>
              </a:ext>
            </a:extLst>
          </p:cNvPr>
          <p:cNvSpPr>
            <a:spLocks noGrp="1"/>
          </p:cNvSpPr>
          <p:nvPr>
            <p:ph type="pic" sz="quarter" idx="11"/>
          </p:nvPr>
        </p:nvSpPr>
        <p:spPr>
          <a:xfrm>
            <a:off x="5874329" y="463190"/>
            <a:ext cx="1812204" cy="1812204"/>
          </a:xfrm>
          <a:custGeom>
            <a:avLst/>
            <a:gdLst>
              <a:gd name="connsiteX0" fmla="*/ 906102 w 1812204"/>
              <a:gd name="connsiteY0" fmla="*/ 0 h 1812204"/>
              <a:gd name="connsiteX1" fmla="*/ 1812204 w 1812204"/>
              <a:gd name="connsiteY1" fmla="*/ 906102 h 1812204"/>
              <a:gd name="connsiteX2" fmla="*/ 906102 w 1812204"/>
              <a:gd name="connsiteY2" fmla="*/ 1812204 h 1812204"/>
              <a:gd name="connsiteX3" fmla="*/ 0 w 1812204"/>
              <a:gd name="connsiteY3" fmla="*/ 906102 h 1812204"/>
              <a:gd name="connsiteX4" fmla="*/ 906102 w 1812204"/>
              <a:gd name="connsiteY4" fmla="*/ 0 h 1812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2204" h="1812204">
                <a:moveTo>
                  <a:pt x="906102" y="0"/>
                </a:moveTo>
                <a:cubicBezTo>
                  <a:pt x="1406528" y="0"/>
                  <a:pt x="1812204" y="405676"/>
                  <a:pt x="1812204" y="906102"/>
                </a:cubicBezTo>
                <a:cubicBezTo>
                  <a:pt x="1812204" y="1406528"/>
                  <a:pt x="1406528" y="1812204"/>
                  <a:pt x="906102" y="1812204"/>
                </a:cubicBezTo>
                <a:cubicBezTo>
                  <a:pt x="405676" y="1812204"/>
                  <a:pt x="0" y="1406528"/>
                  <a:pt x="0" y="906102"/>
                </a:cubicBezTo>
                <a:cubicBezTo>
                  <a:pt x="0" y="405676"/>
                  <a:pt x="405676" y="0"/>
                  <a:pt x="90610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15520118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AB282D3-B91F-982C-A21E-6239CAF7C85C}"/>
              </a:ext>
            </a:extLst>
          </p:cNvPr>
          <p:cNvSpPr>
            <a:spLocks noGrp="1"/>
          </p:cNvSpPr>
          <p:nvPr>
            <p:ph type="pic" sz="quarter" idx="13"/>
          </p:nvPr>
        </p:nvSpPr>
        <p:spPr>
          <a:xfrm>
            <a:off x="1103672" y="2954449"/>
            <a:ext cx="5426436" cy="3118640"/>
          </a:xfrm>
          <a:custGeom>
            <a:avLst/>
            <a:gdLst>
              <a:gd name="connsiteX0" fmla="*/ 1559321 w 5426436"/>
              <a:gd name="connsiteY0" fmla="*/ 0 h 3118640"/>
              <a:gd name="connsiteX1" fmla="*/ 3867116 w 5426436"/>
              <a:gd name="connsiteY1" fmla="*/ 0 h 3118640"/>
              <a:gd name="connsiteX2" fmla="*/ 5426436 w 5426436"/>
              <a:gd name="connsiteY2" fmla="*/ 1559320 h 3118640"/>
              <a:gd name="connsiteX3" fmla="*/ 3867116 w 5426436"/>
              <a:gd name="connsiteY3" fmla="*/ 3118640 h 3118640"/>
              <a:gd name="connsiteX4" fmla="*/ 1559320 w 5426436"/>
              <a:gd name="connsiteY4" fmla="*/ 3118639 h 3118640"/>
              <a:gd name="connsiteX5" fmla="*/ 0 w 5426436"/>
              <a:gd name="connsiteY5" fmla="*/ 1559319 h 3118640"/>
              <a:gd name="connsiteX6" fmla="*/ 1 w 5426436"/>
              <a:gd name="connsiteY6" fmla="*/ 1559320 h 3118640"/>
              <a:gd name="connsiteX7" fmla="*/ 1559321 w 5426436"/>
              <a:gd name="connsiteY7" fmla="*/ 0 h 311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26436" h="3118640">
                <a:moveTo>
                  <a:pt x="1559321" y="0"/>
                </a:moveTo>
                <a:lnTo>
                  <a:pt x="3867116" y="0"/>
                </a:lnTo>
                <a:cubicBezTo>
                  <a:pt x="4728305" y="0"/>
                  <a:pt x="5426436" y="698131"/>
                  <a:pt x="5426436" y="1559320"/>
                </a:cubicBezTo>
                <a:cubicBezTo>
                  <a:pt x="5426436" y="2420509"/>
                  <a:pt x="4728305" y="3118640"/>
                  <a:pt x="3867116" y="3118640"/>
                </a:cubicBezTo>
                <a:cubicBezTo>
                  <a:pt x="3097851" y="3118640"/>
                  <a:pt x="2328585" y="3118639"/>
                  <a:pt x="1559320" y="3118639"/>
                </a:cubicBezTo>
                <a:cubicBezTo>
                  <a:pt x="698131" y="3118639"/>
                  <a:pt x="0" y="2420508"/>
                  <a:pt x="0" y="1559319"/>
                </a:cubicBezTo>
                <a:lnTo>
                  <a:pt x="1" y="1559320"/>
                </a:lnTo>
                <a:cubicBezTo>
                  <a:pt x="1" y="698131"/>
                  <a:pt x="698132" y="0"/>
                  <a:pt x="155932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692030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5FA201E4-E851-024B-F2AB-E0ED7606C192}"/>
              </a:ext>
            </a:extLst>
          </p:cNvPr>
          <p:cNvSpPr>
            <a:spLocks noGrp="1"/>
          </p:cNvSpPr>
          <p:nvPr>
            <p:ph type="pic" sz="quarter" idx="13"/>
          </p:nvPr>
        </p:nvSpPr>
        <p:spPr>
          <a:xfrm>
            <a:off x="6373092" y="3591215"/>
            <a:ext cx="2290618" cy="2290618"/>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9" name="Picture Placeholder 8">
            <a:extLst>
              <a:ext uri="{FF2B5EF4-FFF2-40B4-BE49-F238E27FC236}">
                <a16:creationId xmlns:a16="http://schemas.microsoft.com/office/drawing/2014/main" id="{AB9E298F-F2C9-6CDE-28DB-1836EEF3FB6E}"/>
              </a:ext>
            </a:extLst>
          </p:cNvPr>
          <p:cNvSpPr>
            <a:spLocks noGrp="1"/>
          </p:cNvSpPr>
          <p:nvPr>
            <p:ph type="pic" sz="quarter" idx="12"/>
          </p:nvPr>
        </p:nvSpPr>
        <p:spPr>
          <a:xfrm>
            <a:off x="8977745" y="976168"/>
            <a:ext cx="2290618" cy="2290618"/>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7" name="Picture Placeholder 6">
            <a:extLst>
              <a:ext uri="{FF2B5EF4-FFF2-40B4-BE49-F238E27FC236}">
                <a16:creationId xmlns:a16="http://schemas.microsoft.com/office/drawing/2014/main" id="{F34A6143-3577-ADB4-A56B-7F4B103BD2BA}"/>
              </a:ext>
            </a:extLst>
          </p:cNvPr>
          <p:cNvSpPr>
            <a:spLocks noGrp="1"/>
          </p:cNvSpPr>
          <p:nvPr>
            <p:ph type="pic" sz="quarter" idx="11"/>
          </p:nvPr>
        </p:nvSpPr>
        <p:spPr>
          <a:xfrm>
            <a:off x="6373092" y="976168"/>
            <a:ext cx="2290618" cy="2290618"/>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6373342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4E057FD-1165-7CAF-D0CC-47EEAF9317EB}"/>
              </a:ext>
            </a:extLst>
          </p:cNvPr>
          <p:cNvSpPr>
            <a:spLocks noGrp="1"/>
          </p:cNvSpPr>
          <p:nvPr>
            <p:ph type="pic" sz="quarter" idx="11"/>
          </p:nvPr>
        </p:nvSpPr>
        <p:spPr>
          <a:xfrm>
            <a:off x="8085232" y="2245501"/>
            <a:ext cx="2367000" cy="2366998"/>
          </a:xfrm>
          <a:custGeom>
            <a:avLst/>
            <a:gdLst>
              <a:gd name="connsiteX0" fmla="*/ 1183500 w 2367000"/>
              <a:gd name="connsiteY0" fmla="*/ 0 h 2366998"/>
              <a:gd name="connsiteX1" fmla="*/ 2367000 w 2367000"/>
              <a:gd name="connsiteY1" fmla="*/ 1183499 h 2366998"/>
              <a:gd name="connsiteX2" fmla="*/ 1183500 w 2367000"/>
              <a:gd name="connsiteY2" fmla="*/ 2366998 h 2366998"/>
              <a:gd name="connsiteX3" fmla="*/ 0 w 2367000"/>
              <a:gd name="connsiteY3" fmla="*/ 1183499 h 2366998"/>
              <a:gd name="connsiteX4" fmla="*/ 1183500 w 2367000"/>
              <a:gd name="connsiteY4" fmla="*/ 0 h 236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000" h="2366998">
                <a:moveTo>
                  <a:pt x="1183500" y="0"/>
                </a:moveTo>
                <a:cubicBezTo>
                  <a:pt x="1837129" y="0"/>
                  <a:pt x="2367000" y="529871"/>
                  <a:pt x="2367000" y="1183499"/>
                </a:cubicBezTo>
                <a:cubicBezTo>
                  <a:pt x="2367000" y="1837127"/>
                  <a:pt x="1837129" y="2366998"/>
                  <a:pt x="1183500" y="2366998"/>
                </a:cubicBezTo>
                <a:cubicBezTo>
                  <a:pt x="529871" y="2366998"/>
                  <a:pt x="0" y="1837127"/>
                  <a:pt x="0" y="1183499"/>
                </a:cubicBezTo>
                <a:cubicBezTo>
                  <a:pt x="0" y="529871"/>
                  <a:pt x="529871" y="0"/>
                  <a:pt x="118350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1539361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1" name="Picture Placeholder 19">
            <a:extLst>
              <a:ext uri="{FF2B5EF4-FFF2-40B4-BE49-F238E27FC236}">
                <a16:creationId xmlns:a16="http://schemas.microsoft.com/office/drawing/2014/main" id="{42A6D36F-2F43-3B76-3566-6B873BFF56E3}"/>
              </a:ext>
            </a:extLst>
          </p:cNvPr>
          <p:cNvSpPr>
            <a:spLocks noGrp="1"/>
          </p:cNvSpPr>
          <p:nvPr>
            <p:ph type="pic" sz="quarter" idx="10"/>
          </p:nvPr>
        </p:nvSpPr>
        <p:spPr>
          <a:xfrm>
            <a:off x="933450" y="942975"/>
            <a:ext cx="2857500" cy="4972050"/>
          </a:xfrm>
          <a:custGeom>
            <a:avLst/>
            <a:gdLst>
              <a:gd name="connsiteX0" fmla="*/ 1428750 w 2857500"/>
              <a:gd name="connsiteY0" fmla="*/ 0 h 4972050"/>
              <a:gd name="connsiteX1" fmla="*/ 2857500 w 2857500"/>
              <a:gd name="connsiteY1" fmla="*/ 1428750 h 4972050"/>
              <a:gd name="connsiteX2" fmla="*/ 2857500 w 2857500"/>
              <a:gd name="connsiteY2" fmla="*/ 3543300 h 4972050"/>
              <a:gd name="connsiteX3" fmla="*/ 1428750 w 2857500"/>
              <a:gd name="connsiteY3" fmla="*/ 4972050 h 4972050"/>
              <a:gd name="connsiteX4" fmla="*/ 0 w 2857500"/>
              <a:gd name="connsiteY4" fmla="*/ 3543300 h 4972050"/>
              <a:gd name="connsiteX5" fmla="*/ 0 w 2857500"/>
              <a:gd name="connsiteY5" fmla="*/ 1428750 h 4972050"/>
              <a:gd name="connsiteX6" fmla="*/ 1428750 w 2857500"/>
              <a:gd name="connsiteY6" fmla="*/ 0 h 497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0" h="4972050">
                <a:moveTo>
                  <a:pt x="1428750" y="0"/>
                </a:moveTo>
                <a:cubicBezTo>
                  <a:pt x="2217827" y="0"/>
                  <a:pt x="2857500" y="639673"/>
                  <a:pt x="2857500" y="1428750"/>
                </a:cubicBezTo>
                <a:lnTo>
                  <a:pt x="2857500" y="3543300"/>
                </a:lnTo>
                <a:cubicBezTo>
                  <a:pt x="2857500" y="4332377"/>
                  <a:pt x="2217827" y="4972050"/>
                  <a:pt x="1428750" y="4972050"/>
                </a:cubicBezTo>
                <a:cubicBezTo>
                  <a:pt x="639673" y="4972050"/>
                  <a:pt x="0" y="4332377"/>
                  <a:pt x="0" y="3543300"/>
                </a:cubicBezTo>
                <a:lnTo>
                  <a:pt x="0" y="1428750"/>
                </a:lnTo>
                <a:cubicBezTo>
                  <a:pt x="0" y="639673"/>
                  <a:pt x="639673" y="0"/>
                  <a:pt x="1428750" y="0"/>
                </a:cubicBezTo>
                <a:close/>
              </a:path>
            </a:pathLst>
          </a:custGeom>
          <a:solidFill>
            <a:schemeClr val="bg1">
              <a:lumMod val="95000"/>
            </a:schemeClr>
          </a:solidFill>
        </p:spPr>
        <p:txBody>
          <a:bodyPr wrap="square">
            <a:noAutofit/>
          </a:bodyPr>
          <a:lstStyle>
            <a:lvl1pPr marL="0" indent="0">
              <a:buNone/>
              <a:defRPr sz="1400"/>
            </a:lvl1pPr>
          </a:lstStyle>
          <a:p>
            <a:endParaRPr lang="en-US" dirty="0"/>
          </a:p>
        </p:txBody>
      </p:sp>
    </p:spTree>
    <p:extLst>
      <p:ext uri="{BB962C8B-B14F-4D97-AF65-F5344CB8AC3E}">
        <p14:creationId xmlns:p14="http://schemas.microsoft.com/office/powerpoint/2010/main" val="3968235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7F96E4C-D57B-CC77-02F0-CCBA41AC595E}"/>
              </a:ext>
            </a:extLst>
          </p:cNvPr>
          <p:cNvSpPr>
            <a:spLocks noGrp="1"/>
          </p:cNvSpPr>
          <p:nvPr>
            <p:ph type="pic" sz="quarter" idx="11"/>
          </p:nvPr>
        </p:nvSpPr>
        <p:spPr>
          <a:xfrm>
            <a:off x="6533382" y="1086267"/>
            <a:ext cx="4685469" cy="4685466"/>
          </a:xfrm>
          <a:custGeom>
            <a:avLst/>
            <a:gdLst>
              <a:gd name="connsiteX0" fmla="*/ 1183500 w 2367000"/>
              <a:gd name="connsiteY0" fmla="*/ 0 h 2366998"/>
              <a:gd name="connsiteX1" fmla="*/ 2367000 w 2367000"/>
              <a:gd name="connsiteY1" fmla="*/ 1183499 h 2366998"/>
              <a:gd name="connsiteX2" fmla="*/ 1183500 w 2367000"/>
              <a:gd name="connsiteY2" fmla="*/ 2366998 h 2366998"/>
              <a:gd name="connsiteX3" fmla="*/ 0 w 2367000"/>
              <a:gd name="connsiteY3" fmla="*/ 1183499 h 2366998"/>
              <a:gd name="connsiteX4" fmla="*/ 1183500 w 2367000"/>
              <a:gd name="connsiteY4" fmla="*/ 0 h 236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000" h="2366998">
                <a:moveTo>
                  <a:pt x="1183500" y="0"/>
                </a:moveTo>
                <a:cubicBezTo>
                  <a:pt x="1837129" y="0"/>
                  <a:pt x="2367000" y="529871"/>
                  <a:pt x="2367000" y="1183499"/>
                </a:cubicBezTo>
                <a:cubicBezTo>
                  <a:pt x="2367000" y="1837127"/>
                  <a:pt x="1837129" y="2366998"/>
                  <a:pt x="1183500" y="2366998"/>
                </a:cubicBezTo>
                <a:cubicBezTo>
                  <a:pt x="529871" y="2366998"/>
                  <a:pt x="0" y="1837127"/>
                  <a:pt x="0" y="1183499"/>
                </a:cubicBezTo>
                <a:cubicBezTo>
                  <a:pt x="0" y="529871"/>
                  <a:pt x="529871" y="0"/>
                  <a:pt x="118350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1885459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64EDF895-5E5E-49FF-AAD5-7F185A92C932}"/>
              </a:ext>
            </a:extLst>
          </p:cNvPr>
          <p:cNvSpPr/>
          <p:nvPr userDrawn="1"/>
        </p:nvSpPr>
        <p:spPr>
          <a:xfrm>
            <a:off x="0" y="190500"/>
            <a:ext cx="3238504" cy="6477000"/>
          </a:xfrm>
          <a:custGeom>
            <a:avLst/>
            <a:gdLst>
              <a:gd name="connsiteX0" fmla="*/ 0 w 3238504"/>
              <a:gd name="connsiteY0" fmla="*/ 0 h 6477000"/>
              <a:gd name="connsiteX1" fmla="*/ 3238504 w 3238504"/>
              <a:gd name="connsiteY1" fmla="*/ 3238500 h 6477000"/>
              <a:gd name="connsiteX2" fmla="*/ 0 w 3238504"/>
              <a:gd name="connsiteY2" fmla="*/ 6477000 h 6477000"/>
            </a:gdLst>
            <a:ahLst/>
            <a:cxnLst>
              <a:cxn ang="0">
                <a:pos x="connsiteX0" y="connsiteY0"/>
              </a:cxn>
              <a:cxn ang="0">
                <a:pos x="connsiteX1" y="connsiteY1"/>
              </a:cxn>
              <a:cxn ang="0">
                <a:pos x="connsiteX2" y="connsiteY2"/>
              </a:cxn>
            </a:cxnLst>
            <a:rect l="l" t="t" r="r" b="b"/>
            <a:pathLst>
              <a:path w="3238504" h="6477000">
                <a:moveTo>
                  <a:pt x="0" y="0"/>
                </a:moveTo>
                <a:cubicBezTo>
                  <a:pt x="1788576" y="0"/>
                  <a:pt x="3238504" y="1449926"/>
                  <a:pt x="3238504" y="3238500"/>
                </a:cubicBezTo>
                <a:cubicBezTo>
                  <a:pt x="3238504" y="5027074"/>
                  <a:pt x="1788576" y="6477000"/>
                  <a:pt x="0" y="6477000"/>
                </a:cubicBezTo>
                <a:close/>
              </a:path>
            </a:pathLst>
          </a:custGeom>
          <a:noFill/>
          <a:ln>
            <a:gradFill>
              <a:gsLst>
                <a:gs pos="0">
                  <a:schemeClr val="accent1">
                    <a:alpha val="40000"/>
                  </a:schemeClr>
                </a:gs>
                <a:gs pos="100000">
                  <a:schemeClr val="accent4">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DB5A98B1-27C7-4469-AEE9-F584DBE80E80}"/>
              </a:ext>
            </a:extLst>
          </p:cNvPr>
          <p:cNvSpPr/>
          <p:nvPr userDrawn="1"/>
        </p:nvSpPr>
        <p:spPr>
          <a:xfrm>
            <a:off x="0" y="628650"/>
            <a:ext cx="2800354" cy="5600700"/>
          </a:xfrm>
          <a:custGeom>
            <a:avLst/>
            <a:gdLst>
              <a:gd name="connsiteX0" fmla="*/ 0 w 2800354"/>
              <a:gd name="connsiteY0" fmla="*/ 0 h 5600700"/>
              <a:gd name="connsiteX1" fmla="*/ 2800354 w 2800354"/>
              <a:gd name="connsiteY1" fmla="*/ 2800350 h 5600700"/>
              <a:gd name="connsiteX2" fmla="*/ 0 w 2800354"/>
              <a:gd name="connsiteY2" fmla="*/ 5600700 h 5600700"/>
            </a:gdLst>
            <a:ahLst/>
            <a:cxnLst>
              <a:cxn ang="0">
                <a:pos x="connsiteX0" y="connsiteY0"/>
              </a:cxn>
              <a:cxn ang="0">
                <a:pos x="connsiteX1" y="connsiteY1"/>
              </a:cxn>
              <a:cxn ang="0">
                <a:pos x="connsiteX2" y="connsiteY2"/>
              </a:cxn>
            </a:cxnLst>
            <a:rect l="l" t="t" r="r" b="b"/>
            <a:pathLst>
              <a:path w="2800354" h="5600700">
                <a:moveTo>
                  <a:pt x="0" y="0"/>
                </a:moveTo>
                <a:cubicBezTo>
                  <a:pt x="1546593" y="0"/>
                  <a:pt x="2800354" y="1253759"/>
                  <a:pt x="2800354" y="2800350"/>
                </a:cubicBezTo>
                <a:cubicBezTo>
                  <a:pt x="2800354" y="4346941"/>
                  <a:pt x="1546593" y="5600700"/>
                  <a:pt x="0" y="5600700"/>
                </a:cubicBezTo>
                <a:close/>
              </a:path>
            </a:pathLst>
          </a:custGeom>
          <a:noFill/>
          <a:ln>
            <a:gradFill>
              <a:gsLst>
                <a:gs pos="0">
                  <a:schemeClr val="accent1">
                    <a:alpha val="30000"/>
                  </a:schemeClr>
                </a:gs>
                <a:gs pos="100000">
                  <a:schemeClr val="accent4">
                    <a:alpha val="3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57140DB8-80E1-408F-8BFB-23C57F96665B}"/>
              </a:ext>
            </a:extLst>
          </p:cNvPr>
          <p:cNvSpPr/>
          <p:nvPr userDrawn="1"/>
        </p:nvSpPr>
        <p:spPr>
          <a:xfrm>
            <a:off x="1" y="1085850"/>
            <a:ext cx="2343153" cy="4686300"/>
          </a:xfrm>
          <a:custGeom>
            <a:avLst/>
            <a:gdLst>
              <a:gd name="connsiteX0" fmla="*/ 0 w 2343153"/>
              <a:gd name="connsiteY0" fmla="*/ 0 h 4686300"/>
              <a:gd name="connsiteX1" fmla="*/ 2343153 w 2343153"/>
              <a:gd name="connsiteY1" fmla="*/ 2343150 h 4686300"/>
              <a:gd name="connsiteX2" fmla="*/ 0 w 2343153"/>
              <a:gd name="connsiteY2" fmla="*/ 4686300 h 4686300"/>
            </a:gdLst>
            <a:ahLst/>
            <a:cxnLst>
              <a:cxn ang="0">
                <a:pos x="connsiteX0" y="connsiteY0"/>
              </a:cxn>
              <a:cxn ang="0">
                <a:pos x="connsiteX1" y="connsiteY1"/>
              </a:cxn>
              <a:cxn ang="0">
                <a:pos x="connsiteX2" y="connsiteY2"/>
              </a:cxn>
            </a:cxnLst>
            <a:rect l="l" t="t" r="r" b="b"/>
            <a:pathLst>
              <a:path w="2343153" h="4686300">
                <a:moveTo>
                  <a:pt x="0" y="0"/>
                </a:moveTo>
                <a:cubicBezTo>
                  <a:pt x="1294088" y="0"/>
                  <a:pt x="2343153" y="1049064"/>
                  <a:pt x="2343153" y="2343150"/>
                </a:cubicBezTo>
                <a:cubicBezTo>
                  <a:pt x="2343153" y="3637236"/>
                  <a:pt x="1294088" y="4686300"/>
                  <a:pt x="0" y="4686300"/>
                </a:cubicBezTo>
                <a:close/>
              </a:path>
            </a:pathLst>
          </a:custGeom>
          <a:noFill/>
          <a:ln>
            <a:gradFill>
              <a:gsLst>
                <a:gs pos="0">
                  <a:schemeClr val="accent1">
                    <a:alpha val="20000"/>
                  </a:schemeClr>
                </a:gs>
                <a:gs pos="100000">
                  <a:schemeClr val="accent4">
                    <a:alpha val="2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9">
            <a:extLst>
              <a:ext uri="{FF2B5EF4-FFF2-40B4-BE49-F238E27FC236}">
                <a16:creationId xmlns:a16="http://schemas.microsoft.com/office/drawing/2014/main" id="{02A83730-E678-4DB0-B3C0-7261F4EC6F79}"/>
              </a:ext>
            </a:extLst>
          </p:cNvPr>
          <p:cNvSpPr>
            <a:spLocks noGrp="1"/>
          </p:cNvSpPr>
          <p:nvPr>
            <p:ph type="pic" sz="quarter" idx="10"/>
          </p:nvPr>
        </p:nvSpPr>
        <p:spPr>
          <a:xfrm>
            <a:off x="933450" y="942975"/>
            <a:ext cx="2857500" cy="4972050"/>
          </a:xfrm>
          <a:custGeom>
            <a:avLst/>
            <a:gdLst>
              <a:gd name="connsiteX0" fmla="*/ 1428750 w 2857500"/>
              <a:gd name="connsiteY0" fmla="*/ 0 h 4972050"/>
              <a:gd name="connsiteX1" fmla="*/ 2857500 w 2857500"/>
              <a:gd name="connsiteY1" fmla="*/ 1428750 h 4972050"/>
              <a:gd name="connsiteX2" fmla="*/ 2857500 w 2857500"/>
              <a:gd name="connsiteY2" fmla="*/ 3543300 h 4972050"/>
              <a:gd name="connsiteX3" fmla="*/ 1428750 w 2857500"/>
              <a:gd name="connsiteY3" fmla="*/ 4972050 h 4972050"/>
              <a:gd name="connsiteX4" fmla="*/ 0 w 2857500"/>
              <a:gd name="connsiteY4" fmla="*/ 3543300 h 4972050"/>
              <a:gd name="connsiteX5" fmla="*/ 0 w 2857500"/>
              <a:gd name="connsiteY5" fmla="*/ 1428750 h 4972050"/>
              <a:gd name="connsiteX6" fmla="*/ 1428750 w 2857500"/>
              <a:gd name="connsiteY6" fmla="*/ 0 h 497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0" h="4972050">
                <a:moveTo>
                  <a:pt x="1428750" y="0"/>
                </a:moveTo>
                <a:cubicBezTo>
                  <a:pt x="2217827" y="0"/>
                  <a:pt x="2857500" y="639673"/>
                  <a:pt x="2857500" y="1428750"/>
                </a:cubicBezTo>
                <a:lnTo>
                  <a:pt x="2857500" y="3543300"/>
                </a:lnTo>
                <a:cubicBezTo>
                  <a:pt x="2857500" y="4332377"/>
                  <a:pt x="2217827" y="4972050"/>
                  <a:pt x="1428750" y="4972050"/>
                </a:cubicBezTo>
                <a:cubicBezTo>
                  <a:pt x="639673" y="4972050"/>
                  <a:pt x="0" y="4332377"/>
                  <a:pt x="0" y="3543300"/>
                </a:cubicBezTo>
                <a:lnTo>
                  <a:pt x="0" y="1428750"/>
                </a:lnTo>
                <a:cubicBezTo>
                  <a:pt x="0" y="639673"/>
                  <a:pt x="639673" y="0"/>
                  <a:pt x="1428750" y="0"/>
                </a:cubicBezTo>
                <a:close/>
              </a:path>
            </a:pathLst>
          </a:custGeom>
          <a:solidFill>
            <a:schemeClr val="bg1">
              <a:lumMod val="95000"/>
            </a:schemeClr>
          </a:solidFill>
        </p:spPr>
        <p:txBody>
          <a:bodyPr wrap="square">
            <a:noAutofit/>
          </a:bodyPr>
          <a:lstStyle>
            <a:lvl1pPr marL="0" indent="0">
              <a:buNone/>
              <a:defRPr sz="1400"/>
            </a:lvl1pPr>
          </a:lstStyle>
          <a:p>
            <a:endParaRPr lang="en-US" dirty="0"/>
          </a:p>
        </p:txBody>
      </p:sp>
      <p:sp>
        <p:nvSpPr>
          <p:cNvPr id="23" name="Picture Placeholder 22">
            <a:extLst>
              <a:ext uri="{FF2B5EF4-FFF2-40B4-BE49-F238E27FC236}">
                <a16:creationId xmlns:a16="http://schemas.microsoft.com/office/drawing/2014/main" id="{C2AF09DB-4FA7-40D3-97DD-184F998E81FD}"/>
              </a:ext>
            </a:extLst>
          </p:cNvPr>
          <p:cNvSpPr>
            <a:spLocks noGrp="1"/>
          </p:cNvSpPr>
          <p:nvPr>
            <p:ph type="pic" sz="quarter" idx="11"/>
          </p:nvPr>
        </p:nvSpPr>
        <p:spPr>
          <a:xfrm>
            <a:off x="4076700" y="1440180"/>
            <a:ext cx="2286000" cy="3977640"/>
          </a:xfrm>
          <a:custGeom>
            <a:avLst/>
            <a:gdLst>
              <a:gd name="connsiteX0" fmla="*/ 1143000 w 2286000"/>
              <a:gd name="connsiteY0" fmla="*/ 0 h 3977640"/>
              <a:gd name="connsiteX1" fmla="*/ 2286000 w 2286000"/>
              <a:gd name="connsiteY1" fmla="*/ 1143000 h 3977640"/>
              <a:gd name="connsiteX2" fmla="*/ 2286000 w 2286000"/>
              <a:gd name="connsiteY2" fmla="*/ 2834640 h 3977640"/>
              <a:gd name="connsiteX3" fmla="*/ 1143000 w 2286000"/>
              <a:gd name="connsiteY3" fmla="*/ 3977640 h 3977640"/>
              <a:gd name="connsiteX4" fmla="*/ 0 w 2286000"/>
              <a:gd name="connsiteY4" fmla="*/ 2834640 h 3977640"/>
              <a:gd name="connsiteX5" fmla="*/ 0 w 2286000"/>
              <a:gd name="connsiteY5" fmla="*/ 1143000 h 3977640"/>
              <a:gd name="connsiteX6" fmla="*/ 1143000 w 2286000"/>
              <a:gd name="connsiteY6" fmla="*/ 0 h 3977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6000" h="3977640">
                <a:moveTo>
                  <a:pt x="1143000" y="0"/>
                </a:moveTo>
                <a:cubicBezTo>
                  <a:pt x="1774261" y="0"/>
                  <a:pt x="2286000" y="511739"/>
                  <a:pt x="2286000" y="1143000"/>
                </a:cubicBezTo>
                <a:lnTo>
                  <a:pt x="2286000" y="2834640"/>
                </a:lnTo>
                <a:cubicBezTo>
                  <a:pt x="2286000" y="3465901"/>
                  <a:pt x="1774261" y="3977640"/>
                  <a:pt x="1143000" y="3977640"/>
                </a:cubicBezTo>
                <a:cubicBezTo>
                  <a:pt x="511739" y="3977640"/>
                  <a:pt x="0" y="3465901"/>
                  <a:pt x="0" y="2834640"/>
                </a:cubicBezTo>
                <a:lnTo>
                  <a:pt x="0" y="1143000"/>
                </a:lnTo>
                <a:cubicBezTo>
                  <a:pt x="0" y="511739"/>
                  <a:pt x="511739" y="0"/>
                  <a:pt x="1143000" y="0"/>
                </a:cubicBezTo>
                <a:close/>
              </a:path>
            </a:pathLst>
          </a:custGeom>
          <a:solidFill>
            <a:schemeClr val="bg1">
              <a:lumMod val="95000"/>
            </a:schemeClr>
          </a:solidFill>
        </p:spPr>
        <p:txBody>
          <a:bodyPr wrap="square">
            <a:noAutofit/>
          </a:bodyPr>
          <a:lstStyle>
            <a:lvl1pPr marL="0" indent="0">
              <a:buNone/>
              <a:defRPr sz="1400"/>
            </a:lvl1pPr>
          </a:lstStyle>
          <a:p>
            <a:endParaRPr lang="en-US" dirty="0"/>
          </a:p>
        </p:txBody>
      </p:sp>
    </p:spTree>
    <p:extLst>
      <p:ext uri="{BB962C8B-B14F-4D97-AF65-F5344CB8AC3E}">
        <p14:creationId xmlns:p14="http://schemas.microsoft.com/office/powerpoint/2010/main" val="3219572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26974AE-788B-F452-7CA6-0E4D79E41B06}"/>
              </a:ext>
            </a:extLst>
          </p:cNvPr>
          <p:cNvSpPr>
            <a:spLocks noGrp="1"/>
          </p:cNvSpPr>
          <p:nvPr>
            <p:ph type="pic" sz="quarter" idx="13"/>
          </p:nvPr>
        </p:nvSpPr>
        <p:spPr>
          <a:xfrm>
            <a:off x="831273" y="3674343"/>
            <a:ext cx="1956377" cy="1956377"/>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4" name="Picture Placeholder 3">
            <a:extLst>
              <a:ext uri="{FF2B5EF4-FFF2-40B4-BE49-F238E27FC236}">
                <a16:creationId xmlns:a16="http://schemas.microsoft.com/office/drawing/2014/main" id="{D4282696-D1C2-10AE-1FA7-DC45ACC1D0DB}"/>
              </a:ext>
            </a:extLst>
          </p:cNvPr>
          <p:cNvSpPr>
            <a:spLocks noGrp="1"/>
          </p:cNvSpPr>
          <p:nvPr>
            <p:ph type="pic" sz="quarter" idx="12"/>
          </p:nvPr>
        </p:nvSpPr>
        <p:spPr>
          <a:xfrm>
            <a:off x="3352798" y="1227281"/>
            <a:ext cx="1956377" cy="1956377"/>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5" name="Picture Placeholder 4">
            <a:extLst>
              <a:ext uri="{FF2B5EF4-FFF2-40B4-BE49-F238E27FC236}">
                <a16:creationId xmlns:a16="http://schemas.microsoft.com/office/drawing/2014/main" id="{D538CC11-A941-6689-4EB8-2D7601DC6A6A}"/>
              </a:ext>
            </a:extLst>
          </p:cNvPr>
          <p:cNvSpPr>
            <a:spLocks noGrp="1"/>
          </p:cNvSpPr>
          <p:nvPr>
            <p:ph type="pic" sz="quarter" idx="11"/>
          </p:nvPr>
        </p:nvSpPr>
        <p:spPr>
          <a:xfrm>
            <a:off x="831273" y="1227281"/>
            <a:ext cx="1956377" cy="1956377"/>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6" name="Picture Placeholder 5">
            <a:extLst>
              <a:ext uri="{FF2B5EF4-FFF2-40B4-BE49-F238E27FC236}">
                <a16:creationId xmlns:a16="http://schemas.microsoft.com/office/drawing/2014/main" id="{550F41C3-46FD-8648-A706-61A46203A6A5}"/>
              </a:ext>
            </a:extLst>
          </p:cNvPr>
          <p:cNvSpPr>
            <a:spLocks noGrp="1"/>
          </p:cNvSpPr>
          <p:nvPr>
            <p:ph type="pic" sz="quarter" idx="14"/>
          </p:nvPr>
        </p:nvSpPr>
        <p:spPr>
          <a:xfrm>
            <a:off x="3352798" y="3674343"/>
            <a:ext cx="1956377" cy="1956377"/>
          </a:xfrm>
          <a:custGeom>
            <a:avLst/>
            <a:gdLst>
              <a:gd name="connsiteX0" fmla="*/ 1145309 w 2290618"/>
              <a:gd name="connsiteY0" fmla="*/ 0 h 2290618"/>
              <a:gd name="connsiteX1" fmla="*/ 2290618 w 2290618"/>
              <a:gd name="connsiteY1" fmla="*/ 1145309 h 2290618"/>
              <a:gd name="connsiteX2" fmla="*/ 1145309 w 2290618"/>
              <a:gd name="connsiteY2" fmla="*/ 2290618 h 2290618"/>
              <a:gd name="connsiteX3" fmla="*/ 0 w 2290618"/>
              <a:gd name="connsiteY3" fmla="*/ 1145309 h 2290618"/>
              <a:gd name="connsiteX4" fmla="*/ 1145309 w 2290618"/>
              <a:gd name="connsiteY4" fmla="*/ 0 h 2290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0618" h="2290618">
                <a:moveTo>
                  <a:pt x="1145309" y="0"/>
                </a:moveTo>
                <a:cubicBezTo>
                  <a:pt x="1777846" y="0"/>
                  <a:pt x="2290618" y="512772"/>
                  <a:pt x="2290618" y="1145309"/>
                </a:cubicBezTo>
                <a:cubicBezTo>
                  <a:pt x="2290618" y="1777846"/>
                  <a:pt x="1777846" y="2290618"/>
                  <a:pt x="1145309" y="2290618"/>
                </a:cubicBezTo>
                <a:cubicBezTo>
                  <a:pt x="512772" y="2290618"/>
                  <a:pt x="0" y="1777846"/>
                  <a:pt x="0" y="1145309"/>
                </a:cubicBezTo>
                <a:cubicBezTo>
                  <a:pt x="0" y="512772"/>
                  <a:pt x="512772" y="0"/>
                  <a:pt x="114530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357592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6171206A-4E3E-01E9-B120-D6EC504B0CD6}"/>
              </a:ext>
            </a:extLst>
          </p:cNvPr>
          <p:cNvSpPr>
            <a:spLocks noGrp="1"/>
          </p:cNvSpPr>
          <p:nvPr>
            <p:ph type="pic" sz="quarter" idx="16"/>
          </p:nvPr>
        </p:nvSpPr>
        <p:spPr>
          <a:xfrm>
            <a:off x="10621820" y="1979452"/>
            <a:ext cx="1570180" cy="2899094"/>
          </a:xfrm>
          <a:custGeom>
            <a:avLst/>
            <a:gdLst>
              <a:gd name="connsiteX0" fmla="*/ 1449546 w 1570180"/>
              <a:gd name="connsiteY0" fmla="*/ 0 h 2899094"/>
              <a:gd name="connsiteX1" fmla="*/ 1570180 w 1570180"/>
              <a:gd name="connsiteY1" fmla="*/ 6092 h 2899094"/>
              <a:gd name="connsiteX2" fmla="*/ 1570180 w 1570180"/>
              <a:gd name="connsiteY2" fmla="*/ 2893002 h 2899094"/>
              <a:gd name="connsiteX3" fmla="*/ 1449546 w 1570180"/>
              <a:gd name="connsiteY3" fmla="*/ 2899094 h 2899094"/>
              <a:gd name="connsiteX4" fmla="*/ 0 w 1570180"/>
              <a:gd name="connsiteY4" fmla="*/ 1449547 h 2899094"/>
              <a:gd name="connsiteX5" fmla="*/ 1449546 w 1570180"/>
              <a:gd name="connsiteY5" fmla="*/ 0 h 2899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70180" h="2899094">
                <a:moveTo>
                  <a:pt x="1449546" y="0"/>
                </a:moveTo>
                <a:lnTo>
                  <a:pt x="1570180" y="6092"/>
                </a:lnTo>
                <a:lnTo>
                  <a:pt x="1570180" y="2893002"/>
                </a:lnTo>
                <a:lnTo>
                  <a:pt x="1449546" y="2899094"/>
                </a:lnTo>
                <a:cubicBezTo>
                  <a:pt x="648984" y="2899094"/>
                  <a:pt x="0" y="2250110"/>
                  <a:pt x="0" y="1449547"/>
                </a:cubicBezTo>
                <a:cubicBezTo>
                  <a:pt x="0" y="648984"/>
                  <a:pt x="648984" y="0"/>
                  <a:pt x="1449546"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2" name="Picture Placeholder 11">
            <a:extLst>
              <a:ext uri="{FF2B5EF4-FFF2-40B4-BE49-F238E27FC236}">
                <a16:creationId xmlns:a16="http://schemas.microsoft.com/office/drawing/2014/main" id="{93B60F88-5727-F95F-3426-964AC8C0F243}"/>
              </a:ext>
            </a:extLst>
          </p:cNvPr>
          <p:cNvSpPr>
            <a:spLocks noGrp="1"/>
          </p:cNvSpPr>
          <p:nvPr>
            <p:ph type="pic" sz="quarter" idx="15"/>
          </p:nvPr>
        </p:nvSpPr>
        <p:spPr>
          <a:xfrm>
            <a:off x="7031749" y="5287818"/>
            <a:ext cx="2899094" cy="1570180"/>
          </a:xfrm>
          <a:custGeom>
            <a:avLst/>
            <a:gdLst>
              <a:gd name="connsiteX0" fmla="*/ 1449547 w 2899094"/>
              <a:gd name="connsiteY0" fmla="*/ 0 h 1570180"/>
              <a:gd name="connsiteX1" fmla="*/ 2899094 w 2899094"/>
              <a:gd name="connsiteY1" fmla="*/ 1449546 h 1570180"/>
              <a:gd name="connsiteX2" fmla="*/ 2893002 w 2899094"/>
              <a:gd name="connsiteY2" fmla="*/ 1570180 h 1570180"/>
              <a:gd name="connsiteX3" fmla="*/ 6092 w 2899094"/>
              <a:gd name="connsiteY3" fmla="*/ 1570180 h 1570180"/>
              <a:gd name="connsiteX4" fmla="*/ 0 w 2899094"/>
              <a:gd name="connsiteY4" fmla="*/ 1449546 h 1570180"/>
              <a:gd name="connsiteX5" fmla="*/ 1449547 w 2899094"/>
              <a:gd name="connsiteY5" fmla="*/ 0 h 157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9094" h="1570180">
                <a:moveTo>
                  <a:pt x="1449547" y="0"/>
                </a:moveTo>
                <a:cubicBezTo>
                  <a:pt x="2250110" y="0"/>
                  <a:pt x="2899094" y="648984"/>
                  <a:pt x="2899094" y="1449546"/>
                </a:cubicBezTo>
                <a:lnTo>
                  <a:pt x="2893002" y="1570180"/>
                </a:lnTo>
                <a:lnTo>
                  <a:pt x="6092" y="1570180"/>
                </a:lnTo>
                <a:lnTo>
                  <a:pt x="0" y="1449546"/>
                </a:lnTo>
                <a:cubicBezTo>
                  <a:pt x="0" y="648984"/>
                  <a:pt x="648985" y="0"/>
                  <a:pt x="1449547"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0" name="Picture Placeholder 9">
            <a:extLst>
              <a:ext uri="{FF2B5EF4-FFF2-40B4-BE49-F238E27FC236}">
                <a16:creationId xmlns:a16="http://schemas.microsoft.com/office/drawing/2014/main" id="{D3DD2AD4-298C-26F7-85E2-0AC12E398C68}"/>
              </a:ext>
            </a:extLst>
          </p:cNvPr>
          <p:cNvSpPr>
            <a:spLocks noGrp="1"/>
          </p:cNvSpPr>
          <p:nvPr>
            <p:ph type="pic" sz="quarter" idx="14"/>
          </p:nvPr>
        </p:nvSpPr>
        <p:spPr>
          <a:xfrm>
            <a:off x="7031749" y="1979453"/>
            <a:ext cx="2899094" cy="2899092"/>
          </a:xfrm>
          <a:custGeom>
            <a:avLst/>
            <a:gdLst>
              <a:gd name="connsiteX0" fmla="*/ 1449547 w 2899094"/>
              <a:gd name="connsiteY0" fmla="*/ 0 h 2899092"/>
              <a:gd name="connsiteX1" fmla="*/ 2899094 w 2899094"/>
              <a:gd name="connsiteY1" fmla="*/ 1449546 h 2899092"/>
              <a:gd name="connsiteX2" fmla="*/ 1449547 w 2899094"/>
              <a:gd name="connsiteY2" fmla="*/ 2899092 h 2899092"/>
              <a:gd name="connsiteX3" fmla="*/ 0 w 2899094"/>
              <a:gd name="connsiteY3" fmla="*/ 1449546 h 2899092"/>
              <a:gd name="connsiteX4" fmla="*/ 1449547 w 2899094"/>
              <a:gd name="connsiteY4" fmla="*/ 0 h 289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9094" h="2899092">
                <a:moveTo>
                  <a:pt x="1449547" y="0"/>
                </a:moveTo>
                <a:cubicBezTo>
                  <a:pt x="2250110" y="0"/>
                  <a:pt x="2899094" y="648984"/>
                  <a:pt x="2899094" y="1449546"/>
                </a:cubicBezTo>
                <a:cubicBezTo>
                  <a:pt x="2899094" y="2250108"/>
                  <a:pt x="2250110" y="2899092"/>
                  <a:pt x="1449547" y="2899092"/>
                </a:cubicBezTo>
                <a:cubicBezTo>
                  <a:pt x="648985" y="2899092"/>
                  <a:pt x="0" y="2250108"/>
                  <a:pt x="0" y="1449546"/>
                </a:cubicBezTo>
                <a:cubicBezTo>
                  <a:pt x="0" y="648984"/>
                  <a:pt x="648985" y="0"/>
                  <a:pt x="1449547"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8" name="Picture Placeholder 7">
            <a:extLst>
              <a:ext uri="{FF2B5EF4-FFF2-40B4-BE49-F238E27FC236}">
                <a16:creationId xmlns:a16="http://schemas.microsoft.com/office/drawing/2014/main" id="{F9C1D49D-EE4C-F65D-7D22-7B439434DA86}"/>
              </a:ext>
            </a:extLst>
          </p:cNvPr>
          <p:cNvSpPr>
            <a:spLocks noGrp="1"/>
          </p:cNvSpPr>
          <p:nvPr>
            <p:ph type="pic" sz="quarter" idx="13"/>
          </p:nvPr>
        </p:nvSpPr>
        <p:spPr>
          <a:xfrm>
            <a:off x="7031749" y="2"/>
            <a:ext cx="2899094" cy="1570180"/>
          </a:xfrm>
          <a:custGeom>
            <a:avLst/>
            <a:gdLst>
              <a:gd name="connsiteX0" fmla="*/ 6092 w 2899094"/>
              <a:gd name="connsiteY0" fmla="*/ 0 h 1570180"/>
              <a:gd name="connsiteX1" fmla="*/ 2893002 w 2899094"/>
              <a:gd name="connsiteY1" fmla="*/ 0 h 1570180"/>
              <a:gd name="connsiteX2" fmla="*/ 2899094 w 2899094"/>
              <a:gd name="connsiteY2" fmla="*/ 120634 h 1570180"/>
              <a:gd name="connsiteX3" fmla="*/ 1449547 w 2899094"/>
              <a:gd name="connsiteY3" fmla="*/ 1570180 h 1570180"/>
              <a:gd name="connsiteX4" fmla="*/ 0 w 2899094"/>
              <a:gd name="connsiteY4" fmla="*/ 120634 h 1570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9094" h="1570180">
                <a:moveTo>
                  <a:pt x="6092" y="0"/>
                </a:moveTo>
                <a:lnTo>
                  <a:pt x="2893002" y="0"/>
                </a:lnTo>
                <a:lnTo>
                  <a:pt x="2899094" y="120634"/>
                </a:lnTo>
                <a:cubicBezTo>
                  <a:pt x="2899094" y="921196"/>
                  <a:pt x="2250110" y="1570180"/>
                  <a:pt x="1449547" y="1570180"/>
                </a:cubicBezTo>
                <a:cubicBezTo>
                  <a:pt x="648985" y="1570180"/>
                  <a:pt x="0" y="921196"/>
                  <a:pt x="0" y="120634"/>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498865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9B5B2CB-631F-5F02-1276-CE2460257877}"/>
              </a:ext>
            </a:extLst>
          </p:cNvPr>
          <p:cNvSpPr>
            <a:spLocks noGrp="1"/>
          </p:cNvSpPr>
          <p:nvPr>
            <p:ph type="pic" sz="quarter" idx="13"/>
          </p:nvPr>
        </p:nvSpPr>
        <p:spPr>
          <a:xfrm>
            <a:off x="8395855" y="2439966"/>
            <a:ext cx="1978842" cy="1978840"/>
          </a:xfrm>
          <a:custGeom>
            <a:avLst/>
            <a:gdLst>
              <a:gd name="connsiteX0" fmla="*/ 989421 w 1978842"/>
              <a:gd name="connsiteY0" fmla="*/ 0 h 1978840"/>
              <a:gd name="connsiteX1" fmla="*/ 1978842 w 1978842"/>
              <a:gd name="connsiteY1" fmla="*/ 989420 h 1978840"/>
              <a:gd name="connsiteX2" fmla="*/ 989421 w 1978842"/>
              <a:gd name="connsiteY2" fmla="*/ 1978840 h 1978840"/>
              <a:gd name="connsiteX3" fmla="*/ 0 w 1978842"/>
              <a:gd name="connsiteY3" fmla="*/ 989420 h 1978840"/>
              <a:gd name="connsiteX4" fmla="*/ 989421 w 1978842"/>
              <a:gd name="connsiteY4" fmla="*/ 0 h 197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842" h="1978840">
                <a:moveTo>
                  <a:pt x="989421" y="0"/>
                </a:moveTo>
                <a:cubicBezTo>
                  <a:pt x="1535863" y="0"/>
                  <a:pt x="1978842" y="442979"/>
                  <a:pt x="1978842" y="989420"/>
                </a:cubicBezTo>
                <a:cubicBezTo>
                  <a:pt x="1978842" y="1535861"/>
                  <a:pt x="1535863" y="1978840"/>
                  <a:pt x="989421" y="1978840"/>
                </a:cubicBezTo>
                <a:cubicBezTo>
                  <a:pt x="442979" y="1978840"/>
                  <a:pt x="0" y="1535861"/>
                  <a:pt x="0" y="989420"/>
                </a:cubicBezTo>
                <a:cubicBezTo>
                  <a:pt x="0" y="442979"/>
                  <a:pt x="442979" y="0"/>
                  <a:pt x="98942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9" name="Picture Placeholder 8">
            <a:extLst>
              <a:ext uri="{FF2B5EF4-FFF2-40B4-BE49-F238E27FC236}">
                <a16:creationId xmlns:a16="http://schemas.microsoft.com/office/drawing/2014/main" id="{9BF054E1-C78E-9C77-D6F7-180A38C3FBCC}"/>
              </a:ext>
            </a:extLst>
          </p:cNvPr>
          <p:cNvSpPr>
            <a:spLocks noGrp="1"/>
          </p:cNvSpPr>
          <p:nvPr>
            <p:ph type="pic" sz="quarter" idx="12"/>
          </p:nvPr>
        </p:nvSpPr>
        <p:spPr>
          <a:xfrm>
            <a:off x="5106579" y="2439966"/>
            <a:ext cx="1978842" cy="1978840"/>
          </a:xfrm>
          <a:custGeom>
            <a:avLst/>
            <a:gdLst>
              <a:gd name="connsiteX0" fmla="*/ 989421 w 1978842"/>
              <a:gd name="connsiteY0" fmla="*/ 0 h 1978840"/>
              <a:gd name="connsiteX1" fmla="*/ 1978842 w 1978842"/>
              <a:gd name="connsiteY1" fmla="*/ 989420 h 1978840"/>
              <a:gd name="connsiteX2" fmla="*/ 989421 w 1978842"/>
              <a:gd name="connsiteY2" fmla="*/ 1978840 h 1978840"/>
              <a:gd name="connsiteX3" fmla="*/ 0 w 1978842"/>
              <a:gd name="connsiteY3" fmla="*/ 989420 h 1978840"/>
              <a:gd name="connsiteX4" fmla="*/ 989421 w 1978842"/>
              <a:gd name="connsiteY4" fmla="*/ 0 h 197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842" h="1978840">
                <a:moveTo>
                  <a:pt x="989421" y="0"/>
                </a:moveTo>
                <a:cubicBezTo>
                  <a:pt x="1535863" y="0"/>
                  <a:pt x="1978842" y="442979"/>
                  <a:pt x="1978842" y="989420"/>
                </a:cubicBezTo>
                <a:cubicBezTo>
                  <a:pt x="1978842" y="1535861"/>
                  <a:pt x="1535863" y="1978840"/>
                  <a:pt x="989421" y="1978840"/>
                </a:cubicBezTo>
                <a:cubicBezTo>
                  <a:pt x="442979" y="1978840"/>
                  <a:pt x="0" y="1535861"/>
                  <a:pt x="0" y="989420"/>
                </a:cubicBezTo>
                <a:cubicBezTo>
                  <a:pt x="0" y="442979"/>
                  <a:pt x="442979" y="0"/>
                  <a:pt x="98942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7" name="Picture Placeholder 6">
            <a:extLst>
              <a:ext uri="{FF2B5EF4-FFF2-40B4-BE49-F238E27FC236}">
                <a16:creationId xmlns:a16="http://schemas.microsoft.com/office/drawing/2014/main" id="{C196C1E7-77FC-228D-AA6C-179B9E48506C}"/>
              </a:ext>
            </a:extLst>
          </p:cNvPr>
          <p:cNvSpPr>
            <a:spLocks noGrp="1"/>
          </p:cNvSpPr>
          <p:nvPr>
            <p:ph type="pic" sz="quarter" idx="11"/>
          </p:nvPr>
        </p:nvSpPr>
        <p:spPr>
          <a:xfrm>
            <a:off x="1817303" y="2439966"/>
            <a:ext cx="1978842" cy="1978840"/>
          </a:xfrm>
          <a:custGeom>
            <a:avLst/>
            <a:gdLst>
              <a:gd name="connsiteX0" fmla="*/ 989421 w 1978842"/>
              <a:gd name="connsiteY0" fmla="*/ 0 h 1978840"/>
              <a:gd name="connsiteX1" fmla="*/ 1978842 w 1978842"/>
              <a:gd name="connsiteY1" fmla="*/ 989420 h 1978840"/>
              <a:gd name="connsiteX2" fmla="*/ 989421 w 1978842"/>
              <a:gd name="connsiteY2" fmla="*/ 1978840 h 1978840"/>
              <a:gd name="connsiteX3" fmla="*/ 0 w 1978842"/>
              <a:gd name="connsiteY3" fmla="*/ 989420 h 1978840"/>
              <a:gd name="connsiteX4" fmla="*/ 989421 w 1978842"/>
              <a:gd name="connsiteY4" fmla="*/ 0 h 197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8842" h="1978840">
                <a:moveTo>
                  <a:pt x="989421" y="0"/>
                </a:moveTo>
                <a:cubicBezTo>
                  <a:pt x="1535863" y="0"/>
                  <a:pt x="1978842" y="442979"/>
                  <a:pt x="1978842" y="989420"/>
                </a:cubicBezTo>
                <a:cubicBezTo>
                  <a:pt x="1978842" y="1535861"/>
                  <a:pt x="1535863" y="1978840"/>
                  <a:pt x="989421" y="1978840"/>
                </a:cubicBezTo>
                <a:cubicBezTo>
                  <a:pt x="442979" y="1978840"/>
                  <a:pt x="0" y="1535861"/>
                  <a:pt x="0" y="989420"/>
                </a:cubicBezTo>
                <a:cubicBezTo>
                  <a:pt x="0" y="442979"/>
                  <a:pt x="442979" y="0"/>
                  <a:pt x="98942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7988416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D051A71-2591-C48E-777B-CDFB3245C947}"/>
              </a:ext>
            </a:extLst>
          </p:cNvPr>
          <p:cNvSpPr>
            <a:spLocks noGrp="1"/>
          </p:cNvSpPr>
          <p:nvPr>
            <p:ph type="pic" sz="quarter" idx="11"/>
          </p:nvPr>
        </p:nvSpPr>
        <p:spPr>
          <a:xfrm>
            <a:off x="8114725" y="942975"/>
            <a:ext cx="2857500" cy="4972050"/>
          </a:xfrm>
          <a:custGeom>
            <a:avLst/>
            <a:gdLst>
              <a:gd name="connsiteX0" fmla="*/ 1428750 w 2857500"/>
              <a:gd name="connsiteY0" fmla="*/ 0 h 4972050"/>
              <a:gd name="connsiteX1" fmla="*/ 2857500 w 2857500"/>
              <a:gd name="connsiteY1" fmla="*/ 1428750 h 4972050"/>
              <a:gd name="connsiteX2" fmla="*/ 2857500 w 2857500"/>
              <a:gd name="connsiteY2" fmla="*/ 3543300 h 4972050"/>
              <a:gd name="connsiteX3" fmla="*/ 1428750 w 2857500"/>
              <a:gd name="connsiteY3" fmla="*/ 4972050 h 4972050"/>
              <a:gd name="connsiteX4" fmla="*/ 0 w 2857500"/>
              <a:gd name="connsiteY4" fmla="*/ 3543300 h 4972050"/>
              <a:gd name="connsiteX5" fmla="*/ 0 w 2857500"/>
              <a:gd name="connsiteY5" fmla="*/ 1428750 h 4972050"/>
              <a:gd name="connsiteX6" fmla="*/ 1428750 w 2857500"/>
              <a:gd name="connsiteY6" fmla="*/ 0 h 497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7500" h="4972050">
                <a:moveTo>
                  <a:pt x="1428750" y="0"/>
                </a:moveTo>
                <a:cubicBezTo>
                  <a:pt x="2217827" y="0"/>
                  <a:pt x="2857500" y="639673"/>
                  <a:pt x="2857500" y="1428750"/>
                </a:cubicBezTo>
                <a:lnTo>
                  <a:pt x="2857500" y="3543300"/>
                </a:lnTo>
                <a:cubicBezTo>
                  <a:pt x="2857500" y="4332377"/>
                  <a:pt x="2217827" y="4972050"/>
                  <a:pt x="1428750" y="4972050"/>
                </a:cubicBezTo>
                <a:cubicBezTo>
                  <a:pt x="639673" y="4972050"/>
                  <a:pt x="0" y="4332377"/>
                  <a:pt x="0" y="3543300"/>
                </a:cubicBezTo>
                <a:lnTo>
                  <a:pt x="0" y="1428750"/>
                </a:lnTo>
                <a:cubicBezTo>
                  <a:pt x="0" y="639673"/>
                  <a:pt x="639673" y="0"/>
                  <a:pt x="142875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11536726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1D92BA4-40B3-BF87-208B-37AE96E0E463}"/>
              </a:ext>
            </a:extLst>
          </p:cNvPr>
          <p:cNvSpPr>
            <a:spLocks noGrp="1"/>
          </p:cNvSpPr>
          <p:nvPr>
            <p:ph type="pic" sz="quarter" idx="11"/>
          </p:nvPr>
        </p:nvSpPr>
        <p:spPr>
          <a:xfrm>
            <a:off x="5206227" y="1607811"/>
            <a:ext cx="2367000" cy="2366998"/>
          </a:xfrm>
          <a:custGeom>
            <a:avLst/>
            <a:gdLst>
              <a:gd name="connsiteX0" fmla="*/ 1183500 w 2367000"/>
              <a:gd name="connsiteY0" fmla="*/ 0 h 2366998"/>
              <a:gd name="connsiteX1" fmla="*/ 2367000 w 2367000"/>
              <a:gd name="connsiteY1" fmla="*/ 1183499 h 2366998"/>
              <a:gd name="connsiteX2" fmla="*/ 1183500 w 2367000"/>
              <a:gd name="connsiteY2" fmla="*/ 2366998 h 2366998"/>
              <a:gd name="connsiteX3" fmla="*/ 0 w 2367000"/>
              <a:gd name="connsiteY3" fmla="*/ 1183499 h 2366998"/>
              <a:gd name="connsiteX4" fmla="*/ 1183500 w 2367000"/>
              <a:gd name="connsiteY4" fmla="*/ 0 h 236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000" h="2366998">
                <a:moveTo>
                  <a:pt x="1183500" y="0"/>
                </a:moveTo>
                <a:cubicBezTo>
                  <a:pt x="1837129" y="0"/>
                  <a:pt x="2367000" y="529871"/>
                  <a:pt x="2367000" y="1183499"/>
                </a:cubicBezTo>
                <a:cubicBezTo>
                  <a:pt x="2367000" y="1837127"/>
                  <a:pt x="1837129" y="2366998"/>
                  <a:pt x="1183500" y="2366998"/>
                </a:cubicBezTo>
                <a:cubicBezTo>
                  <a:pt x="529871" y="2366998"/>
                  <a:pt x="0" y="1837127"/>
                  <a:pt x="0" y="1183499"/>
                </a:cubicBezTo>
                <a:cubicBezTo>
                  <a:pt x="0" y="529871"/>
                  <a:pt x="529871" y="0"/>
                  <a:pt x="118350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1250346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835E1EF2-1A27-0CC1-4EDC-4A389711CD59}"/>
              </a:ext>
            </a:extLst>
          </p:cNvPr>
          <p:cNvSpPr>
            <a:spLocks noGrp="1"/>
          </p:cNvSpPr>
          <p:nvPr>
            <p:ph type="pic" sz="quarter" idx="13"/>
          </p:nvPr>
        </p:nvSpPr>
        <p:spPr>
          <a:xfrm>
            <a:off x="6293863" y="4500418"/>
            <a:ext cx="1634838" cy="1634838"/>
          </a:xfrm>
          <a:custGeom>
            <a:avLst/>
            <a:gdLst>
              <a:gd name="connsiteX0" fmla="*/ 817419 w 1634838"/>
              <a:gd name="connsiteY0" fmla="*/ 0 h 1634838"/>
              <a:gd name="connsiteX1" fmla="*/ 1634838 w 1634838"/>
              <a:gd name="connsiteY1" fmla="*/ 817419 h 1634838"/>
              <a:gd name="connsiteX2" fmla="*/ 817419 w 1634838"/>
              <a:gd name="connsiteY2" fmla="*/ 1634838 h 1634838"/>
              <a:gd name="connsiteX3" fmla="*/ 0 w 1634838"/>
              <a:gd name="connsiteY3" fmla="*/ 817419 h 1634838"/>
              <a:gd name="connsiteX4" fmla="*/ 817419 w 1634838"/>
              <a:gd name="connsiteY4" fmla="*/ 0 h 1634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8" h="1634838">
                <a:moveTo>
                  <a:pt x="817419" y="0"/>
                </a:moveTo>
                <a:cubicBezTo>
                  <a:pt x="1268867" y="0"/>
                  <a:pt x="1634838" y="365971"/>
                  <a:pt x="1634838" y="817419"/>
                </a:cubicBezTo>
                <a:cubicBezTo>
                  <a:pt x="1634838" y="1268867"/>
                  <a:pt x="1268867" y="1634838"/>
                  <a:pt x="817419" y="1634838"/>
                </a:cubicBezTo>
                <a:cubicBezTo>
                  <a:pt x="365971" y="1634838"/>
                  <a:pt x="0" y="1268867"/>
                  <a:pt x="0" y="817419"/>
                </a:cubicBezTo>
                <a:cubicBezTo>
                  <a:pt x="0" y="365971"/>
                  <a:pt x="365971" y="0"/>
                  <a:pt x="81741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9" name="Picture Placeholder 8">
            <a:extLst>
              <a:ext uri="{FF2B5EF4-FFF2-40B4-BE49-F238E27FC236}">
                <a16:creationId xmlns:a16="http://schemas.microsoft.com/office/drawing/2014/main" id="{F0B19063-D0E4-8F22-5235-8AB10DA8B333}"/>
              </a:ext>
            </a:extLst>
          </p:cNvPr>
          <p:cNvSpPr>
            <a:spLocks noGrp="1"/>
          </p:cNvSpPr>
          <p:nvPr>
            <p:ph type="pic" sz="quarter" idx="12"/>
          </p:nvPr>
        </p:nvSpPr>
        <p:spPr>
          <a:xfrm>
            <a:off x="6293863" y="2611580"/>
            <a:ext cx="1634838" cy="1634838"/>
          </a:xfrm>
          <a:custGeom>
            <a:avLst/>
            <a:gdLst>
              <a:gd name="connsiteX0" fmla="*/ 817419 w 1634838"/>
              <a:gd name="connsiteY0" fmla="*/ 0 h 1634838"/>
              <a:gd name="connsiteX1" fmla="*/ 1634838 w 1634838"/>
              <a:gd name="connsiteY1" fmla="*/ 817419 h 1634838"/>
              <a:gd name="connsiteX2" fmla="*/ 817419 w 1634838"/>
              <a:gd name="connsiteY2" fmla="*/ 1634838 h 1634838"/>
              <a:gd name="connsiteX3" fmla="*/ 0 w 1634838"/>
              <a:gd name="connsiteY3" fmla="*/ 817419 h 1634838"/>
              <a:gd name="connsiteX4" fmla="*/ 817419 w 1634838"/>
              <a:gd name="connsiteY4" fmla="*/ 0 h 1634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8" h="1634838">
                <a:moveTo>
                  <a:pt x="817419" y="0"/>
                </a:moveTo>
                <a:cubicBezTo>
                  <a:pt x="1268867" y="0"/>
                  <a:pt x="1634838" y="365971"/>
                  <a:pt x="1634838" y="817419"/>
                </a:cubicBezTo>
                <a:cubicBezTo>
                  <a:pt x="1634838" y="1268867"/>
                  <a:pt x="1268867" y="1634838"/>
                  <a:pt x="817419" y="1634838"/>
                </a:cubicBezTo>
                <a:cubicBezTo>
                  <a:pt x="365971" y="1634838"/>
                  <a:pt x="0" y="1268867"/>
                  <a:pt x="0" y="817419"/>
                </a:cubicBezTo>
                <a:cubicBezTo>
                  <a:pt x="0" y="365971"/>
                  <a:pt x="365971" y="0"/>
                  <a:pt x="81741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7" name="Picture Placeholder 6">
            <a:extLst>
              <a:ext uri="{FF2B5EF4-FFF2-40B4-BE49-F238E27FC236}">
                <a16:creationId xmlns:a16="http://schemas.microsoft.com/office/drawing/2014/main" id="{32895443-A925-4AE1-C16B-F31064916A19}"/>
              </a:ext>
            </a:extLst>
          </p:cNvPr>
          <p:cNvSpPr>
            <a:spLocks noGrp="1"/>
          </p:cNvSpPr>
          <p:nvPr>
            <p:ph type="pic" sz="quarter" idx="11"/>
          </p:nvPr>
        </p:nvSpPr>
        <p:spPr>
          <a:xfrm>
            <a:off x="6293863" y="722742"/>
            <a:ext cx="1634838" cy="1634838"/>
          </a:xfrm>
          <a:custGeom>
            <a:avLst/>
            <a:gdLst>
              <a:gd name="connsiteX0" fmla="*/ 817419 w 1634838"/>
              <a:gd name="connsiteY0" fmla="*/ 0 h 1634838"/>
              <a:gd name="connsiteX1" fmla="*/ 1634838 w 1634838"/>
              <a:gd name="connsiteY1" fmla="*/ 817419 h 1634838"/>
              <a:gd name="connsiteX2" fmla="*/ 817419 w 1634838"/>
              <a:gd name="connsiteY2" fmla="*/ 1634838 h 1634838"/>
              <a:gd name="connsiteX3" fmla="*/ 0 w 1634838"/>
              <a:gd name="connsiteY3" fmla="*/ 817419 h 1634838"/>
              <a:gd name="connsiteX4" fmla="*/ 817419 w 1634838"/>
              <a:gd name="connsiteY4" fmla="*/ 0 h 1634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838" h="1634838">
                <a:moveTo>
                  <a:pt x="817419" y="0"/>
                </a:moveTo>
                <a:cubicBezTo>
                  <a:pt x="1268867" y="0"/>
                  <a:pt x="1634838" y="365971"/>
                  <a:pt x="1634838" y="817419"/>
                </a:cubicBezTo>
                <a:cubicBezTo>
                  <a:pt x="1634838" y="1268867"/>
                  <a:pt x="1268867" y="1634838"/>
                  <a:pt x="817419" y="1634838"/>
                </a:cubicBezTo>
                <a:cubicBezTo>
                  <a:pt x="365971" y="1634838"/>
                  <a:pt x="0" y="1268867"/>
                  <a:pt x="0" y="817419"/>
                </a:cubicBezTo>
                <a:cubicBezTo>
                  <a:pt x="0" y="365971"/>
                  <a:pt x="365971" y="0"/>
                  <a:pt x="81741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9631218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C31AD7E-EF56-A6ED-0F35-6DAD3BA52E54}"/>
              </a:ext>
            </a:extLst>
          </p:cNvPr>
          <p:cNvSpPr>
            <a:spLocks noGrp="1"/>
          </p:cNvSpPr>
          <p:nvPr>
            <p:ph type="pic" sz="quarter" idx="12"/>
          </p:nvPr>
        </p:nvSpPr>
        <p:spPr>
          <a:xfrm>
            <a:off x="7213600" y="0"/>
            <a:ext cx="4978400" cy="2926142"/>
          </a:xfrm>
          <a:custGeom>
            <a:avLst/>
            <a:gdLst>
              <a:gd name="connsiteX0" fmla="*/ 20168 w 3227262"/>
              <a:gd name="connsiteY0" fmla="*/ 0 h 1896880"/>
              <a:gd name="connsiteX1" fmla="*/ 3227262 w 3227262"/>
              <a:gd name="connsiteY1" fmla="*/ 0 h 1896880"/>
              <a:gd name="connsiteX2" fmla="*/ 3227262 w 3227262"/>
              <a:gd name="connsiteY2" fmla="*/ 741628 h 1896880"/>
              <a:gd name="connsiteX3" fmla="*/ 3173661 w 3227262"/>
              <a:gd name="connsiteY3" fmla="*/ 888078 h 1896880"/>
              <a:gd name="connsiteX4" fmla="*/ 1651731 w 3227262"/>
              <a:gd name="connsiteY4" fmla="*/ 1896880 h 1896880"/>
              <a:gd name="connsiteX5" fmla="*/ 0 w 3227262"/>
              <a:gd name="connsiteY5" fmla="*/ 245150 h 1896880"/>
              <a:gd name="connsiteX6" fmla="*/ 8528 w 3227262"/>
              <a:gd name="connsiteY6" fmla="*/ 7627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7262" h="1896880">
                <a:moveTo>
                  <a:pt x="20168" y="0"/>
                </a:moveTo>
                <a:lnTo>
                  <a:pt x="3227262" y="0"/>
                </a:lnTo>
                <a:lnTo>
                  <a:pt x="3227262" y="741628"/>
                </a:lnTo>
                <a:lnTo>
                  <a:pt x="3173661" y="888078"/>
                </a:lnTo>
                <a:cubicBezTo>
                  <a:pt x="2922914" y="1480909"/>
                  <a:pt x="2335901" y="1896880"/>
                  <a:pt x="1651731" y="1896880"/>
                </a:cubicBezTo>
                <a:cubicBezTo>
                  <a:pt x="739505" y="1896880"/>
                  <a:pt x="0" y="1157375"/>
                  <a:pt x="0" y="245150"/>
                </a:cubicBezTo>
                <a:cubicBezTo>
                  <a:pt x="0" y="188136"/>
                  <a:pt x="2889" y="131797"/>
                  <a:pt x="8528" y="7627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11" name="Picture Placeholder 10">
            <a:extLst>
              <a:ext uri="{FF2B5EF4-FFF2-40B4-BE49-F238E27FC236}">
                <a16:creationId xmlns:a16="http://schemas.microsoft.com/office/drawing/2014/main" id="{084B72B8-C889-A110-BF3A-D1CD768965B0}"/>
              </a:ext>
            </a:extLst>
          </p:cNvPr>
          <p:cNvSpPr>
            <a:spLocks noGrp="1"/>
          </p:cNvSpPr>
          <p:nvPr>
            <p:ph type="pic" sz="quarter" idx="13"/>
          </p:nvPr>
        </p:nvSpPr>
        <p:spPr>
          <a:xfrm>
            <a:off x="6796088" y="3684866"/>
            <a:ext cx="4305300" cy="2762250"/>
          </a:xfrm>
          <a:custGeom>
            <a:avLst/>
            <a:gdLst>
              <a:gd name="connsiteX0" fmla="*/ 0 w 4305300"/>
              <a:gd name="connsiteY0" fmla="*/ 0 h 2762250"/>
              <a:gd name="connsiteX1" fmla="*/ 4305300 w 4305300"/>
              <a:gd name="connsiteY1" fmla="*/ 0 h 2762250"/>
              <a:gd name="connsiteX2" fmla="*/ 4305300 w 4305300"/>
              <a:gd name="connsiteY2" fmla="*/ 2762250 h 2762250"/>
              <a:gd name="connsiteX3" fmla="*/ 0 w 4305300"/>
              <a:gd name="connsiteY3" fmla="*/ 2762250 h 2762250"/>
            </a:gdLst>
            <a:ahLst/>
            <a:cxnLst>
              <a:cxn ang="0">
                <a:pos x="connsiteX0" y="connsiteY0"/>
              </a:cxn>
              <a:cxn ang="0">
                <a:pos x="connsiteX1" y="connsiteY1"/>
              </a:cxn>
              <a:cxn ang="0">
                <a:pos x="connsiteX2" y="connsiteY2"/>
              </a:cxn>
              <a:cxn ang="0">
                <a:pos x="connsiteX3" y="connsiteY3"/>
              </a:cxn>
            </a:cxnLst>
            <a:rect l="l" t="t" r="r" b="b"/>
            <a:pathLst>
              <a:path w="4305300" h="2762250">
                <a:moveTo>
                  <a:pt x="0" y="0"/>
                </a:moveTo>
                <a:lnTo>
                  <a:pt x="4305300" y="0"/>
                </a:lnTo>
                <a:lnTo>
                  <a:pt x="4305300" y="2762250"/>
                </a:lnTo>
                <a:lnTo>
                  <a:pt x="0" y="2762250"/>
                </a:ln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3027752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E4FD3B27-CF10-F437-496F-714481EE494F}"/>
              </a:ext>
            </a:extLst>
          </p:cNvPr>
          <p:cNvSpPr>
            <a:spLocks noGrp="1"/>
          </p:cNvSpPr>
          <p:nvPr>
            <p:ph type="pic" sz="quarter" idx="14"/>
          </p:nvPr>
        </p:nvSpPr>
        <p:spPr>
          <a:xfrm>
            <a:off x="3761432" y="4321806"/>
            <a:ext cx="4682691" cy="2536195"/>
          </a:xfrm>
          <a:custGeom>
            <a:avLst/>
            <a:gdLst>
              <a:gd name="connsiteX0" fmla="*/ 2341346 w 4682691"/>
              <a:gd name="connsiteY0" fmla="*/ 0 h 2536195"/>
              <a:gd name="connsiteX1" fmla="*/ 4682691 w 4682691"/>
              <a:gd name="connsiteY1" fmla="*/ 2341345 h 2536195"/>
              <a:gd name="connsiteX2" fmla="*/ 4672852 w 4682691"/>
              <a:gd name="connsiteY2" fmla="*/ 2536195 h 2536195"/>
              <a:gd name="connsiteX3" fmla="*/ 9840 w 4682691"/>
              <a:gd name="connsiteY3" fmla="*/ 2536195 h 2536195"/>
              <a:gd name="connsiteX4" fmla="*/ 0 w 4682691"/>
              <a:gd name="connsiteY4" fmla="*/ 2341345 h 2536195"/>
              <a:gd name="connsiteX5" fmla="*/ 2341346 w 4682691"/>
              <a:gd name="connsiteY5" fmla="*/ 0 h 253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82691" h="2536195">
                <a:moveTo>
                  <a:pt x="2341346" y="0"/>
                </a:moveTo>
                <a:cubicBezTo>
                  <a:pt x="3634435" y="0"/>
                  <a:pt x="4682691" y="1048257"/>
                  <a:pt x="4682691" y="2341345"/>
                </a:cubicBezTo>
                <a:lnTo>
                  <a:pt x="4672852" y="2536195"/>
                </a:lnTo>
                <a:lnTo>
                  <a:pt x="9840" y="2536195"/>
                </a:lnTo>
                <a:lnTo>
                  <a:pt x="0" y="2341345"/>
                </a:lnTo>
                <a:cubicBezTo>
                  <a:pt x="0" y="1048257"/>
                  <a:pt x="1048256" y="0"/>
                  <a:pt x="2341346"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6" name="Picture Placeholder 5">
            <a:extLst>
              <a:ext uri="{FF2B5EF4-FFF2-40B4-BE49-F238E27FC236}">
                <a16:creationId xmlns:a16="http://schemas.microsoft.com/office/drawing/2014/main" id="{407AB101-7C90-7712-EFF8-FE9B7F835735}"/>
              </a:ext>
            </a:extLst>
          </p:cNvPr>
          <p:cNvSpPr>
            <a:spLocks noGrp="1"/>
          </p:cNvSpPr>
          <p:nvPr>
            <p:ph type="pic" sz="quarter" idx="13"/>
          </p:nvPr>
        </p:nvSpPr>
        <p:spPr>
          <a:xfrm>
            <a:off x="1543339" y="1333499"/>
            <a:ext cx="2070100" cy="4413250"/>
          </a:xfrm>
          <a:custGeom>
            <a:avLst/>
            <a:gdLst>
              <a:gd name="connsiteX0" fmla="*/ 205333 w 2070100"/>
              <a:gd name="connsiteY0" fmla="*/ 0 h 4413250"/>
              <a:gd name="connsiteX1" fmla="*/ 1864767 w 2070100"/>
              <a:gd name="connsiteY1" fmla="*/ 0 h 4413250"/>
              <a:gd name="connsiteX2" fmla="*/ 2070100 w 2070100"/>
              <a:gd name="connsiteY2" fmla="*/ 205333 h 4413250"/>
              <a:gd name="connsiteX3" fmla="*/ 2070100 w 2070100"/>
              <a:gd name="connsiteY3" fmla="*/ 4207917 h 4413250"/>
              <a:gd name="connsiteX4" fmla="*/ 1864767 w 2070100"/>
              <a:gd name="connsiteY4" fmla="*/ 4413250 h 4413250"/>
              <a:gd name="connsiteX5" fmla="*/ 205333 w 2070100"/>
              <a:gd name="connsiteY5" fmla="*/ 4413250 h 4413250"/>
              <a:gd name="connsiteX6" fmla="*/ 0 w 2070100"/>
              <a:gd name="connsiteY6" fmla="*/ 4207917 h 4413250"/>
              <a:gd name="connsiteX7" fmla="*/ 0 w 2070100"/>
              <a:gd name="connsiteY7" fmla="*/ 205333 h 4413250"/>
              <a:gd name="connsiteX8" fmla="*/ 205333 w 2070100"/>
              <a:gd name="connsiteY8" fmla="*/ 0 h 441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0100" h="4413250">
                <a:moveTo>
                  <a:pt x="205333" y="0"/>
                </a:moveTo>
                <a:lnTo>
                  <a:pt x="1864767" y="0"/>
                </a:lnTo>
                <a:cubicBezTo>
                  <a:pt x="1978169" y="0"/>
                  <a:pt x="2070100" y="91931"/>
                  <a:pt x="2070100" y="205333"/>
                </a:cubicBezTo>
                <a:lnTo>
                  <a:pt x="2070100" y="4207917"/>
                </a:lnTo>
                <a:cubicBezTo>
                  <a:pt x="2070100" y="4321319"/>
                  <a:pt x="1978169" y="4413250"/>
                  <a:pt x="1864767" y="4413250"/>
                </a:cubicBezTo>
                <a:lnTo>
                  <a:pt x="205333" y="4413250"/>
                </a:lnTo>
                <a:cubicBezTo>
                  <a:pt x="91931" y="4413250"/>
                  <a:pt x="0" y="4321319"/>
                  <a:pt x="0" y="4207917"/>
                </a:cubicBezTo>
                <a:lnTo>
                  <a:pt x="0" y="205333"/>
                </a:lnTo>
                <a:cubicBezTo>
                  <a:pt x="0" y="91931"/>
                  <a:pt x="91931" y="0"/>
                  <a:pt x="205333"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590896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4260F46-CB1C-7653-DDA2-8973CD3DCE29}"/>
              </a:ext>
            </a:extLst>
          </p:cNvPr>
          <p:cNvSpPr>
            <a:spLocks noGrp="1"/>
          </p:cNvSpPr>
          <p:nvPr>
            <p:ph type="pic" sz="quarter" idx="13"/>
          </p:nvPr>
        </p:nvSpPr>
        <p:spPr>
          <a:xfrm>
            <a:off x="7030029" y="1962150"/>
            <a:ext cx="4343399" cy="2571750"/>
          </a:xfrm>
          <a:custGeom>
            <a:avLst/>
            <a:gdLst>
              <a:gd name="connsiteX0" fmla="*/ 0 w 4343399"/>
              <a:gd name="connsiteY0" fmla="*/ 0 h 2571750"/>
              <a:gd name="connsiteX1" fmla="*/ 4343399 w 4343399"/>
              <a:gd name="connsiteY1" fmla="*/ 0 h 2571750"/>
              <a:gd name="connsiteX2" fmla="*/ 4343399 w 4343399"/>
              <a:gd name="connsiteY2" fmla="*/ 2571750 h 2571750"/>
              <a:gd name="connsiteX3" fmla="*/ 0 w 4343399"/>
              <a:gd name="connsiteY3" fmla="*/ 2571750 h 2571750"/>
            </a:gdLst>
            <a:ahLst/>
            <a:cxnLst>
              <a:cxn ang="0">
                <a:pos x="connsiteX0" y="connsiteY0"/>
              </a:cxn>
              <a:cxn ang="0">
                <a:pos x="connsiteX1" y="connsiteY1"/>
              </a:cxn>
              <a:cxn ang="0">
                <a:pos x="connsiteX2" y="connsiteY2"/>
              </a:cxn>
              <a:cxn ang="0">
                <a:pos x="connsiteX3" y="connsiteY3"/>
              </a:cxn>
            </a:cxnLst>
            <a:rect l="l" t="t" r="r" b="b"/>
            <a:pathLst>
              <a:path w="4343399" h="2571750">
                <a:moveTo>
                  <a:pt x="0" y="0"/>
                </a:moveTo>
                <a:lnTo>
                  <a:pt x="4343399" y="0"/>
                </a:lnTo>
                <a:lnTo>
                  <a:pt x="4343399" y="2571750"/>
                </a:lnTo>
                <a:lnTo>
                  <a:pt x="0" y="2571750"/>
                </a:ln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23956775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45F55A3E-F5D7-3EAD-6392-181B83995C85}"/>
              </a:ext>
            </a:extLst>
          </p:cNvPr>
          <p:cNvSpPr>
            <a:spLocks noGrp="1"/>
          </p:cNvSpPr>
          <p:nvPr>
            <p:ph type="pic" sz="quarter" idx="17"/>
          </p:nvPr>
        </p:nvSpPr>
        <p:spPr>
          <a:xfrm>
            <a:off x="8964738" y="0"/>
            <a:ext cx="3227262" cy="1896880"/>
          </a:xfrm>
          <a:custGeom>
            <a:avLst/>
            <a:gdLst>
              <a:gd name="connsiteX0" fmla="*/ 20168 w 3227262"/>
              <a:gd name="connsiteY0" fmla="*/ 0 h 1896880"/>
              <a:gd name="connsiteX1" fmla="*/ 3227262 w 3227262"/>
              <a:gd name="connsiteY1" fmla="*/ 0 h 1896880"/>
              <a:gd name="connsiteX2" fmla="*/ 3227262 w 3227262"/>
              <a:gd name="connsiteY2" fmla="*/ 741628 h 1896880"/>
              <a:gd name="connsiteX3" fmla="*/ 3173661 w 3227262"/>
              <a:gd name="connsiteY3" fmla="*/ 888078 h 1896880"/>
              <a:gd name="connsiteX4" fmla="*/ 1651731 w 3227262"/>
              <a:gd name="connsiteY4" fmla="*/ 1896880 h 1896880"/>
              <a:gd name="connsiteX5" fmla="*/ 0 w 3227262"/>
              <a:gd name="connsiteY5" fmla="*/ 245150 h 1896880"/>
              <a:gd name="connsiteX6" fmla="*/ 8528 w 3227262"/>
              <a:gd name="connsiteY6" fmla="*/ 7627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7262" h="1896880">
                <a:moveTo>
                  <a:pt x="20168" y="0"/>
                </a:moveTo>
                <a:lnTo>
                  <a:pt x="3227262" y="0"/>
                </a:lnTo>
                <a:lnTo>
                  <a:pt x="3227262" y="741628"/>
                </a:lnTo>
                <a:lnTo>
                  <a:pt x="3173661" y="888078"/>
                </a:lnTo>
                <a:cubicBezTo>
                  <a:pt x="2922914" y="1480909"/>
                  <a:pt x="2335901" y="1896880"/>
                  <a:pt x="1651731" y="1896880"/>
                </a:cubicBezTo>
                <a:cubicBezTo>
                  <a:pt x="739505" y="1896880"/>
                  <a:pt x="0" y="1157375"/>
                  <a:pt x="0" y="245150"/>
                </a:cubicBezTo>
                <a:cubicBezTo>
                  <a:pt x="0" y="188136"/>
                  <a:pt x="2889" y="131797"/>
                  <a:pt x="8528" y="7627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15" name="Picture Placeholder 14">
            <a:extLst>
              <a:ext uri="{FF2B5EF4-FFF2-40B4-BE49-F238E27FC236}">
                <a16:creationId xmlns:a16="http://schemas.microsoft.com/office/drawing/2014/main" id="{885FC0C6-8848-E24B-1B16-B587FC722DCB}"/>
              </a:ext>
            </a:extLst>
          </p:cNvPr>
          <p:cNvSpPr>
            <a:spLocks noGrp="1"/>
          </p:cNvSpPr>
          <p:nvPr>
            <p:ph type="pic" sz="quarter" idx="16"/>
          </p:nvPr>
        </p:nvSpPr>
        <p:spPr>
          <a:xfrm>
            <a:off x="8964738" y="4961120"/>
            <a:ext cx="3227262" cy="1896880"/>
          </a:xfrm>
          <a:custGeom>
            <a:avLst/>
            <a:gdLst>
              <a:gd name="connsiteX0" fmla="*/ 1651731 w 3227262"/>
              <a:gd name="connsiteY0" fmla="*/ 0 h 1896880"/>
              <a:gd name="connsiteX1" fmla="*/ 3173661 w 3227262"/>
              <a:gd name="connsiteY1" fmla="*/ 1008802 h 1896880"/>
              <a:gd name="connsiteX2" fmla="*/ 3227262 w 3227262"/>
              <a:gd name="connsiteY2" fmla="*/ 1155252 h 1896880"/>
              <a:gd name="connsiteX3" fmla="*/ 3227262 w 3227262"/>
              <a:gd name="connsiteY3" fmla="*/ 1896880 h 1896880"/>
              <a:gd name="connsiteX4" fmla="*/ 20168 w 3227262"/>
              <a:gd name="connsiteY4" fmla="*/ 1896880 h 1896880"/>
              <a:gd name="connsiteX5" fmla="*/ 8528 w 3227262"/>
              <a:gd name="connsiteY5" fmla="*/ 1820610 h 1896880"/>
              <a:gd name="connsiteX6" fmla="*/ 0 w 3227262"/>
              <a:gd name="connsiteY6" fmla="*/ 1651730 h 1896880"/>
              <a:gd name="connsiteX7" fmla="*/ 1651731 w 3227262"/>
              <a:gd name="connsiteY7" fmla="*/ 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7262" h="1896880">
                <a:moveTo>
                  <a:pt x="1651731" y="0"/>
                </a:moveTo>
                <a:cubicBezTo>
                  <a:pt x="2335901" y="0"/>
                  <a:pt x="2922914" y="415971"/>
                  <a:pt x="3173661" y="1008802"/>
                </a:cubicBezTo>
                <a:lnTo>
                  <a:pt x="3227262" y="1155252"/>
                </a:lnTo>
                <a:lnTo>
                  <a:pt x="3227262" y="1896880"/>
                </a:lnTo>
                <a:lnTo>
                  <a:pt x="20168" y="1896880"/>
                </a:lnTo>
                <a:lnTo>
                  <a:pt x="8528" y="1820610"/>
                </a:lnTo>
                <a:cubicBezTo>
                  <a:pt x="2889" y="1765083"/>
                  <a:pt x="0" y="1708744"/>
                  <a:pt x="0" y="1651730"/>
                </a:cubicBezTo>
                <a:cubicBezTo>
                  <a:pt x="0" y="739505"/>
                  <a:pt x="739505" y="0"/>
                  <a:pt x="165173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13" name="Picture Placeholder 12">
            <a:extLst>
              <a:ext uri="{FF2B5EF4-FFF2-40B4-BE49-F238E27FC236}">
                <a16:creationId xmlns:a16="http://schemas.microsoft.com/office/drawing/2014/main" id="{505B9FD2-E18D-788E-692D-BD539E255582}"/>
              </a:ext>
            </a:extLst>
          </p:cNvPr>
          <p:cNvSpPr>
            <a:spLocks noGrp="1"/>
          </p:cNvSpPr>
          <p:nvPr>
            <p:ph type="pic" sz="quarter" idx="15"/>
          </p:nvPr>
        </p:nvSpPr>
        <p:spPr>
          <a:xfrm>
            <a:off x="4704649" y="4841824"/>
            <a:ext cx="3722558" cy="2016176"/>
          </a:xfrm>
          <a:custGeom>
            <a:avLst/>
            <a:gdLst>
              <a:gd name="connsiteX0" fmla="*/ 1861279 w 3722558"/>
              <a:gd name="connsiteY0" fmla="*/ 0 h 2016176"/>
              <a:gd name="connsiteX1" fmla="*/ 3722558 w 3722558"/>
              <a:gd name="connsiteY1" fmla="*/ 1861278 h 2016176"/>
              <a:gd name="connsiteX2" fmla="*/ 3714736 w 3722558"/>
              <a:gd name="connsiteY2" fmla="*/ 2016176 h 2016176"/>
              <a:gd name="connsiteX3" fmla="*/ 7822 w 3722558"/>
              <a:gd name="connsiteY3" fmla="*/ 2016176 h 2016176"/>
              <a:gd name="connsiteX4" fmla="*/ 0 w 3722558"/>
              <a:gd name="connsiteY4" fmla="*/ 1861278 h 2016176"/>
              <a:gd name="connsiteX5" fmla="*/ 1861279 w 3722558"/>
              <a:gd name="connsiteY5" fmla="*/ 0 h 2016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2558" h="2016176">
                <a:moveTo>
                  <a:pt x="1861279" y="0"/>
                </a:moveTo>
                <a:cubicBezTo>
                  <a:pt x="2889235" y="0"/>
                  <a:pt x="3722558" y="833323"/>
                  <a:pt x="3722558" y="1861278"/>
                </a:cubicBezTo>
                <a:lnTo>
                  <a:pt x="3714736" y="2016176"/>
                </a:lnTo>
                <a:lnTo>
                  <a:pt x="7822" y="2016176"/>
                </a:lnTo>
                <a:lnTo>
                  <a:pt x="0" y="1861278"/>
                </a:ln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11" name="Picture Placeholder 10">
            <a:extLst>
              <a:ext uri="{FF2B5EF4-FFF2-40B4-BE49-F238E27FC236}">
                <a16:creationId xmlns:a16="http://schemas.microsoft.com/office/drawing/2014/main" id="{ED8C13DE-746A-8982-B835-8CD0F6F7AC4C}"/>
              </a:ext>
            </a:extLst>
          </p:cNvPr>
          <p:cNvSpPr>
            <a:spLocks noGrp="1"/>
          </p:cNvSpPr>
          <p:nvPr>
            <p:ph type="pic" sz="quarter" idx="14"/>
          </p:nvPr>
        </p:nvSpPr>
        <p:spPr>
          <a:xfrm>
            <a:off x="-1" y="4425882"/>
            <a:ext cx="4137891" cy="2432118"/>
          </a:xfrm>
          <a:custGeom>
            <a:avLst/>
            <a:gdLst>
              <a:gd name="connsiteX0" fmla="*/ 1575531 w 3227262"/>
              <a:gd name="connsiteY0" fmla="*/ 0 h 1896880"/>
              <a:gd name="connsiteX1" fmla="*/ 3227262 w 3227262"/>
              <a:gd name="connsiteY1" fmla="*/ 1651730 h 1896880"/>
              <a:gd name="connsiteX2" fmla="*/ 3218734 w 3227262"/>
              <a:gd name="connsiteY2" fmla="*/ 1820610 h 1896880"/>
              <a:gd name="connsiteX3" fmla="*/ 3207094 w 3227262"/>
              <a:gd name="connsiteY3" fmla="*/ 1896880 h 1896880"/>
              <a:gd name="connsiteX4" fmla="*/ 0 w 3227262"/>
              <a:gd name="connsiteY4" fmla="*/ 1896880 h 1896880"/>
              <a:gd name="connsiteX5" fmla="*/ 0 w 3227262"/>
              <a:gd name="connsiteY5" fmla="*/ 1155252 h 1896880"/>
              <a:gd name="connsiteX6" fmla="*/ 53601 w 3227262"/>
              <a:gd name="connsiteY6" fmla="*/ 1008802 h 1896880"/>
              <a:gd name="connsiteX7" fmla="*/ 1575531 w 3227262"/>
              <a:gd name="connsiteY7" fmla="*/ 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27262" h="1896880">
                <a:moveTo>
                  <a:pt x="1575531" y="0"/>
                </a:moveTo>
                <a:cubicBezTo>
                  <a:pt x="2487757" y="0"/>
                  <a:pt x="3227262" y="739505"/>
                  <a:pt x="3227262" y="1651730"/>
                </a:cubicBezTo>
                <a:cubicBezTo>
                  <a:pt x="3227262" y="1708744"/>
                  <a:pt x="3224373" y="1765083"/>
                  <a:pt x="3218734" y="1820610"/>
                </a:cubicBezTo>
                <a:lnTo>
                  <a:pt x="3207094" y="1896880"/>
                </a:lnTo>
                <a:lnTo>
                  <a:pt x="0" y="1896880"/>
                </a:lnTo>
                <a:lnTo>
                  <a:pt x="0" y="1155252"/>
                </a:lnTo>
                <a:lnTo>
                  <a:pt x="53601" y="1008802"/>
                </a:lnTo>
                <a:cubicBezTo>
                  <a:pt x="304348" y="415971"/>
                  <a:pt x="891361" y="0"/>
                  <a:pt x="157553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9" name="Picture Placeholder 8">
            <a:extLst>
              <a:ext uri="{FF2B5EF4-FFF2-40B4-BE49-F238E27FC236}">
                <a16:creationId xmlns:a16="http://schemas.microsoft.com/office/drawing/2014/main" id="{9D72F2CD-E914-37D4-8E85-3C9799A75248}"/>
              </a:ext>
            </a:extLst>
          </p:cNvPr>
          <p:cNvSpPr>
            <a:spLocks noGrp="1"/>
          </p:cNvSpPr>
          <p:nvPr>
            <p:ph type="pic" sz="quarter" idx="13"/>
          </p:nvPr>
        </p:nvSpPr>
        <p:spPr>
          <a:xfrm>
            <a:off x="871255" y="445998"/>
            <a:ext cx="3722558" cy="3722556"/>
          </a:xfrm>
          <a:custGeom>
            <a:avLst/>
            <a:gdLst>
              <a:gd name="connsiteX0" fmla="*/ 1861279 w 3722558"/>
              <a:gd name="connsiteY0" fmla="*/ 0 h 3722556"/>
              <a:gd name="connsiteX1" fmla="*/ 3722558 w 3722558"/>
              <a:gd name="connsiteY1" fmla="*/ 1861278 h 3722556"/>
              <a:gd name="connsiteX2" fmla="*/ 1861279 w 3722558"/>
              <a:gd name="connsiteY2" fmla="*/ 3722556 h 3722556"/>
              <a:gd name="connsiteX3" fmla="*/ 0 w 3722558"/>
              <a:gd name="connsiteY3" fmla="*/ 1861278 h 3722556"/>
              <a:gd name="connsiteX4" fmla="*/ 1861279 w 3722558"/>
              <a:gd name="connsiteY4" fmla="*/ 0 h 3722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3722556">
                <a:moveTo>
                  <a:pt x="1861279" y="0"/>
                </a:moveTo>
                <a:cubicBezTo>
                  <a:pt x="2889235" y="0"/>
                  <a:pt x="3722558" y="833323"/>
                  <a:pt x="3722558" y="1861278"/>
                </a:cubicBezTo>
                <a:cubicBezTo>
                  <a:pt x="3722558" y="2889233"/>
                  <a:pt x="2889235" y="3722556"/>
                  <a:pt x="1861279" y="3722556"/>
                </a:cubicBezTo>
                <a:cubicBezTo>
                  <a:pt x="833323" y="3722556"/>
                  <a:pt x="0" y="2889233"/>
                  <a:pt x="0" y="1861278"/>
                </a:cubicBez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612311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CCD44DF-421E-4B5E-B54A-04E92129B8D0}"/>
              </a:ext>
            </a:extLst>
          </p:cNvPr>
          <p:cNvSpPr>
            <a:spLocks noGrp="1"/>
          </p:cNvSpPr>
          <p:nvPr>
            <p:ph type="pic" sz="quarter" idx="10"/>
          </p:nvPr>
        </p:nvSpPr>
        <p:spPr>
          <a:xfrm>
            <a:off x="4072328" y="0"/>
            <a:ext cx="4676932" cy="3102964"/>
          </a:xfrm>
          <a:custGeom>
            <a:avLst/>
            <a:gdLst>
              <a:gd name="connsiteX0" fmla="*/ 130428 w 4676932"/>
              <a:gd name="connsiteY0" fmla="*/ 0 h 3102964"/>
              <a:gd name="connsiteX1" fmla="*/ 4546505 w 4676932"/>
              <a:gd name="connsiteY1" fmla="*/ 0 h 3102964"/>
              <a:gd name="connsiteX2" fmla="*/ 4571799 w 4676932"/>
              <a:gd name="connsiteY2" fmla="*/ 69110 h 3102964"/>
              <a:gd name="connsiteX3" fmla="*/ 4676932 w 4676932"/>
              <a:gd name="connsiteY3" fmla="*/ 764498 h 3102964"/>
              <a:gd name="connsiteX4" fmla="*/ 2338466 w 4676932"/>
              <a:gd name="connsiteY4" fmla="*/ 3102964 h 3102964"/>
              <a:gd name="connsiteX5" fmla="*/ 0 w 4676932"/>
              <a:gd name="connsiteY5" fmla="*/ 764498 h 3102964"/>
              <a:gd name="connsiteX6" fmla="*/ 105133 w 4676932"/>
              <a:gd name="connsiteY6" fmla="*/ 69110 h 3102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6932" h="3102964">
                <a:moveTo>
                  <a:pt x="130428" y="0"/>
                </a:moveTo>
                <a:lnTo>
                  <a:pt x="4546505" y="0"/>
                </a:lnTo>
                <a:lnTo>
                  <a:pt x="4571799" y="69110"/>
                </a:lnTo>
                <a:cubicBezTo>
                  <a:pt x="4640125" y="288783"/>
                  <a:pt x="4676932" y="522342"/>
                  <a:pt x="4676932" y="764498"/>
                </a:cubicBezTo>
                <a:cubicBezTo>
                  <a:pt x="4676932" y="2055997"/>
                  <a:pt x="3629965" y="3102964"/>
                  <a:pt x="2338466" y="3102964"/>
                </a:cubicBezTo>
                <a:cubicBezTo>
                  <a:pt x="1046967" y="3102964"/>
                  <a:pt x="0" y="2055997"/>
                  <a:pt x="0" y="764498"/>
                </a:cubicBezTo>
                <a:cubicBezTo>
                  <a:pt x="0" y="522342"/>
                  <a:pt x="36808" y="288783"/>
                  <a:pt x="105133" y="6911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2" name="Picture Placeholder 11">
            <a:extLst>
              <a:ext uri="{FF2B5EF4-FFF2-40B4-BE49-F238E27FC236}">
                <a16:creationId xmlns:a16="http://schemas.microsoft.com/office/drawing/2014/main" id="{E4FB691D-3006-4079-9D3E-47CBE389C381}"/>
              </a:ext>
            </a:extLst>
          </p:cNvPr>
          <p:cNvSpPr>
            <a:spLocks noGrp="1"/>
          </p:cNvSpPr>
          <p:nvPr>
            <p:ph type="pic" sz="quarter" idx="11"/>
          </p:nvPr>
        </p:nvSpPr>
        <p:spPr>
          <a:xfrm>
            <a:off x="8964738" y="0"/>
            <a:ext cx="3227262" cy="1896880"/>
          </a:xfrm>
          <a:custGeom>
            <a:avLst/>
            <a:gdLst>
              <a:gd name="connsiteX0" fmla="*/ 20168 w 3227262"/>
              <a:gd name="connsiteY0" fmla="*/ 0 h 1896880"/>
              <a:gd name="connsiteX1" fmla="*/ 3227262 w 3227262"/>
              <a:gd name="connsiteY1" fmla="*/ 0 h 1896880"/>
              <a:gd name="connsiteX2" fmla="*/ 3227262 w 3227262"/>
              <a:gd name="connsiteY2" fmla="*/ 741628 h 1896880"/>
              <a:gd name="connsiteX3" fmla="*/ 3173661 w 3227262"/>
              <a:gd name="connsiteY3" fmla="*/ 888078 h 1896880"/>
              <a:gd name="connsiteX4" fmla="*/ 1651731 w 3227262"/>
              <a:gd name="connsiteY4" fmla="*/ 1896880 h 1896880"/>
              <a:gd name="connsiteX5" fmla="*/ 0 w 3227262"/>
              <a:gd name="connsiteY5" fmla="*/ 245150 h 1896880"/>
              <a:gd name="connsiteX6" fmla="*/ 8528 w 3227262"/>
              <a:gd name="connsiteY6" fmla="*/ 76270 h 189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27262" h="1896880">
                <a:moveTo>
                  <a:pt x="20168" y="0"/>
                </a:moveTo>
                <a:lnTo>
                  <a:pt x="3227262" y="0"/>
                </a:lnTo>
                <a:lnTo>
                  <a:pt x="3227262" y="741628"/>
                </a:lnTo>
                <a:lnTo>
                  <a:pt x="3173661" y="888078"/>
                </a:lnTo>
                <a:cubicBezTo>
                  <a:pt x="2922914" y="1480909"/>
                  <a:pt x="2335901" y="1896880"/>
                  <a:pt x="1651731" y="1896880"/>
                </a:cubicBezTo>
                <a:cubicBezTo>
                  <a:pt x="739505" y="1896880"/>
                  <a:pt x="0" y="1157375"/>
                  <a:pt x="0" y="245150"/>
                </a:cubicBezTo>
                <a:cubicBezTo>
                  <a:pt x="0" y="188136"/>
                  <a:pt x="2889" y="131797"/>
                  <a:pt x="8528" y="7627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5" name="Picture Placeholder 14">
            <a:extLst>
              <a:ext uri="{FF2B5EF4-FFF2-40B4-BE49-F238E27FC236}">
                <a16:creationId xmlns:a16="http://schemas.microsoft.com/office/drawing/2014/main" id="{7EC9AEE0-2C50-468D-80AE-C30DC2AFCCFE}"/>
              </a:ext>
            </a:extLst>
          </p:cNvPr>
          <p:cNvSpPr>
            <a:spLocks noGrp="1"/>
          </p:cNvSpPr>
          <p:nvPr>
            <p:ph type="pic" sz="quarter" idx="12"/>
          </p:nvPr>
        </p:nvSpPr>
        <p:spPr>
          <a:xfrm>
            <a:off x="4849313" y="3312825"/>
            <a:ext cx="2793174" cy="2793172"/>
          </a:xfrm>
          <a:custGeom>
            <a:avLst/>
            <a:gdLst>
              <a:gd name="connsiteX0" fmla="*/ 1396587 w 2793174"/>
              <a:gd name="connsiteY0" fmla="*/ 0 h 2793172"/>
              <a:gd name="connsiteX1" fmla="*/ 2793174 w 2793174"/>
              <a:gd name="connsiteY1" fmla="*/ 1396586 h 2793172"/>
              <a:gd name="connsiteX2" fmla="*/ 1396587 w 2793174"/>
              <a:gd name="connsiteY2" fmla="*/ 2793172 h 2793172"/>
              <a:gd name="connsiteX3" fmla="*/ 0 w 2793174"/>
              <a:gd name="connsiteY3" fmla="*/ 1396586 h 2793172"/>
              <a:gd name="connsiteX4" fmla="*/ 1396587 w 2793174"/>
              <a:gd name="connsiteY4" fmla="*/ 0 h 2793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174" h="2793172">
                <a:moveTo>
                  <a:pt x="1396587" y="0"/>
                </a:moveTo>
                <a:cubicBezTo>
                  <a:pt x="2167901" y="0"/>
                  <a:pt x="2793174" y="625273"/>
                  <a:pt x="2793174" y="1396586"/>
                </a:cubicBezTo>
                <a:cubicBezTo>
                  <a:pt x="2793174" y="2167899"/>
                  <a:pt x="2167901" y="2793172"/>
                  <a:pt x="1396587" y="2793172"/>
                </a:cubicBezTo>
                <a:cubicBezTo>
                  <a:pt x="625273" y="2793172"/>
                  <a:pt x="0" y="2167899"/>
                  <a:pt x="0" y="1396586"/>
                </a:cubicBezTo>
                <a:cubicBezTo>
                  <a:pt x="0" y="625273"/>
                  <a:pt x="625273" y="0"/>
                  <a:pt x="1396587"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8" name="Picture Placeholder 17">
            <a:extLst>
              <a:ext uri="{FF2B5EF4-FFF2-40B4-BE49-F238E27FC236}">
                <a16:creationId xmlns:a16="http://schemas.microsoft.com/office/drawing/2014/main" id="{BCA0D5FD-DB41-4072-80CA-D8F32FCE9B11}"/>
              </a:ext>
            </a:extLst>
          </p:cNvPr>
          <p:cNvSpPr>
            <a:spLocks noGrp="1"/>
          </p:cNvSpPr>
          <p:nvPr>
            <p:ph type="pic" sz="quarter" idx="13"/>
          </p:nvPr>
        </p:nvSpPr>
        <p:spPr>
          <a:xfrm>
            <a:off x="7729928" y="2008683"/>
            <a:ext cx="3722558" cy="3722556"/>
          </a:xfrm>
          <a:custGeom>
            <a:avLst/>
            <a:gdLst>
              <a:gd name="connsiteX0" fmla="*/ 1861279 w 3722558"/>
              <a:gd name="connsiteY0" fmla="*/ 0 h 3722556"/>
              <a:gd name="connsiteX1" fmla="*/ 3722558 w 3722558"/>
              <a:gd name="connsiteY1" fmla="*/ 1861278 h 3722556"/>
              <a:gd name="connsiteX2" fmla="*/ 1861279 w 3722558"/>
              <a:gd name="connsiteY2" fmla="*/ 3722556 h 3722556"/>
              <a:gd name="connsiteX3" fmla="*/ 0 w 3722558"/>
              <a:gd name="connsiteY3" fmla="*/ 1861278 h 3722556"/>
              <a:gd name="connsiteX4" fmla="*/ 1861279 w 3722558"/>
              <a:gd name="connsiteY4" fmla="*/ 0 h 3722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3722556">
                <a:moveTo>
                  <a:pt x="1861279" y="0"/>
                </a:moveTo>
                <a:cubicBezTo>
                  <a:pt x="2889235" y="0"/>
                  <a:pt x="3722558" y="833323"/>
                  <a:pt x="3722558" y="1861278"/>
                </a:cubicBezTo>
                <a:cubicBezTo>
                  <a:pt x="3722558" y="2889233"/>
                  <a:pt x="2889235" y="3722556"/>
                  <a:pt x="1861279" y="3722556"/>
                </a:cubicBezTo>
                <a:cubicBezTo>
                  <a:pt x="833323" y="3722556"/>
                  <a:pt x="0" y="2889233"/>
                  <a:pt x="0" y="1861278"/>
                </a:cubicBez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21" name="Picture Placeholder 20">
            <a:extLst>
              <a:ext uri="{FF2B5EF4-FFF2-40B4-BE49-F238E27FC236}">
                <a16:creationId xmlns:a16="http://schemas.microsoft.com/office/drawing/2014/main" id="{F4BCBDD2-74EE-48A6-928E-78633026D327}"/>
              </a:ext>
            </a:extLst>
          </p:cNvPr>
          <p:cNvSpPr>
            <a:spLocks noGrp="1"/>
          </p:cNvSpPr>
          <p:nvPr>
            <p:ph type="pic" sz="quarter" idx="14"/>
          </p:nvPr>
        </p:nvSpPr>
        <p:spPr>
          <a:xfrm>
            <a:off x="6774111" y="5581334"/>
            <a:ext cx="2781063" cy="1276666"/>
          </a:xfrm>
          <a:custGeom>
            <a:avLst/>
            <a:gdLst>
              <a:gd name="connsiteX0" fmla="*/ 1390531 w 2781063"/>
              <a:gd name="connsiteY0" fmla="*/ 0 h 1276666"/>
              <a:gd name="connsiteX1" fmla="*/ 2779908 w 2781063"/>
              <a:gd name="connsiteY1" fmla="*/ 1253793 h 1276666"/>
              <a:gd name="connsiteX2" fmla="*/ 2781063 w 2781063"/>
              <a:gd name="connsiteY2" fmla="*/ 1276666 h 1276666"/>
              <a:gd name="connsiteX3" fmla="*/ 0 w 2781063"/>
              <a:gd name="connsiteY3" fmla="*/ 1276666 h 1276666"/>
              <a:gd name="connsiteX4" fmla="*/ 1155 w 2781063"/>
              <a:gd name="connsiteY4" fmla="*/ 1253793 h 1276666"/>
              <a:gd name="connsiteX5" fmla="*/ 1390531 w 2781063"/>
              <a:gd name="connsiteY5" fmla="*/ 0 h 127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1063" h="1276666">
                <a:moveTo>
                  <a:pt x="1390531" y="0"/>
                </a:moveTo>
                <a:cubicBezTo>
                  <a:pt x="2113638" y="0"/>
                  <a:pt x="2708388" y="549557"/>
                  <a:pt x="2779908" y="1253793"/>
                </a:cubicBezTo>
                <a:lnTo>
                  <a:pt x="2781063" y="1276666"/>
                </a:lnTo>
                <a:lnTo>
                  <a:pt x="0" y="1276666"/>
                </a:lnTo>
                <a:lnTo>
                  <a:pt x="1155" y="1253793"/>
                </a:lnTo>
                <a:cubicBezTo>
                  <a:pt x="72674" y="549557"/>
                  <a:pt x="667424" y="0"/>
                  <a:pt x="139053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559371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3FBB7B3-22D3-2300-71FF-F6CF94232CEF}"/>
              </a:ext>
            </a:extLst>
          </p:cNvPr>
          <p:cNvSpPr>
            <a:spLocks noGrp="1"/>
          </p:cNvSpPr>
          <p:nvPr>
            <p:ph type="pic" sz="quarter" idx="14"/>
          </p:nvPr>
        </p:nvSpPr>
        <p:spPr>
          <a:xfrm>
            <a:off x="7870004" y="1"/>
            <a:ext cx="4321996" cy="2540000"/>
          </a:xfrm>
          <a:custGeom>
            <a:avLst/>
            <a:gdLst>
              <a:gd name="connsiteX0" fmla="*/ 27010 w 4321996"/>
              <a:gd name="connsiteY0" fmla="*/ 0 h 2540000"/>
              <a:gd name="connsiteX1" fmla="*/ 4321996 w 4321996"/>
              <a:gd name="connsiteY1" fmla="*/ 0 h 2540000"/>
              <a:gd name="connsiteX2" fmla="*/ 4321996 w 4321996"/>
              <a:gd name="connsiteY2" fmla="*/ 993070 h 2540000"/>
              <a:gd name="connsiteX3" fmla="*/ 4250213 w 4321996"/>
              <a:gd name="connsiteY3" fmla="*/ 1189173 h 2540000"/>
              <a:gd name="connsiteX4" fmla="*/ 2212022 w 4321996"/>
              <a:gd name="connsiteY4" fmla="*/ 2540000 h 2540000"/>
              <a:gd name="connsiteX5" fmla="*/ 0 w 4321996"/>
              <a:gd name="connsiteY5" fmla="*/ 328266 h 2540000"/>
              <a:gd name="connsiteX6" fmla="*/ 11421 w 4321996"/>
              <a:gd name="connsiteY6" fmla="*/ 102129 h 2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1996" h="2540000">
                <a:moveTo>
                  <a:pt x="27010" y="0"/>
                </a:moveTo>
                <a:lnTo>
                  <a:pt x="4321996" y="0"/>
                </a:lnTo>
                <a:lnTo>
                  <a:pt x="4321996" y="993070"/>
                </a:lnTo>
                <a:lnTo>
                  <a:pt x="4250213" y="1189173"/>
                </a:lnTo>
                <a:cubicBezTo>
                  <a:pt x="3914409" y="1982998"/>
                  <a:pt x="3128272" y="2540000"/>
                  <a:pt x="2212022" y="2540000"/>
                </a:cubicBezTo>
                <a:cubicBezTo>
                  <a:pt x="990356" y="2540000"/>
                  <a:pt x="0" y="1549773"/>
                  <a:pt x="0" y="328266"/>
                </a:cubicBezTo>
                <a:cubicBezTo>
                  <a:pt x="0" y="251922"/>
                  <a:pt x="3869" y="176482"/>
                  <a:pt x="11421" y="102129"/>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6" name="Picture Placeholder 5">
            <a:extLst>
              <a:ext uri="{FF2B5EF4-FFF2-40B4-BE49-F238E27FC236}">
                <a16:creationId xmlns:a16="http://schemas.microsoft.com/office/drawing/2014/main" id="{C3F8008F-6394-05E5-79E4-4DA56D95980A}"/>
              </a:ext>
            </a:extLst>
          </p:cNvPr>
          <p:cNvSpPr>
            <a:spLocks noGrp="1"/>
          </p:cNvSpPr>
          <p:nvPr>
            <p:ph type="pic" sz="quarter" idx="13"/>
          </p:nvPr>
        </p:nvSpPr>
        <p:spPr>
          <a:xfrm>
            <a:off x="1052945" y="2886361"/>
            <a:ext cx="3218874" cy="3218874"/>
          </a:xfrm>
          <a:custGeom>
            <a:avLst/>
            <a:gdLst>
              <a:gd name="connsiteX0" fmla="*/ 1699491 w 3398982"/>
              <a:gd name="connsiteY0" fmla="*/ 0 h 3398982"/>
              <a:gd name="connsiteX1" fmla="*/ 3398982 w 3398982"/>
              <a:gd name="connsiteY1" fmla="*/ 1699491 h 3398982"/>
              <a:gd name="connsiteX2" fmla="*/ 1699491 w 3398982"/>
              <a:gd name="connsiteY2" fmla="*/ 3398982 h 3398982"/>
              <a:gd name="connsiteX3" fmla="*/ 0 w 3398982"/>
              <a:gd name="connsiteY3" fmla="*/ 1699491 h 3398982"/>
              <a:gd name="connsiteX4" fmla="*/ 1699491 w 3398982"/>
              <a:gd name="connsiteY4" fmla="*/ 0 h 3398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982" h="3398982">
                <a:moveTo>
                  <a:pt x="1699491" y="0"/>
                </a:moveTo>
                <a:cubicBezTo>
                  <a:pt x="2638094" y="0"/>
                  <a:pt x="3398982" y="760888"/>
                  <a:pt x="3398982" y="1699491"/>
                </a:cubicBezTo>
                <a:cubicBezTo>
                  <a:pt x="3398982" y="2638094"/>
                  <a:pt x="2638094" y="3398982"/>
                  <a:pt x="1699491" y="3398982"/>
                </a:cubicBezTo>
                <a:cubicBezTo>
                  <a:pt x="760888" y="3398982"/>
                  <a:pt x="0" y="2638094"/>
                  <a:pt x="0" y="1699491"/>
                </a:cubicBezTo>
                <a:cubicBezTo>
                  <a:pt x="0" y="760888"/>
                  <a:pt x="760888" y="0"/>
                  <a:pt x="169949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9" name="Picture Placeholder 8">
            <a:extLst>
              <a:ext uri="{FF2B5EF4-FFF2-40B4-BE49-F238E27FC236}">
                <a16:creationId xmlns:a16="http://schemas.microsoft.com/office/drawing/2014/main" id="{9F741CE8-7095-82A5-8AA3-D3895EA2557D}"/>
              </a:ext>
            </a:extLst>
          </p:cNvPr>
          <p:cNvSpPr>
            <a:spLocks noGrp="1"/>
          </p:cNvSpPr>
          <p:nvPr>
            <p:ph type="pic" sz="quarter" idx="15"/>
          </p:nvPr>
        </p:nvSpPr>
        <p:spPr>
          <a:xfrm>
            <a:off x="4651130" y="2886361"/>
            <a:ext cx="3218874" cy="3218874"/>
          </a:xfrm>
          <a:custGeom>
            <a:avLst/>
            <a:gdLst>
              <a:gd name="connsiteX0" fmla="*/ 1699491 w 3398982"/>
              <a:gd name="connsiteY0" fmla="*/ 0 h 3398982"/>
              <a:gd name="connsiteX1" fmla="*/ 3398982 w 3398982"/>
              <a:gd name="connsiteY1" fmla="*/ 1699491 h 3398982"/>
              <a:gd name="connsiteX2" fmla="*/ 1699491 w 3398982"/>
              <a:gd name="connsiteY2" fmla="*/ 3398982 h 3398982"/>
              <a:gd name="connsiteX3" fmla="*/ 0 w 3398982"/>
              <a:gd name="connsiteY3" fmla="*/ 1699491 h 3398982"/>
              <a:gd name="connsiteX4" fmla="*/ 1699491 w 3398982"/>
              <a:gd name="connsiteY4" fmla="*/ 0 h 3398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98982" h="3398982">
                <a:moveTo>
                  <a:pt x="1699491" y="0"/>
                </a:moveTo>
                <a:cubicBezTo>
                  <a:pt x="2638094" y="0"/>
                  <a:pt x="3398982" y="760888"/>
                  <a:pt x="3398982" y="1699491"/>
                </a:cubicBezTo>
                <a:cubicBezTo>
                  <a:pt x="3398982" y="2638094"/>
                  <a:pt x="2638094" y="3398982"/>
                  <a:pt x="1699491" y="3398982"/>
                </a:cubicBezTo>
                <a:cubicBezTo>
                  <a:pt x="760888" y="3398982"/>
                  <a:pt x="0" y="2638094"/>
                  <a:pt x="0" y="1699491"/>
                </a:cubicBezTo>
                <a:cubicBezTo>
                  <a:pt x="0" y="760888"/>
                  <a:pt x="760888" y="0"/>
                  <a:pt x="1699491"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36628684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DBA8D177-09A3-E71B-0687-88A0FA9C657D}"/>
              </a:ext>
            </a:extLst>
          </p:cNvPr>
          <p:cNvSpPr>
            <a:spLocks noGrp="1"/>
          </p:cNvSpPr>
          <p:nvPr>
            <p:ph type="pic" sz="quarter" idx="15"/>
          </p:nvPr>
        </p:nvSpPr>
        <p:spPr>
          <a:xfrm>
            <a:off x="9106066" y="3911447"/>
            <a:ext cx="1146464" cy="1146464"/>
          </a:xfrm>
          <a:custGeom>
            <a:avLst/>
            <a:gdLst>
              <a:gd name="connsiteX0" fmla="*/ 573232 w 1146464"/>
              <a:gd name="connsiteY0" fmla="*/ 0 h 1146464"/>
              <a:gd name="connsiteX1" fmla="*/ 1146464 w 1146464"/>
              <a:gd name="connsiteY1" fmla="*/ 573232 h 1146464"/>
              <a:gd name="connsiteX2" fmla="*/ 573232 w 1146464"/>
              <a:gd name="connsiteY2" fmla="*/ 1146464 h 1146464"/>
              <a:gd name="connsiteX3" fmla="*/ 0 w 1146464"/>
              <a:gd name="connsiteY3" fmla="*/ 573232 h 1146464"/>
              <a:gd name="connsiteX4" fmla="*/ 573232 w 1146464"/>
              <a:gd name="connsiteY4" fmla="*/ 0 h 114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6464" h="1146464">
                <a:moveTo>
                  <a:pt x="573232" y="0"/>
                </a:moveTo>
                <a:cubicBezTo>
                  <a:pt x="889819" y="0"/>
                  <a:pt x="1146464" y="256645"/>
                  <a:pt x="1146464" y="573232"/>
                </a:cubicBezTo>
                <a:cubicBezTo>
                  <a:pt x="1146464" y="889820"/>
                  <a:pt x="889819" y="1146464"/>
                  <a:pt x="573232" y="1146464"/>
                </a:cubicBezTo>
                <a:cubicBezTo>
                  <a:pt x="256645" y="1146464"/>
                  <a:pt x="0" y="889820"/>
                  <a:pt x="0" y="573232"/>
                </a:cubicBezTo>
                <a:cubicBezTo>
                  <a:pt x="0" y="256645"/>
                  <a:pt x="256645" y="0"/>
                  <a:pt x="57323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9" name="Picture Placeholder 8">
            <a:extLst>
              <a:ext uri="{FF2B5EF4-FFF2-40B4-BE49-F238E27FC236}">
                <a16:creationId xmlns:a16="http://schemas.microsoft.com/office/drawing/2014/main" id="{A549D94D-EFC3-4D2E-A941-2E60AF5B3CE2}"/>
              </a:ext>
            </a:extLst>
          </p:cNvPr>
          <p:cNvSpPr>
            <a:spLocks noGrp="1"/>
          </p:cNvSpPr>
          <p:nvPr>
            <p:ph type="pic" sz="quarter" idx="14"/>
          </p:nvPr>
        </p:nvSpPr>
        <p:spPr>
          <a:xfrm>
            <a:off x="5521720" y="3911447"/>
            <a:ext cx="1148563" cy="1146464"/>
          </a:xfrm>
          <a:custGeom>
            <a:avLst/>
            <a:gdLst>
              <a:gd name="connsiteX0" fmla="*/ 574282 w 1148563"/>
              <a:gd name="connsiteY0" fmla="*/ 0 h 1146464"/>
              <a:gd name="connsiteX1" fmla="*/ 1148563 w 1148563"/>
              <a:gd name="connsiteY1" fmla="*/ 573232 h 1146464"/>
              <a:gd name="connsiteX2" fmla="*/ 574282 w 1148563"/>
              <a:gd name="connsiteY2" fmla="*/ 1146464 h 1146464"/>
              <a:gd name="connsiteX3" fmla="*/ 0 w 1148563"/>
              <a:gd name="connsiteY3" fmla="*/ 573232 h 1146464"/>
              <a:gd name="connsiteX4" fmla="*/ 574282 w 1148563"/>
              <a:gd name="connsiteY4" fmla="*/ 0 h 114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8563" h="1146464">
                <a:moveTo>
                  <a:pt x="574282" y="0"/>
                </a:moveTo>
                <a:cubicBezTo>
                  <a:pt x="891449" y="0"/>
                  <a:pt x="1148563" y="256645"/>
                  <a:pt x="1148563" y="573232"/>
                </a:cubicBezTo>
                <a:cubicBezTo>
                  <a:pt x="1148563" y="889820"/>
                  <a:pt x="891449" y="1146464"/>
                  <a:pt x="574282" y="1146464"/>
                </a:cubicBezTo>
                <a:cubicBezTo>
                  <a:pt x="257115" y="1146464"/>
                  <a:pt x="0" y="889820"/>
                  <a:pt x="0" y="573232"/>
                </a:cubicBezTo>
                <a:cubicBezTo>
                  <a:pt x="0" y="256645"/>
                  <a:pt x="257115" y="0"/>
                  <a:pt x="57428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
        <p:nvSpPr>
          <p:cNvPr id="7" name="Picture Placeholder 6">
            <a:extLst>
              <a:ext uri="{FF2B5EF4-FFF2-40B4-BE49-F238E27FC236}">
                <a16:creationId xmlns:a16="http://schemas.microsoft.com/office/drawing/2014/main" id="{2D3700CA-B798-97DE-0A02-10F8342448AB}"/>
              </a:ext>
            </a:extLst>
          </p:cNvPr>
          <p:cNvSpPr>
            <a:spLocks noGrp="1"/>
          </p:cNvSpPr>
          <p:nvPr>
            <p:ph type="pic" sz="quarter" idx="13"/>
          </p:nvPr>
        </p:nvSpPr>
        <p:spPr>
          <a:xfrm>
            <a:off x="1939471" y="3871693"/>
            <a:ext cx="1146464" cy="1146464"/>
          </a:xfrm>
          <a:custGeom>
            <a:avLst/>
            <a:gdLst>
              <a:gd name="connsiteX0" fmla="*/ 573232 w 1146464"/>
              <a:gd name="connsiteY0" fmla="*/ 0 h 1146464"/>
              <a:gd name="connsiteX1" fmla="*/ 1146464 w 1146464"/>
              <a:gd name="connsiteY1" fmla="*/ 573232 h 1146464"/>
              <a:gd name="connsiteX2" fmla="*/ 573232 w 1146464"/>
              <a:gd name="connsiteY2" fmla="*/ 1146464 h 1146464"/>
              <a:gd name="connsiteX3" fmla="*/ 0 w 1146464"/>
              <a:gd name="connsiteY3" fmla="*/ 573232 h 1146464"/>
              <a:gd name="connsiteX4" fmla="*/ 573232 w 1146464"/>
              <a:gd name="connsiteY4" fmla="*/ 0 h 1146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6464" h="1146464">
                <a:moveTo>
                  <a:pt x="573232" y="0"/>
                </a:moveTo>
                <a:cubicBezTo>
                  <a:pt x="889820" y="0"/>
                  <a:pt x="1146464" y="256645"/>
                  <a:pt x="1146464" y="573232"/>
                </a:cubicBezTo>
                <a:cubicBezTo>
                  <a:pt x="1146464" y="889820"/>
                  <a:pt x="889820" y="1146464"/>
                  <a:pt x="573232" y="1146464"/>
                </a:cubicBezTo>
                <a:cubicBezTo>
                  <a:pt x="256645" y="1146464"/>
                  <a:pt x="0" y="889820"/>
                  <a:pt x="0" y="573232"/>
                </a:cubicBezTo>
                <a:cubicBezTo>
                  <a:pt x="0" y="256645"/>
                  <a:pt x="256645" y="0"/>
                  <a:pt x="57323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a:p>
        </p:txBody>
      </p:sp>
    </p:spTree>
    <p:extLst>
      <p:ext uri="{BB962C8B-B14F-4D97-AF65-F5344CB8AC3E}">
        <p14:creationId xmlns:p14="http://schemas.microsoft.com/office/powerpoint/2010/main" val="2376237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4AF8EC3-C5B4-45B8-94DA-C9FEA69C8095}"/>
              </a:ext>
            </a:extLst>
          </p:cNvPr>
          <p:cNvSpPr>
            <a:spLocks noGrp="1"/>
          </p:cNvSpPr>
          <p:nvPr>
            <p:ph type="pic" sz="quarter" idx="10"/>
          </p:nvPr>
        </p:nvSpPr>
        <p:spPr>
          <a:xfrm>
            <a:off x="804473" y="1"/>
            <a:ext cx="3722558" cy="2016177"/>
          </a:xfrm>
          <a:custGeom>
            <a:avLst/>
            <a:gdLst>
              <a:gd name="connsiteX0" fmla="*/ 7822 w 3722558"/>
              <a:gd name="connsiteY0" fmla="*/ 0 h 2016177"/>
              <a:gd name="connsiteX1" fmla="*/ 3714736 w 3722558"/>
              <a:gd name="connsiteY1" fmla="*/ 0 h 2016177"/>
              <a:gd name="connsiteX2" fmla="*/ 3722558 w 3722558"/>
              <a:gd name="connsiteY2" fmla="*/ 154899 h 2016177"/>
              <a:gd name="connsiteX3" fmla="*/ 1861279 w 3722558"/>
              <a:gd name="connsiteY3" fmla="*/ 2016177 h 2016177"/>
              <a:gd name="connsiteX4" fmla="*/ 0 w 3722558"/>
              <a:gd name="connsiteY4" fmla="*/ 154899 h 2016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2016177">
                <a:moveTo>
                  <a:pt x="7822" y="0"/>
                </a:moveTo>
                <a:lnTo>
                  <a:pt x="3714736" y="0"/>
                </a:lnTo>
                <a:lnTo>
                  <a:pt x="3722558" y="154899"/>
                </a:lnTo>
                <a:cubicBezTo>
                  <a:pt x="3722558" y="1182854"/>
                  <a:pt x="2889235" y="2016177"/>
                  <a:pt x="1861279" y="2016177"/>
                </a:cubicBezTo>
                <a:cubicBezTo>
                  <a:pt x="833323" y="2016177"/>
                  <a:pt x="0" y="1182854"/>
                  <a:pt x="0" y="154899"/>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1" name="Picture Placeholder 10">
            <a:extLst>
              <a:ext uri="{FF2B5EF4-FFF2-40B4-BE49-F238E27FC236}">
                <a16:creationId xmlns:a16="http://schemas.microsoft.com/office/drawing/2014/main" id="{D3DDABE9-F7E5-40CF-BFE7-780065133284}"/>
              </a:ext>
            </a:extLst>
          </p:cNvPr>
          <p:cNvSpPr>
            <a:spLocks noGrp="1"/>
          </p:cNvSpPr>
          <p:nvPr>
            <p:ph type="pic" sz="quarter" idx="11"/>
          </p:nvPr>
        </p:nvSpPr>
        <p:spPr>
          <a:xfrm>
            <a:off x="4866807" y="1"/>
            <a:ext cx="3722558" cy="2016177"/>
          </a:xfrm>
          <a:custGeom>
            <a:avLst/>
            <a:gdLst>
              <a:gd name="connsiteX0" fmla="*/ 7822 w 3722558"/>
              <a:gd name="connsiteY0" fmla="*/ 0 h 2016177"/>
              <a:gd name="connsiteX1" fmla="*/ 3714736 w 3722558"/>
              <a:gd name="connsiteY1" fmla="*/ 0 h 2016177"/>
              <a:gd name="connsiteX2" fmla="*/ 3722558 w 3722558"/>
              <a:gd name="connsiteY2" fmla="*/ 154899 h 2016177"/>
              <a:gd name="connsiteX3" fmla="*/ 1861279 w 3722558"/>
              <a:gd name="connsiteY3" fmla="*/ 2016177 h 2016177"/>
              <a:gd name="connsiteX4" fmla="*/ 0 w 3722558"/>
              <a:gd name="connsiteY4" fmla="*/ 154899 h 2016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2016177">
                <a:moveTo>
                  <a:pt x="7822" y="0"/>
                </a:moveTo>
                <a:lnTo>
                  <a:pt x="3714736" y="0"/>
                </a:lnTo>
                <a:lnTo>
                  <a:pt x="3722558" y="154899"/>
                </a:lnTo>
                <a:cubicBezTo>
                  <a:pt x="3722558" y="1182854"/>
                  <a:pt x="2889235" y="2016177"/>
                  <a:pt x="1861279" y="2016177"/>
                </a:cubicBezTo>
                <a:cubicBezTo>
                  <a:pt x="833323" y="2016177"/>
                  <a:pt x="0" y="1182854"/>
                  <a:pt x="0" y="154899"/>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4" name="Picture Placeholder 13">
            <a:extLst>
              <a:ext uri="{FF2B5EF4-FFF2-40B4-BE49-F238E27FC236}">
                <a16:creationId xmlns:a16="http://schemas.microsoft.com/office/drawing/2014/main" id="{51F60F9C-FBA5-4661-BEA6-A13E2A3B606E}"/>
              </a:ext>
            </a:extLst>
          </p:cNvPr>
          <p:cNvSpPr>
            <a:spLocks noGrp="1"/>
          </p:cNvSpPr>
          <p:nvPr>
            <p:ph type="pic" sz="quarter" idx="12"/>
          </p:nvPr>
        </p:nvSpPr>
        <p:spPr>
          <a:xfrm>
            <a:off x="804473" y="2338467"/>
            <a:ext cx="3722558" cy="3722556"/>
          </a:xfrm>
          <a:custGeom>
            <a:avLst/>
            <a:gdLst>
              <a:gd name="connsiteX0" fmla="*/ 1861279 w 3722558"/>
              <a:gd name="connsiteY0" fmla="*/ 0 h 3722556"/>
              <a:gd name="connsiteX1" fmla="*/ 3722558 w 3722558"/>
              <a:gd name="connsiteY1" fmla="*/ 1861278 h 3722556"/>
              <a:gd name="connsiteX2" fmla="*/ 1861279 w 3722558"/>
              <a:gd name="connsiteY2" fmla="*/ 3722556 h 3722556"/>
              <a:gd name="connsiteX3" fmla="*/ 0 w 3722558"/>
              <a:gd name="connsiteY3" fmla="*/ 1861278 h 3722556"/>
              <a:gd name="connsiteX4" fmla="*/ 1861279 w 3722558"/>
              <a:gd name="connsiteY4" fmla="*/ 0 h 3722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3722556">
                <a:moveTo>
                  <a:pt x="1861279" y="0"/>
                </a:moveTo>
                <a:cubicBezTo>
                  <a:pt x="2889235" y="0"/>
                  <a:pt x="3722558" y="833323"/>
                  <a:pt x="3722558" y="1861278"/>
                </a:cubicBezTo>
                <a:cubicBezTo>
                  <a:pt x="3722558" y="2889233"/>
                  <a:pt x="2889235" y="3722556"/>
                  <a:pt x="1861279" y="3722556"/>
                </a:cubicBezTo>
                <a:cubicBezTo>
                  <a:pt x="833323" y="3722556"/>
                  <a:pt x="0" y="2889233"/>
                  <a:pt x="0" y="1861278"/>
                </a:cubicBez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17" name="Picture Placeholder 16">
            <a:extLst>
              <a:ext uri="{FF2B5EF4-FFF2-40B4-BE49-F238E27FC236}">
                <a16:creationId xmlns:a16="http://schemas.microsoft.com/office/drawing/2014/main" id="{314837EC-D4D8-469C-886D-CA50527C5904}"/>
              </a:ext>
            </a:extLst>
          </p:cNvPr>
          <p:cNvSpPr>
            <a:spLocks noGrp="1"/>
          </p:cNvSpPr>
          <p:nvPr>
            <p:ph type="pic" sz="quarter" idx="13"/>
          </p:nvPr>
        </p:nvSpPr>
        <p:spPr>
          <a:xfrm>
            <a:off x="4866807" y="4841824"/>
            <a:ext cx="3722558" cy="2016176"/>
          </a:xfrm>
          <a:custGeom>
            <a:avLst/>
            <a:gdLst>
              <a:gd name="connsiteX0" fmla="*/ 1861279 w 3722558"/>
              <a:gd name="connsiteY0" fmla="*/ 0 h 2016176"/>
              <a:gd name="connsiteX1" fmla="*/ 3722558 w 3722558"/>
              <a:gd name="connsiteY1" fmla="*/ 1861278 h 2016176"/>
              <a:gd name="connsiteX2" fmla="*/ 3714736 w 3722558"/>
              <a:gd name="connsiteY2" fmla="*/ 2016176 h 2016176"/>
              <a:gd name="connsiteX3" fmla="*/ 7822 w 3722558"/>
              <a:gd name="connsiteY3" fmla="*/ 2016176 h 2016176"/>
              <a:gd name="connsiteX4" fmla="*/ 0 w 3722558"/>
              <a:gd name="connsiteY4" fmla="*/ 1861278 h 2016176"/>
              <a:gd name="connsiteX5" fmla="*/ 1861279 w 3722558"/>
              <a:gd name="connsiteY5" fmla="*/ 0 h 2016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2558" h="2016176">
                <a:moveTo>
                  <a:pt x="1861279" y="0"/>
                </a:moveTo>
                <a:cubicBezTo>
                  <a:pt x="2889235" y="0"/>
                  <a:pt x="3722558" y="833323"/>
                  <a:pt x="3722558" y="1861278"/>
                </a:cubicBezTo>
                <a:lnTo>
                  <a:pt x="3714736" y="2016176"/>
                </a:lnTo>
                <a:lnTo>
                  <a:pt x="7822" y="2016176"/>
                </a:lnTo>
                <a:lnTo>
                  <a:pt x="0" y="1861278"/>
                </a:ln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3623793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46ACBD8-2DE7-4344-8AA5-E6352A7D0007}"/>
              </a:ext>
            </a:extLst>
          </p:cNvPr>
          <p:cNvSpPr>
            <a:spLocks noGrp="1"/>
          </p:cNvSpPr>
          <p:nvPr>
            <p:ph type="pic" sz="quarter" idx="10"/>
          </p:nvPr>
        </p:nvSpPr>
        <p:spPr>
          <a:xfrm>
            <a:off x="8085232" y="2245501"/>
            <a:ext cx="2367000" cy="2366998"/>
          </a:xfrm>
          <a:custGeom>
            <a:avLst/>
            <a:gdLst>
              <a:gd name="connsiteX0" fmla="*/ 1183500 w 2367000"/>
              <a:gd name="connsiteY0" fmla="*/ 0 h 2366998"/>
              <a:gd name="connsiteX1" fmla="*/ 2367000 w 2367000"/>
              <a:gd name="connsiteY1" fmla="*/ 1183499 h 2366998"/>
              <a:gd name="connsiteX2" fmla="*/ 1183500 w 2367000"/>
              <a:gd name="connsiteY2" fmla="*/ 2366998 h 2366998"/>
              <a:gd name="connsiteX3" fmla="*/ 0 w 2367000"/>
              <a:gd name="connsiteY3" fmla="*/ 1183499 h 2366998"/>
              <a:gd name="connsiteX4" fmla="*/ 1183500 w 2367000"/>
              <a:gd name="connsiteY4" fmla="*/ 0 h 2366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7000" h="2366998">
                <a:moveTo>
                  <a:pt x="1183500" y="0"/>
                </a:moveTo>
                <a:cubicBezTo>
                  <a:pt x="1837129" y="0"/>
                  <a:pt x="2367000" y="529871"/>
                  <a:pt x="2367000" y="1183499"/>
                </a:cubicBezTo>
                <a:cubicBezTo>
                  <a:pt x="2367000" y="1837127"/>
                  <a:pt x="1837129" y="2366998"/>
                  <a:pt x="1183500" y="2366998"/>
                </a:cubicBezTo>
                <a:cubicBezTo>
                  <a:pt x="529871" y="2366998"/>
                  <a:pt x="0" y="1837127"/>
                  <a:pt x="0" y="1183499"/>
                </a:cubicBezTo>
                <a:cubicBezTo>
                  <a:pt x="0" y="529871"/>
                  <a:pt x="529871" y="0"/>
                  <a:pt x="1183500"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5639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D7ADEC9-1A49-4359-B338-8E9B28BC9148}"/>
              </a:ext>
            </a:extLst>
          </p:cNvPr>
          <p:cNvSpPr>
            <a:spLocks noGrp="1"/>
          </p:cNvSpPr>
          <p:nvPr>
            <p:ph type="pic" sz="quarter" idx="10"/>
          </p:nvPr>
        </p:nvSpPr>
        <p:spPr>
          <a:xfrm>
            <a:off x="-1" y="1"/>
            <a:ext cx="5432540" cy="5908137"/>
          </a:xfrm>
          <a:custGeom>
            <a:avLst/>
            <a:gdLst>
              <a:gd name="connsiteX0" fmla="*/ 0 w 5432540"/>
              <a:gd name="connsiteY0" fmla="*/ 2704399 h 5908137"/>
              <a:gd name="connsiteX1" fmla="*/ 892442 w 5432540"/>
              <a:gd name="connsiteY1" fmla="*/ 4250153 h 5908137"/>
              <a:gd name="connsiteX2" fmla="*/ 590041 w 5432540"/>
              <a:gd name="connsiteY2" fmla="*/ 5378726 h 5908137"/>
              <a:gd name="connsiteX3" fmla="*/ 40596 w 5432540"/>
              <a:gd name="connsiteY3" fmla="*/ 5478105 h 5908137"/>
              <a:gd name="connsiteX4" fmla="*/ 0 w 5432540"/>
              <a:gd name="connsiteY4" fmla="*/ 5469279 h 5908137"/>
              <a:gd name="connsiteX5" fmla="*/ 1961971 w 5432540"/>
              <a:gd name="connsiteY5" fmla="*/ 0 h 5908137"/>
              <a:gd name="connsiteX6" fmla="*/ 4360328 w 5432540"/>
              <a:gd name="connsiteY6" fmla="*/ 1 h 5908137"/>
              <a:gd name="connsiteX7" fmla="*/ 5293232 w 5432540"/>
              <a:gd name="connsiteY7" fmla="*/ 1615839 h 5908137"/>
              <a:gd name="connsiteX8" fmla="*/ 4913108 w 5432540"/>
              <a:gd name="connsiteY8" fmla="*/ 3034482 h 5908137"/>
              <a:gd name="connsiteX9" fmla="*/ 3494465 w 5432540"/>
              <a:gd name="connsiteY9" fmla="*/ 2654358 h 5908137"/>
              <a:gd name="connsiteX10" fmla="*/ 1 w 5432540"/>
              <a:gd name="connsiteY10" fmla="*/ 0 h 5908137"/>
              <a:gd name="connsiteX11" fmla="*/ 1800930 w 5432540"/>
              <a:gd name="connsiteY11" fmla="*/ 0 h 5908137"/>
              <a:gd name="connsiteX12" fmla="*/ 4007115 w 5432540"/>
              <a:gd name="connsiteY12" fmla="*/ 3821224 h 5908137"/>
              <a:gd name="connsiteX13" fmla="*/ 3497929 w 5432540"/>
              <a:gd name="connsiteY13" fmla="*/ 5721530 h 5908137"/>
              <a:gd name="connsiteX14" fmla="*/ 1597622 w 5432540"/>
              <a:gd name="connsiteY14" fmla="*/ 5212345 h 5908137"/>
              <a:gd name="connsiteX15" fmla="*/ 1 w 5432540"/>
              <a:gd name="connsiteY15" fmla="*/ 2445183 h 5908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32540" h="5908137">
                <a:moveTo>
                  <a:pt x="0" y="2704399"/>
                </a:moveTo>
                <a:lnTo>
                  <a:pt x="892442" y="4250153"/>
                </a:lnTo>
                <a:cubicBezTo>
                  <a:pt x="1120583" y="4645306"/>
                  <a:pt x="985194" y="5150585"/>
                  <a:pt x="590041" y="5378726"/>
                </a:cubicBezTo>
                <a:cubicBezTo>
                  <a:pt x="417162" y="5478538"/>
                  <a:pt x="223204" y="5508768"/>
                  <a:pt x="40596" y="5478105"/>
                </a:cubicBezTo>
                <a:lnTo>
                  <a:pt x="0" y="5469279"/>
                </a:lnTo>
                <a:close/>
                <a:moveTo>
                  <a:pt x="1961971" y="0"/>
                </a:moveTo>
                <a:lnTo>
                  <a:pt x="4360328" y="1"/>
                </a:lnTo>
                <a:lnTo>
                  <a:pt x="5293232" y="1615839"/>
                </a:lnTo>
                <a:cubicBezTo>
                  <a:pt x="5580011" y="2112555"/>
                  <a:pt x="5409824" y="2747703"/>
                  <a:pt x="4913108" y="3034482"/>
                </a:cubicBezTo>
                <a:cubicBezTo>
                  <a:pt x="4416392" y="3321261"/>
                  <a:pt x="3781244" y="3151074"/>
                  <a:pt x="3494465" y="2654358"/>
                </a:cubicBezTo>
                <a:close/>
                <a:moveTo>
                  <a:pt x="1" y="0"/>
                </a:moveTo>
                <a:lnTo>
                  <a:pt x="1800930" y="0"/>
                </a:lnTo>
                <a:lnTo>
                  <a:pt x="4007115" y="3821224"/>
                </a:lnTo>
                <a:cubicBezTo>
                  <a:pt x="4391262" y="4486587"/>
                  <a:pt x="4163292" y="5337383"/>
                  <a:pt x="3497929" y="5721530"/>
                </a:cubicBezTo>
                <a:cubicBezTo>
                  <a:pt x="2832566" y="6105678"/>
                  <a:pt x="1981770" y="5877708"/>
                  <a:pt x="1597622" y="5212345"/>
                </a:cubicBezTo>
                <a:lnTo>
                  <a:pt x="1" y="2445183"/>
                </a:ln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2045900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DB9EF36-8030-06CC-2297-24CBF8124957}"/>
              </a:ext>
            </a:extLst>
          </p:cNvPr>
          <p:cNvSpPr>
            <a:spLocks noGrp="1"/>
          </p:cNvSpPr>
          <p:nvPr>
            <p:ph type="pic" sz="quarter" idx="10"/>
          </p:nvPr>
        </p:nvSpPr>
        <p:spPr>
          <a:xfrm>
            <a:off x="1301969" y="1481549"/>
            <a:ext cx="3894908" cy="3894905"/>
          </a:xfrm>
          <a:custGeom>
            <a:avLst/>
            <a:gdLst>
              <a:gd name="connsiteX0" fmla="*/ 1947454 w 3894908"/>
              <a:gd name="connsiteY0" fmla="*/ 0 h 3894905"/>
              <a:gd name="connsiteX1" fmla="*/ 3894908 w 3894908"/>
              <a:gd name="connsiteY1" fmla="*/ 1947453 h 3894905"/>
              <a:gd name="connsiteX2" fmla="*/ 1947454 w 3894908"/>
              <a:gd name="connsiteY2" fmla="*/ 3894905 h 3894905"/>
              <a:gd name="connsiteX3" fmla="*/ 0 w 3894908"/>
              <a:gd name="connsiteY3" fmla="*/ 1947453 h 3894905"/>
              <a:gd name="connsiteX4" fmla="*/ 1947454 w 3894908"/>
              <a:gd name="connsiteY4" fmla="*/ 0 h 3894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4908" h="3894905">
                <a:moveTo>
                  <a:pt x="1947454" y="0"/>
                </a:moveTo>
                <a:cubicBezTo>
                  <a:pt x="3023003" y="0"/>
                  <a:pt x="3894908" y="871905"/>
                  <a:pt x="3894908" y="1947453"/>
                </a:cubicBezTo>
                <a:cubicBezTo>
                  <a:pt x="3894908" y="3023000"/>
                  <a:pt x="3023003" y="3894905"/>
                  <a:pt x="1947454" y="3894905"/>
                </a:cubicBezTo>
                <a:cubicBezTo>
                  <a:pt x="871905" y="3894905"/>
                  <a:pt x="0" y="3023000"/>
                  <a:pt x="0" y="1947453"/>
                </a:cubicBezTo>
                <a:cubicBezTo>
                  <a:pt x="0" y="871905"/>
                  <a:pt x="871905" y="0"/>
                  <a:pt x="1947454"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4285491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99C078A-6E04-F719-5FEF-DCEFCE444980}"/>
              </a:ext>
            </a:extLst>
          </p:cNvPr>
          <p:cNvSpPr>
            <a:spLocks noGrp="1"/>
          </p:cNvSpPr>
          <p:nvPr>
            <p:ph type="pic" sz="quarter" idx="11"/>
          </p:nvPr>
        </p:nvSpPr>
        <p:spPr>
          <a:xfrm>
            <a:off x="10358136" y="1844519"/>
            <a:ext cx="1833864" cy="3168962"/>
          </a:xfrm>
          <a:custGeom>
            <a:avLst/>
            <a:gdLst>
              <a:gd name="connsiteX0" fmla="*/ 1584482 w 1833864"/>
              <a:gd name="connsiteY0" fmla="*/ 0 h 3168962"/>
              <a:gd name="connsiteX1" fmla="*/ 1746486 w 1833864"/>
              <a:gd name="connsiteY1" fmla="*/ 8181 h 3168962"/>
              <a:gd name="connsiteX2" fmla="*/ 1833864 w 1833864"/>
              <a:gd name="connsiteY2" fmla="*/ 21516 h 3168962"/>
              <a:gd name="connsiteX3" fmla="*/ 1833864 w 1833864"/>
              <a:gd name="connsiteY3" fmla="*/ 3147446 h 3168962"/>
              <a:gd name="connsiteX4" fmla="*/ 1746486 w 1833864"/>
              <a:gd name="connsiteY4" fmla="*/ 3160782 h 3168962"/>
              <a:gd name="connsiteX5" fmla="*/ 1584482 w 1833864"/>
              <a:gd name="connsiteY5" fmla="*/ 3168962 h 3168962"/>
              <a:gd name="connsiteX6" fmla="*/ 0 w 1833864"/>
              <a:gd name="connsiteY6" fmla="*/ 1584481 h 3168962"/>
              <a:gd name="connsiteX7" fmla="*/ 1584482 w 1833864"/>
              <a:gd name="connsiteY7" fmla="*/ 0 h 316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33864" h="3168962">
                <a:moveTo>
                  <a:pt x="1584482" y="0"/>
                </a:moveTo>
                <a:cubicBezTo>
                  <a:pt x="1639175" y="0"/>
                  <a:pt x="1693220" y="2771"/>
                  <a:pt x="1746486" y="8181"/>
                </a:cubicBezTo>
                <a:lnTo>
                  <a:pt x="1833864" y="21516"/>
                </a:lnTo>
                <a:lnTo>
                  <a:pt x="1833864" y="3147446"/>
                </a:lnTo>
                <a:lnTo>
                  <a:pt x="1746486" y="3160782"/>
                </a:lnTo>
                <a:cubicBezTo>
                  <a:pt x="1693220" y="3166191"/>
                  <a:pt x="1639175" y="3168962"/>
                  <a:pt x="1584482" y="3168962"/>
                </a:cubicBezTo>
                <a:cubicBezTo>
                  <a:pt x="709397" y="3168962"/>
                  <a:pt x="0" y="2459565"/>
                  <a:pt x="0" y="1584481"/>
                </a:cubicBezTo>
                <a:cubicBezTo>
                  <a:pt x="0" y="709397"/>
                  <a:pt x="709397" y="0"/>
                  <a:pt x="158448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6" name="Picture Placeholder 5">
            <a:extLst>
              <a:ext uri="{FF2B5EF4-FFF2-40B4-BE49-F238E27FC236}">
                <a16:creationId xmlns:a16="http://schemas.microsoft.com/office/drawing/2014/main" id="{DE69C3DB-397B-376D-86E6-47C62772D9D2}"/>
              </a:ext>
            </a:extLst>
          </p:cNvPr>
          <p:cNvSpPr>
            <a:spLocks noGrp="1"/>
          </p:cNvSpPr>
          <p:nvPr>
            <p:ph type="pic" sz="quarter" idx="10"/>
          </p:nvPr>
        </p:nvSpPr>
        <p:spPr>
          <a:xfrm>
            <a:off x="6384722" y="1610369"/>
            <a:ext cx="3637265" cy="3637263"/>
          </a:xfrm>
          <a:custGeom>
            <a:avLst/>
            <a:gdLst>
              <a:gd name="connsiteX0" fmla="*/ 1584482 w 3168964"/>
              <a:gd name="connsiteY0" fmla="*/ 0 h 3168962"/>
              <a:gd name="connsiteX1" fmla="*/ 3168964 w 3168964"/>
              <a:gd name="connsiteY1" fmla="*/ 1584481 h 3168962"/>
              <a:gd name="connsiteX2" fmla="*/ 1584482 w 3168964"/>
              <a:gd name="connsiteY2" fmla="*/ 3168962 h 3168962"/>
              <a:gd name="connsiteX3" fmla="*/ 0 w 3168964"/>
              <a:gd name="connsiteY3" fmla="*/ 1584481 h 3168962"/>
              <a:gd name="connsiteX4" fmla="*/ 1584482 w 3168964"/>
              <a:gd name="connsiteY4" fmla="*/ 0 h 3168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964" h="3168962">
                <a:moveTo>
                  <a:pt x="1584482" y="0"/>
                </a:moveTo>
                <a:cubicBezTo>
                  <a:pt x="2459567" y="0"/>
                  <a:pt x="3168964" y="709397"/>
                  <a:pt x="3168964" y="1584481"/>
                </a:cubicBezTo>
                <a:cubicBezTo>
                  <a:pt x="3168964" y="2459565"/>
                  <a:pt x="2459567" y="3168962"/>
                  <a:pt x="1584482" y="3168962"/>
                </a:cubicBezTo>
                <a:cubicBezTo>
                  <a:pt x="709397" y="3168962"/>
                  <a:pt x="0" y="2459565"/>
                  <a:pt x="0" y="1584481"/>
                </a:cubicBezTo>
                <a:cubicBezTo>
                  <a:pt x="0" y="709397"/>
                  <a:pt x="709397" y="0"/>
                  <a:pt x="1584482"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39322893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6E2C7C26-CFD9-2579-F4C5-7D705AC9C1EE}"/>
              </a:ext>
            </a:extLst>
          </p:cNvPr>
          <p:cNvSpPr>
            <a:spLocks noGrp="1"/>
          </p:cNvSpPr>
          <p:nvPr>
            <p:ph type="pic" sz="quarter" idx="11"/>
          </p:nvPr>
        </p:nvSpPr>
        <p:spPr>
          <a:xfrm>
            <a:off x="804473" y="2338467"/>
            <a:ext cx="3722558" cy="3722556"/>
          </a:xfrm>
          <a:custGeom>
            <a:avLst/>
            <a:gdLst>
              <a:gd name="connsiteX0" fmla="*/ 1861279 w 3722558"/>
              <a:gd name="connsiteY0" fmla="*/ 0 h 3722556"/>
              <a:gd name="connsiteX1" fmla="*/ 3722558 w 3722558"/>
              <a:gd name="connsiteY1" fmla="*/ 1861278 h 3722556"/>
              <a:gd name="connsiteX2" fmla="*/ 1861279 w 3722558"/>
              <a:gd name="connsiteY2" fmla="*/ 3722556 h 3722556"/>
              <a:gd name="connsiteX3" fmla="*/ 0 w 3722558"/>
              <a:gd name="connsiteY3" fmla="*/ 1861278 h 3722556"/>
              <a:gd name="connsiteX4" fmla="*/ 1861279 w 3722558"/>
              <a:gd name="connsiteY4" fmla="*/ 0 h 3722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3722556">
                <a:moveTo>
                  <a:pt x="1861279" y="0"/>
                </a:moveTo>
                <a:cubicBezTo>
                  <a:pt x="2889235" y="0"/>
                  <a:pt x="3722558" y="833323"/>
                  <a:pt x="3722558" y="1861278"/>
                </a:cubicBezTo>
                <a:cubicBezTo>
                  <a:pt x="3722558" y="2889233"/>
                  <a:pt x="2889235" y="3722556"/>
                  <a:pt x="1861279" y="3722556"/>
                </a:cubicBezTo>
                <a:cubicBezTo>
                  <a:pt x="833323" y="3722556"/>
                  <a:pt x="0" y="2889233"/>
                  <a:pt x="0" y="1861278"/>
                </a:cubicBezTo>
                <a:cubicBezTo>
                  <a:pt x="0" y="833323"/>
                  <a:pt x="833323" y="0"/>
                  <a:pt x="1861279" y="0"/>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
        <p:nvSpPr>
          <p:cNvPr id="5" name="Picture Placeholder 4">
            <a:extLst>
              <a:ext uri="{FF2B5EF4-FFF2-40B4-BE49-F238E27FC236}">
                <a16:creationId xmlns:a16="http://schemas.microsoft.com/office/drawing/2014/main" id="{C6B5AF0B-725E-34E1-32CC-E6DE989C626A}"/>
              </a:ext>
            </a:extLst>
          </p:cNvPr>
          <p:cNvSpPr>
            <a:spLocks noGrp="1"/>
          </p:cNvSpPr>
          <p:nvPr>
            <p:ph type="pic" sz="quarter" idx="10"/>
          </p:nvPr>
        </p:nvSpPr>
        <p:spPr>
          <a:xfrm>
            <a:off x="804473" y="1"/>
            <a:ext cx="3722558" cy="2016177"/>
          </a:xfrm>
          <a:custGeom>
            <a:avLst/>
            <a:gdLst>
              <a:gd name="connsiteX0" fmla="*/ 7822 w 3722558"/>
              <a:gd name="connsiteY0" fmla="*/ 0 h 2016177"/>
              <a:gd name="connsiteX1" fmla="*/ 3714736 w 3722558"/>
              <a:gd name="connsiteY1" fmla="*/ 0 h 2016177"/>
              <a:gd name="connsiteX2" fmla="*/ 3722558 w 3722558"/>
              <a:gd name="connsiteY2" fmla="*/ 154899 h 2016177"/>
              <a:gd name="connsiteX3" fmla="*/ 1861279 w 3722558"/>
              <a:gd name="connsiteY3" fmla="*/ 2016177 h 2016177"/>
              <a:gd name="connsiteX4" fmla="*/ 0 w 3722558"/>
              <a:gd name="connsiteY4" fmla="*/ 154899 h 2016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2558" h="2016177">
                <a:moveTo>
                  <a:pt x="7822" y="0"/>
                </a:moveTo>
                <a:lnTo>
                  <a:pt x="3714736" y="0"/>
                </a:lnTo>
                <a:lnTo>
                  <a:pt x="3722558" y="154899"/>
                </a:lnTo>
                <a:cubicBezTo>
                  <a:pt x="3722558" y="1182854"/>
                  <a:pt x="2889235" y="2016177"/>
                  <a:pt x="1861279" y="2016177"/>
                </a:cubicBezTo>
                <a:cubicBezTo>
                  <a:pt x="833323" y="2016177"/>
                  <a:pt x="0" y="1182854"/>
                  <a:pt x="0" y="154899"/>
                </a:cubicBezTo>
                <a:close/>
              </a:path>
            </a:pathLst>
          </a:custGeom>
          <a:solidFill>
            <a:schemeClr val="bg1">
              <a:lumMod val="95000"/>
            </a:schemeClr>
          </a:solidFill>
        </p:spPr>
        <p:txBody>
          <a:bodyPr wrap="square">
            <a:noAutofit/>
          </a:bodyPr>
          <a:lstStyle>
            <a:lvl1pPr>
              <a:defRPr lang="en-US" sz="1400"/>
            </a:lvl1pPr>
          </a:lstStyle>
          <a:p>
            <a:pPr marL="0" lvl="0" indent="0">
              <a:buNone/>
            </a:pPr>
            <a:endParaRPr lang="en-US" dirty="0"/>
          </a:p>
        </p:txBody>
      </p:sp>
    </p:spTree>
    <p:extLst>
      <p:ext uri="{BB962C8B-B14F-4D97-AF65-F5344CB8AC3E}">
        <p14:creationId xmlns:p14="http://schemas.microsoft.com/office/powerpoint/2010/main" val="6580526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7002F"/>
        </a:solidFill>
        <a:effectLst/>
      </p:bgPr>
    </p:bg>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B201AE8-43CE-463A-8CCC-ED913A6489DB}"/>
              </a:ext>
            </a:extLst>
          </p:cNvPr>
          <p:cNvSpPr/>
          <p:nvPr userDrawn="1"/>
        </p:nvSpPr>
        <p:spPr>
          <a:xfrm>
            <a:off x="11408781" y="6021991"/>
            <a:ext cx="355216" cy="355216"/>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lide Number Placeholder 5">
            <a:extLst>
              <a:ext uri="{FF2B5EF4-FFF2-40B4-BE49-F238E27FC236}">
                <a16:creationId xmlns:a16="http://schemas.microsoft.com/office/drawing/2014/main" id="{0A7AE32E-A436-40AA-A2E6-D54CE9067324}"/>
              </a:ext>
            </a:extLst>
          </p:cNvPr>
          <p:cNvSpPr txBox="1">
            <a:spLocks/>
          </p:cNvSpPr>
          <p:nvPr userDrawn="1"/>
        </p:nvSpPr>
        <p:spPr>
          <a:xfrm>
            <a:off x="11345297" y="6021991"/>
            <a:ext cx="4821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D13DB9F2-C954-4B1E-998D-422341FCD3E6}" type="slidenum">
              <a:rPr lang="en-US" sz="800" smtClean="0">
                <a:solidFill>
                  <a:schemeClr val="bg1"/>
                </a:solidFill>
              </a:rPr>
              <a:pPr algn="ctr"/>
              <a:t>‹#›</a:t>
            </a:fld>
            <a:endParaRPr lang="en-US" sz="800">
              <a:solidFill>
                <a:schemeClr val="bg1"/>
              </a:solidFill>
            </a:endParaRPr>
          </a:p>
        </p:txBody>
      </p:sp>
    </p:spTree>
    <p:extLst>
      <p:ext uri="{BB962C8B-B14F-4D97-AF65-F5344CB8AC3E}">
        <p14:creationId xmlns:p14="http://schemas.microsoft.com/office/powerpoint/2010/main" val="12146519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 id="2147483679" r:id="rId30"/>
    <p:sldLayoutId id="2147483682"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0.xml"/><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png"/><Relationship Id="rId1" Type="http://schemas.openxmlformats.org/officeDocument/2006/relationships/slideLayout" Target="../slideLayouts/slideLayout16.xml"/><Relationship Id="rId5" Type="http://schemas.openxmlformats.org/officeDocument/2006/relationships/image" Target="../media/image44.png"/><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slideLayout" Target="../slideLayouts/slideLayout20.xml"/><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8.xml"/></Relationships>
</file>

<file path=ppt/slides/_rels/slide2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9.xml"/><Relationship Id="rId6" Type="http://schemas.openxmlformats.org/officeDocument/2006/relationships/image" Target="../media/image58.jpg"/><Relationship Id="rId5" Type="http://schemas.openxmlformats.org/officeDocument/2006/relationships/image" Target="../media/image57.jpg"/><Relationship Id="rId4" Type="http://schemas.openxmlformats.org/officeDocument/2006/relationships/image" Target="../media/image54.jpg"/></Relationships>
</file>

<file path=ppt/slides/_rels/slide32.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png"/><Relationship Id="rId1" Type="http://schemas.openxmlformats.org/officeDocument/2006/relationships/slideLayout" Target="../slideLayouts/slideLayout21.xml"/><Relationship Id="rId6" Type="http://schemas.openxmlformats.org/officeDocument/2006/relationships/image" Target="../media/image63.jpeg"/><Relationship Id="rId5" Type="http://schemas.openxmlformats.org/officeDocument/2006/relationships/image" Target="../media/image62.png"/><Relationship Id="rId4" Type="http://schemas.openxmlformats.org/officeDocument/2006/relationships/image" Target="../media/image61.jpg"/></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30.xml"/><Relationship Id="rId4" Type="http://schemas.openxmlformats.org/officeDocument/2006/relationships/image" Target="../media/image66.jpg"/></Relationships>
</file>

<file path=ppt/slides/_rels/slide3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jpeg"/><Relationship Id="rId1" Type="http://schemas.openxmlformats.org/officeDocument/2006/relationships/slideLayout" Target="../slideLayouts/slideLayout4.xml"/><Relationship Id="rId5" Type="http://schemas.openxmlformats.org/officeDocument/2006/relationships/image" Target="../media/image72.png"/><Relationship Id="rId4" Type="http://schemas.openxmlformats.org/officeDocument/2006/relationships/image" Target="../media/image71.jpeg"/></Relationships>
</file>

<file path=ppt/slides/_rels/slide3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22.xml"/><Relationship Id="rId4" Type="http://schemas.openxmlformats.org/officeDocument/2006/relationships/image" Target="../media/image75.jpeg"/></Relationships>
</file>

<file path=ppt/slides/_rels/slide3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26.xml"/></Relationships>
</file>

<file path=ppt/slides/_rels/slide3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 Id="rId6" Type="http://schemas.openxmlformats.org/officeDocument/2006/relationships/image" Target="../media/image82.jpeg"/><Relationship Id="rId5" Type="http://schemas.openxmlformats.org/officeDocument/2006/relationships/image" Target="../media/image81.jpg"/><Relationship Id="rId4" Type="http://schemas.openxmlformats.org/officeDocument/2006/relationships/image" Target="../media/image80.png"/></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40.xml.rels><?xml version="1.0" encoding="UTF-8" standalone="yes"?>
<Relationships xmlns="http://schemas.openxmlformats.org/package/2006/relationships"><Relationship Id="rId2" Type="http://schemas.openxmlformats.org/officeDocument/2006/relationships/image" Target="../media/image8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0.xml"/><Relationship Id="rId5" Type="http://schemas.openxmlformats.org/officeDocument/2006/relationships/image" Target="../media/image15.pn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0.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7B71706A-60E8-4029-BE29-E53950C86627}"/>
              </a:ext>
            </a:extLst>
          </p:cNvPr>
          <p:cNvSpPr txBox="1"/>
          <p:nvPr/>
        </p:nvSpPr>
        <p:spPr>
          <a:xfrm>
            <a:off x="6984326" y="1964368"/>
            <a:ext cx="4274224" cy="2308324"/>
          </a:xfrm>
          <a:prstGeom prst="rect">
            <a:avLst/>
          </a:prstGeom>
          <a:noFill/>
        </p:spPr>
        <p:txBody>
          <a:bodyPr wrap="square" rtlCol="0">
            <a:spAutoFit/>
          </a:bodyPr>
          <a:lstStyle/>
          <a:p>
            <a:r>
              <a:rPr lang="en-US" sz="7200" b="1" dirty="0">
                <a:solidFill>
                  <a:schemeClr val="bg1"/>
                </a:solidFill>
                <a:latin typeface="+mj-lt"/>
              </a:rPr>
              <a:t>Project</a:t>
            </a:r>
          </a:p>
          <a:p>
            <a:r>
              <a:rPr lang="en-US" sz="7200" b="1" dirty="0" err="1">
                <a:gradFill>
                  <a:gsLst>
                    <a:gs pos="0">
                      <a:schemeClr val="accent1"/>
                    </a:gs>
                    <a:gs pos="100000">
                      <a:schemeClr val="accent4"/>
                    </a:gs>
                  </a:gsLst>
                  <a:lin ang="5400000" scaled="1"/>
                </a:gradFill>
                <a:latin typeface="+mj-lt"/>
              </a:rPr>
              <a:t>Stakos</a:t>
            </a:r>
            <a:endParaRPr lang="en-ID" sz="7200" b="1" dirty="0">
              <a:gradFill>
                <a:gsLst>
                  <a:gs pos="0">
                    <a:schemeClr val="accent1"/>
                  </a:gs>
                  <a:gs pos="100000">
                    <a:schemeClr val="accent4"/>
                  </a:gs>
                </a:gsLst>
                <a:lin ang="5400000" scaled="1"/>
              </a:gradFill>
              <a:latin typeface="+mj-lt"/>
            </a:endParaRPr>
          </a:p>
        </p:txBody>
      </p:sp>
      <p:sp>
        <p:nvSpPr>
          <p:cNvPr id="27" name="TextBox 26">
            <a:extLst>
              <a:ext uri="{FF2B5EF4-FFF2-40B4-BE49-F238E27FC236}">
                <a16:creationId xmlns:a16="http://schemas.microsoft.com/office/drawing/2014/main" id="{03964617-B112-4755-861F-C171E3318D33}"/>
              </a:ext>
            </a:extLst>
          </p:cNvPr>
          <p:cNvSpPr txBox="1"/>
          <p:nvPr/>
        </p:nvSpPr>
        <p:spPr>
          <a:xfrm>
            <a:off x="6984326" y="1617317"/>
            <a:ext cx="4210916" cy="400110"/>
          </a:xfrm>
          <a:prstGeom prst="rect">
            <a:avLst/>
          </a:prstGeom>
          <a:noFill/>
        </p:spPr>
        <p:txBody>
          <a:bodyPr wrap="square" rtlCol="0">
            <a:spAutoFit/>
          </a:bodyPr>
          <a:lstStyle/>
          <a:p>
            <a:r>
              <a:rPr lang="en-US" sz="2000" dirty="0">
                <a:solidFill>
                  <a:schemeClr val="bg1"/>
                </a:solidFill>
                <a:latin typeface="+mj-lt"/>
              </a:rPr>
              <a:t>OPPORTUNITY PRESENTATION</a:t>
            </a:r>
            <a:endParaRPr lang="en-ID" sz="2000" dirty="0">
              <a:solidFill>
                <a:schemeClr val="bg1"/>
              </a:solidFill>
              <a:latin typeface="+mj-lt"/>
            </a:endParaRPr>
          </a:p>
        </p:txBody>
      </p:sp>
      <p:sp>
        <p:nvSpPr>
          <p:cNvPr id="28" name="TextBox 27">
            <a:extLst>
              <a:ext uri="{FF2B5EF4-FFF2-40B4-BE49-F238E27FC236}">
                <a16:creationId xmlns:a16="http://schemas.microsoft.com/office/drawing/2014/main" id="{E5E2A532-0827-4168-B206-210EEEBB39A7}"/>
              </a:ext>
            </a:extLst>
          </p:cNvPr>
          <p:cNvSpPr txBox="1"/>
          <p:nvPr/>
        </p:nvSpPr>
        <p:spPr>
          <a:xfrm>
            <a:off x="6657968" y="4151860"/>
            <a:ext cx="5534032" cy="2031325"/>
          </a:xfrm>
          <a:prstGeom prst="rect">
            <a:avLst/>
          </a:prstGeom>
          <a:noFill/>
        </p:spPr>
        <p:txBody>
          <a:bodyPr wrap="square">
            <a:spAutoFit/>
          </a:bodyPr>
          <a:lstStyle/>
          <a:p>
            <a:r>
              <a:rPr lang="en-SG" dirty="0">
                <a:solidFill>
                  <a:schemeClr val="bg1"/>
                </a:solidFill>
                <a:effectLst/>
                <a:latin typeface=".SF NS"/>
              </a:rPr>
              <a:t>Project </a:t>
            </a:r>
            <a:r>
              <a:rPr lang="en-SG" dirty="0" err="1">
                <a:solidFill>
                  <a:schemeClr val="bg1"/>
                </a:solidFill>
                <a:effectLst/>
                <a:latin typeface=".SF NS"/>
              </a:rPr>
              <a:t>Stakos</a:t>
            </a:r>
            <a:r>
              <a:rPr lang="en-SG" dirty="0">
                <a:solidFill>
                  <a:schemeClr val="bg1"/>
                </a:solidFill>
                <a:effectLst/>
                <a:latin typeface=".SF NS"/>
              </a:rPr>
              <a:t> helps you earn rewards while helping secure the network for our digital vault and participation in our proprietary AI trading with higher yields. </a:t>
            </a:r>
          </a:p>
          <a:p>
            <a:endParaRPr lang="en-SG" dirty="0">
              <a:solidFill>
                <a:schemeClr val="bg1"/>
              </a:solidFill>
              <a:latin typeface=".SF NS"/>
            </a:endParaRPr>
          </a:p>
          <a:p>
            <a:r>
              <a:rPr lang="en-SG" dirty="0" err="1">
                <a:solidFill>
                  <a:schemeClr val="bg1"/>
                </a:solidFill>
                <a:effectLst/>
                <a:latin typeface=".SF NS"/>
              </a:rPr>
              <a:t>ReStaking</a:t>
            </a:r>
            <a:r>
              <a:rPr lang="en-SG" dirty="0">
                <a:solidFill>
                  <a:schemeClr val="bg1"/>
                </a:solidFill>
                <a:effectLst/>
                <a:latin typeface=".SF NS"/>
              </a:rPr>
              <a:t> those rewards on multiple platforms to increase earnings and enhances your participation </a:t>
            </a:r>
            <a:r>
              <a:rPr lang="en-SG" dirty="0">
                <a:solidFill>
                  <a:schemeClr val="bg1"/>
                </a:solidFill>
                <a:latin typeface=".SF NS"/>
              </a:rPr>
              <a:t>further in our digital ecosystem.</a:t>
            </a:r>
            <a:endParaRPr lang="en-SG" dirty="0">
              <a:solidFill>
                <a:schemeClr val="bg1"/>
              </a:solidFill>
              <a:effectLst/>
              <a:latin typeface=".SF NS"/>
            </a:endParaRPr>
          </a:p>
        </p:txBody>
      </p:sp>
      <p:grpSp>
        <p:nvGrpSpPr>
          <p:cNvPr id="30" name="Group 29">
            <a:extLst>
              <a:ext uri="{FF2B5EF4-FFF2-40B4-BE49-F238E27FC236}">
                <a16:creationId xmlns:a16="http://schemas.microsoft.com/office/drawing/2014/main" id="{8A2ECBC1-D2F3-47AA-A2BB-69D6CE7B33BA}"/>
              </a:ext>
            </a:extLst>
          </p:cNvPr>
          <p:cNvGrpSpPr/>
          <p:nvPr/>
        </p:nvGrpSpPr>
        <p:grpSpPr>
          <a:xfrm flipH="1" flipV="1">
            <a:off x="9913346" y="-124177"/>
            <a:ext cx="2412004" cy="2134304"/>
            <a:chOff x="1057320" y="4949751"/>
            <a:chExt cx="2412004" cy="2134304"/>
          </a:xfrm>
        </p:grpSpPr>
        <p:cxnSp>
          <p:nvCxnSpPr>
            <p:cNvPr id="31" name="Straight Connector 30">
              <a:extLst>
                <a:ext uri="{FF2B5EF4-FFF2-40B4-BE49-F238E27FC236}">
                  <a16:creationId xmlns:a16="http://schemas.microsoft.com/office/drawing/2014/main" id="{B82A253A-AAFA-49EC-81C9-3788413DDBA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DEFE7F41-926A-41F7-ADE1-792A0232B7E5}"/>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76C836D0-2BF7-47E5-8EA7-E19CCF7DD91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953A7D5-8BDE-4FC2-8618-A9B5A04A475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B581ECDB-6686-4EAB-847E-B785D081A29E}"/>
              </a:ext>
            </a:extLst>
          </p:cNvPr>
          <p:cNvGrpSpPr/>
          <p:nvPr/>
        </p:nvGrpSpPr>
        <p:grpSpPr>
          <a:xfrm flipH="1" flipV="1">
            <a:off x="4801387" y="5609075"/>
            <a:ext cx="2412004" cy="2134304"/>
            <a:chOff x="1057320" y="4949751"/>
            <a:chExt cx="2412004" cy="2134304"/>
          </a:xfrm>
        </p:grpSpPr>
        <p:cxnSp>
          <p:nvCxnSpPr>
            <p:cNvPr id="36" name="Straight Connector 35">
              <a:extLst>
                <a:ext uri="{FF2B5EF4-FFF2-40B4-BE49-F238E27FC236}">
                  <a16:creationId xmlns:a16="http://schemas.microsoft.com/office/drawing/2014/main" id="{8A1C2542-7C36-4F53-A6DD-3199E887824D}"/>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7EB4327A-8E75-4DC0-BD84-3065B6075324}"/>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4853E8B-92D8-4CF5-AAC4-744FB23D7E89}"/>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A68A1EF-5156-46D8-B295-A268FB0AD38C}"/>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1" name="TextBox 40">
            <a:extLst>
              <a:ext uri="{FF2B5EF4-FFF2-40B4-BE49-F238E27FC236}">
                <a16:creationId xmlns:a16="http://schemas.microsoft.com/office/drawing/2014/main" id="{8D4C4E54-E9CF-49EF-960A-5B5FF58080F2}"/>
              </a:ext>
            </a:extLst>
          </p:cNvPr>
          <p:cNvSpPr txBox="1"/>
          <p:nvPr/>
        </p:nvSpPr>
        <p:spPr>
          <a:xfrm>
            <a:off x="1790663" y="536293"/>
            <a:ext cx="2677108" cy="307777"/>
          </a:xfrm>
          <a:prstGeom prst="rect">
            <a:avLst/>
          </a:prstGeom>
          <a:noFill/>
        </p:spPr>
        <p:txBody>
          <a:bodyPr wrap="square" rtlCol="0">
            <a:spAutoFit/>
          </a:bodyPr>
          <a:lstStyle/>
          <a:p>
            <a:r>
              <a:rPr lang="en-US" sz="1400" b="1" spc="300" dirty="0">
                <a:solidFill>
                  <a:schemeClr val="bg1"/>
                </a:solidFill>
                <a:latin typeface="+mj-lt"/>
              </a:rPr>
              <a:t>SIMPLE</a:t>
            </a:r>
            <a:endParaRPr lang="en-ID" sz="1400" b="1" spc="300" dirty="0">
              <a:solidFill>
                <a:schemeClr val="bg1"/>
              </a:solidFill>
              <a:latin typeface="+mj-lt"/>
            </a:endParaRPr>
          </a:p>
        </p:txBody>
      </p:sp>
      <p:sp>
        <p:nvSpPr>
          <p:cNvPr id="42" name="TextBox 41">
            <a:extLst>
              <a:ext uri="{FF2B5EF4-FFF2-40B4-BE49-F238E27FC236}">
                <a16:creationId xmlns:a16="http://schemas.microsoft.com/office/drawing/2014/main" id="{DBB43BA4-A833-40A6-8E1F-2A674EA23D0A}"/>
              </a:ext>
            </a:extLst>
          </p:cNvPr>
          <p:cNvSpPr txBox="1"/>
          <p:nvPr/>
        </p:nvSpPr>
        <p:spPr>
          <a:xfrm>
            <a:off x="4076700" y="551956"/>
            <a:ext cx="4889163" cy="307777"/>
          </a:xfrm>
          <a:prstGeom prst="rect">
            <a:avLst/>
          </a:prstGeom>
          <a:noFill/>
        </p:spPr>
        <p:txBody>
          <a:bodyPr wrap="square" rtlCol="0">
            <a:spAutoFit/>
          </a:bodyPr>
          <a:lstStyle/>
          <a:p>
            <a:r>
              <a:rPr lang="en-US" sz="1400" b="1" spc="300" dirty="0">
                <a:solidFill>
                  <a:schemeClr val="bg1"/>
                </a:solidFill>
                <a:latin typeface="+mj-lt"/>
              </a:rPr>
              <a:t>INNOVATIVE</a:t>
            </a:r>
            <a:endParaRPr lang="en-ID" sz="1400" b="1" spc="300" dirty="0">
              <a:solidFill>
                <a:schemeClr val="bg1"/>
              </a:solidFill>
              <a:latin typeface="+mj-lt"/>
            </a:endParaRPr>
          </a:p>
        </p:txBody>
      </p:sp>
      <p:sp>
        <p:nvSpPr>
          <p:cNvPr id="43" name="TextBox 42">
            <a:extLst>
              <a:ext uri="{FF2B5EF4-FFF2-40B4-BE49-F238E27FC236}">
                <a16:creationId xmlns:a16="http://schemas.microsoft.com/office/drawing/2014/main" id="{2C5850FA-0B35-48DA-9EB8-CA30C3EAEAF4}"/>
              </a:ext>
            </a:extLst>
          </p:cNvPr>
          <p:cNvSpPr txBox="1"/>
          <p:nvPr/>
        </p:nvSpPr>
        <p:spPr>
          <a:xfrm>
            <a:off x="6803273" y="541264"/>
            <a:ext cx="2286000" cy="307777"/>
          </a:xfrm>
          <a:prstGeom prst="rect">
            <a:avLst/>
          </a:prstGeom>
          <a:noFill/>
        </p:spPr>
        <p:txBody>
          <a:bodyPr wrap="square" rtlCol="0">
            <a:spAutoFit/>
          </a:bodyPr>
          <a:lstStyle/>
          <a:p>
            <a:r>
              <a:rPr lang="en-US" sz="1400" b="1" spc="300" dirty="0">
                <a:solidFill>
                  <a:schemeClr val="bg1"/>
                </a:solidFill>
                <a:latin typeface="+mj-lt"/>
              </a:rPr>
              <a:t>REWARDING</a:t>
            </a:r>
            <a:endParaRPr lang="en-ID" sz="1400" b="1" spc="300" dirty="0">
              <a:solidFill>
                <a:schemeClr val="bg1"/>
              </a:solidFill>
              <a:latin typeface="+mj-lt"/>
            </a:endParaRPr>
          </a:p>
        </p:txBody>
      </p:sp>
      <p:pic>
        <p:nvPicPr>
          <p:cNvPr id="4" name="Picture Placeholder 3" descr="A large metal vault with a dollar sign&#10;&#10;Description automatically generated">
            <a:extLst>
              <a:ext uri="{FF2B5EF4-FFF2-40B4-BE49-F238E27FC236}">
                <a16:creationId xmlns:a16="http://schemas.microsoft.com/office/drawing/2014/main" id="{2DF35599-9EF3-698D-8A5E-57C36518D00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639" r="22639"/>
          <a:stretch>
            <a:fillRect/>
          </a:stretch>
        </p:blipFill>
        <p:spPr/>
      </p:pic>
      <p:pic>
        <p:nvPicPr>
          <p:cNvPr id="7" name="Picture Placeholder 6" descr="A person using a cell phone&#10;&#10;Description automatically generated">
            <a:extLst>
              <a:ext uri="{FF2B5EF4-FFF2-40B4-BE49-F238E27FC236}">
                <a16:creationId xmlns:a16="http://schemas.microsoft.com/office/drawing/2014/main" id="{07A50727-5ED7-CCB5-C14E-9ACE066693F1}"/>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0878" r="30878"/>
          <a:stretch>
            <a:fillRect/>
          </a:stretch>
        </p:blipFill>
        <p:spPr/>
      </p:pic>
    </p:spTree>
    <p:extLst>
      <p:ext uri="{BB962C8B-B14F-4D97-AF65-F5344CB8AC3E}">
        <p14:creationId xmlns:p14="http://schemas.microsoft.com/office/powerpoint/2010/main" val="2971021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554F899-91B2-FB88-5AED-F20DD5F96776}"/>
              </a:ext>
            </a:extLst>
          </p:cNvPr>
          <p:cNvSpPr txBox="1"/>
          <p:nvPr/>
        </p:nvSpPr>
        <p:spPr>
          <a:xfrm>
            <a:off x="4946431" y="15327"/>
            <a:ext cx="6920773" cy="769441"/>
          </a:xfrm>
          <a:prstGeom prst="rect">
            <a:avLst/>
          </a:prstGeom>
          <a:noFill/>
        </p:spPr>
        <p:txBody>
          <a:bodyPr wrap="square" rtlCol="0">
            <a:spAutoFit/>
          </a:bodyPr>
          <a:lstStyle/>
          <a:p>
            <a:r>
              <a:rPr lang="en-ID" sz="4400" b="1" dirty="0">
                <a:solidFill>
                  <a:schemeClr val="bg1"/>
                </a:solidFill>
                <a:latin typeface="+mj-lt"/>
              </a:rPr>
              <a:t>STAKOS ECOSYSTEM (3)</a:t>
            </a:r>
          </a:p>
        </p:txBody>
      </p:sp>
      <p:sp>
        <p:nvSpPr>
          <p:cNvPr id="11" name="TextBox 10">
            <a:extLst>
              <a:ext uri="{FF2B5EF4-FFF2-40B4-BE49-F238E27FC236}">
                <a16:creationId xmlns:a16="http://schemas.microsoft.com/office/drawing/2014/main" id="{3BB6F495-C190-D6F5-FF5C-7D677D42DF07}"/>
              </a:ext>
            </a:extLst>
          </p:cNvPr>
          <p:cNvSpPr txBox="1"/>
          <p:nvPr/>
        </p:nvSpPr>
        <p:spPr>
          <a:xfrm>
            <a:off x="6537135" y="1330248"/>
            <a:ext cx="5510043" cy="2308324"/>
          </a:xfrm>
          <a:prstGeom prst="rect">
            <a:avLst/>
          </a:prstGeom>
          <a:noFill/>
        </p:spPr>
        <p:txBody>
          <a:bodyPr wrap="square">
            <a:spAutoFit/>
          </a:bodyPr>
          <a:lstStyle/>
          <a:p>
            <a:r>
              <a:rPr lang="en-SG" dirty="0">
                <a:solidFill>
                  <a:schemeClr val="bg1"/>
                </a:solidFill>
                <a:latin typeface=".SF NS"/>
              </a:rPr>
              <a:t>F</a:t>
            </a:r>
            <a:r>
              <a:rPr lang="en-SG" dirty="0">
                <a:solidFill>
                  <a:schemeClr val="bg1"/>
                </a:solidFill>
                <a:effectLst/>
                <a:latin typeface=".SF NS"/>
              </a:rPr>
              <a:t>usion of gaming and DeFi that allows you to earn rewards while playing games. You can earn </a:t>
            </a:r>
            <a:r>
              <a:rPr lang="en-SG" dirty="0" err="1">
                <a:solidFill>
                  <a:schemeClr val="bg1"/>
                </a:solidFill>
                <a:effectLst/>
                <a:latin typeface=".SF NS"/>
              </a:rPr>
              <a:t>Stakos</a:t>
            </a:r>
            <a:r>
              <a:rPr lang="en-SG" dirty="0">
                <a:solidFill>
                  <a:schemeClr val="bg1"/>
                </a:solidFill>
                <a:effectLst/>
                <a:latin typeface=".SF NS"/>
              </a:rPr>
              <a:t>, NFTs and other assets through gameplay, such as completing tasks, winning battles, or achieving certain milestones. Can traded, sold, or staked within our DEX (see 06) creating real value. </a:t>
            </a:r>
            <a:r>
              <a:rPr lang="en-SG" dirty="0">
                <a:solidFill>
                  <a:schemeClr val="bg1"/>
                </a:solidFill>
                <a:latin typeface=".SF NS"/>
              </a:rPr>
              <a:t>Our </a:t>
            </a:r>
            <a:r>
              <a:rPr lang="en-SG" dirty="0" err="1">
                <a:solidFill>
                  <a:schemeClr val="bg1"/>
                </a:solidFill>
                <a:effectLst/>
                <a:latin typeface=".SF NS"/>
              </a:rPr>
              <a:t>GameFi</a:t>
            </a:r>
            <a:r>
              <a:rPr lang="en-SG" dirty="0">
                <a:solidFill>
                  <a:schemeClr val="bg1"/>
                </a:solidFill>
                <a:effectLst/>
                <a:latin typeface=".SF NS"/>
              </a:rPr>
              <a:t> is a shift from traditional gaming by integrating finance and digital ownership via an immersive gaming experience.</a:t>
            </a:r>
          </a:p>
        </p:txBody>
      </p:sp>
      <p:sp>
        <p:nvSpPr>
          <p:cNvPr id="12" name="TextBox 11">
            <a:extLst>
              <a:ext uri="{FF2B5EF4-FFF2-40B4-BE49-F238E27FC236}">
                <a16:creationId xmlns:a16="http://schemas.microsoft.com/office/drawing/2014/main" id="{79073F39-D66B-7126-3799-639B44782C95}"/>
              </a:ext>
            </a:extLst>
          </p:cNvPr>
          <p:cNvSpPr txBox="1"/>
          <p:nvPr/>
        </p:nvSpPr>
        <p:spPr>
          <a:xfrm>
            <a:off x="6537135" y="936666"/>
            <a:ext cx="4109333" cy="461665"/>
          </a:xfrm>
          <a:prstGeom prst="rect">
            <a:avLst/>
          </a:prstGeom>
          <a:noFill/>
        </p:spPr>
        <p:txBody>
          <a:bodyPr wrap="square" rtlCol="0">
            <a:spAutoFit/>
          </a:bodyPr>
          <a:lstStyle/>
          <a:p>
            <a:r>
              <a:rPr lang="en-ID" sz="2400" b="1" dirty="0">
                <a:solidFill>
                  <a:schemeClr val="bg1"/>
                </a:solidFill>
                <a:latin typeface="+mj-lt"/>
              </a:rPr>
              <a:t>05. </a:t>
            </a:r>
            <a:r>
              <a:rPr lang="en-ID" sz="2400" b="1" dirty="0" err="1">
                <a:solidFill>
                  <a:schemeClr val="bg1"/>
                </a:solidFill>
                <a:latin typeface="+mj-lt"/>
              </a:rPr>
              <a:t>GameFi</a:t>
            </a:r>
            <a:endParaRPr lang="en-ID" sz="2400" b="1" dirty="0">
              <a:solidFill>
                <a:schemeClr val="bg1"/>
              </a:solidFill>
              <a:latin typeface="+mj-lt"/>
            </a:endParaRPr>
          </a:p>
        </p:txBody>
      </p:sp>
      <p:sp>
        <p:nvSpPr>
          <p:cNvPr id="13" name="TextBox 12">
            <a:extLst>
              <a:ext uri="{FF2B5EF4-FFF2-40B4-BE49-F238E27FC236}">
                <a16:creationId xmlns:a16="http://schemas.microsoft.com/office/drawing/2014/main" id="{B679FFBE-CEA1-A388-1169-411B2F8347E4}"/>
              </a:ext>
            </a:extLst>
          </p:cNvPr>
          <p:cNvSpPr txBox="1"/>
          <p:nvPr/>
        </p:nvSpPr>
        <p:spPr>
          <a:xfrm>
            <a:off x="6537135" y="4614684"/>
            <a:ext cx="5510043" cy="1477328"/>
          </a:xfrm>
          <a:prstGeom prst="rect">
            <a:avLst/>
          </a:prstGeom>
          <a:noFill/>
        </p:spPr>
        <p:txBody>
          <a:bodyPr wrap="square">
            <a:spAutoFit/>
          </a:bodyPr>
          <a:lstStyle/>
          <a:p>
            <a:r>
              <a:rPr lang="en-SG" dirty="0">
                <a:solidFill>
                  <a:schemeClr val="bg1"/>
                </a:solidFill>
                <a:effectLst/>
                <a:latin typeface=".SF NS"/>
              </a:rPr>
              <a:t>Our </a:t>
            </a:r>
            <a:r>
              <a:rPr lang="en-SG" dirty="0" err="1">
                <a:solidFill>
                  <a:schemeClr val="bg1"/>
                </a:solidFill>
                <a:effectLst/>
                <a:latin typeface=".SF NS"/>
              </a:rPr>
              <a:t>DeFI</a:t>
            </a:r>
            <a:r>
              <a:rPr lang="en-SG" dirty="0">
                <a:solidFill>
                  <a:schemeClr val="bg1"/>
                </a:solidFill>
                <a:effectLst/>
                <a:latin typeface=".SF NS"/>
              </a:rPr>
              <a:t> combines </a:t>
            </a:r>
            <a:r>
              <a:rPr lang="en-SG" dirty="0" err="1">
                <a:solidFill>
                  <a:schemeClr val="bg1"/>
                </a:solidFill>
                <a:effectLst/>
                <a:latin typeface=".SF NS"/>
              </a:rPr>
              <a:t>GameFi</a:t>
            </a:r>
            <a:r>
              <a:rPr lang="en-SG" dirty="0">
                <a:solidFill>
                  <a:schemeClr val="bg1"/>
                </a:solidFill>
                <a:effectLst/>
                <a:latin typeface=".SF NS"/>
              </a:rPr>
              <a:t> (see 05), a decentralized smart exchange using our LLM (see 04) to max. the returns and is secured with our vault (see 03). We will offer you a launchpad for you to promote your projects on our ecosystem</a:t>
            </a:r>
            <a:endParaRPr lang="en-SG" dirty="0">
              <a:solidFill>
                <a:schemeClr val="bg1"/>
              </a:solidFill>
              <a:latin typeface=".SF NS"/>
            </a:endParaRPr>
          </a:p>
        </p:txBody>
      </p:sp>
      <p:sp>
        <p:nvSpPr>
          <p:cNvPr id="14" name="TextBox 13">
            <a:extLst>
              <a:ext uri="{FF2B5EF4-FFF2-40B4-BE49-F238E27FC236}">
                <a16:creationId xmlns:a16="http://schemas.microsoft.com/office/drawing/2014/main" id="{1A1A6035-63F6-51C1-C13C-335C2A94D2EF}"/>
              </a:ext>
            </a:extLst>
          </p:cNvPr>
          <p:cNvSpPr txBox="1"/>
          <p:nvPr/>
        </p:nvSpPr>
        <p:spPr>
          <a:xfrm>
            <a:off x="6537135" y="3773210"/>
            <a:ext cx="5510042" cy="830997"/>
          </a:xfrm>
          <a:prstGeom prst="rect">
            <a:avLst/>
          </a:prstGeom>
          <a:noFill/>
        </p:spPr>
        <p:txBody>
          <a:bodyPr wrap="square" rtlCol="0">
            <a:spAutoFit/>
          </a:bodyPr>
          <a:lstStyle/>
          <a:p>
            <a:r>
              <a:rPr lang="en-ID" sz="2400" b="1" dirty="0">
                <a:solidFill>
                  <a:schemeClr val="bg1"/>
                </a:solidFill>
                <a:latin typeface="+mj-lt"/>
              </a:rPr>
              <a:t>06. </a:t>
            </a:r>
            <a:r>
              <a:rPr lang="en-ID" sz="2400" b="1" dirty="0" err="1">
                <a:solidFill>
                  <a:schemeClr val="bg1"/>
                </a:solidFill>
                <a:latin typeface="+mj-lt"/>
              </a:rPr>
              <a:t>DeFIs</a:t>
            </a:r>
            <a:r>
              <a:rPr lang="en-ID" sz="2400" b="1" dirty="0">
                <a:solidFill>
                  <a:schemeClr val="bg1"/>
                </a:solidFill>
                <a:latin typeface="+mj-lt"/>
              </a:rPr>
              <a:t> - DEX, Wallet, Launchpads</a:t>
            </a:r>
          </a:p>
        </p:txBody>
      </p:sp>
      <p:grpSp>
        <p:nvGrpSpPr>
          <p:cNvPr id="23" name="Group 22">
            <a:extLst>
              <a:ext uri="{FF2B5EF4-FFF2-40B4-BE49-F238E27FC236}">
                <a16:creationId xmlns:a16="http://schemas.microsoft.com/office/drawing/2014/main" id="{10CAD300-344A-947A-8B87-A91AE43BBBEB}"/>
              </a:ext>
            </a:extLst>
          </p:cNvPr>
          <p:cNvGrpSpPr/>
          <p:nvPr/>
        </p:nvGrpSpPr>
        <p:grpSpPr>
          <a:xfrm flipH="1" flipV="1">
            <a:off x="9576787" y="-552157"/>
            <a:ext cx="2495768" cy="2208424"/>
            <a:chOff x="1057320" y="4949751"/>
            <a:chExt cx="2412004" cy="2134304"/>
          </a:xfrm>
        </p:grpSpPr>
        <p:cxnSp>
          <p:nvCxnSpPr>
            <p:cNvPr id="24" name="Straight Connector 23">
              <a:extLst>
                <a:ext uri="{FF2B5EF4-FFF2-40B4-BE49-F238E27FC236}">
                  <a16:creationId xmlns:a16="http://schemas.microsoft.com/office/drawing/2014/main" id="{117B3349-19A8-B0A4-2B50-61102AF55C0F}"/>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245B2C6-9B30-B067-C0BD-344714A5CA0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9F05405-CDE6-DC63-39C0-694F77A5BF5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F7CE823-4545-F774-BD46-760A998A12B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A09A6D7C-F26B-5B33-B6F7-F6936CC01270}"/>
              </a:ext>
            </a:extLst>
          </p:cNvPr>
          <p:cNvGrpSpPr/>
          <p:nvPr/>
        </p:nvGrpSpPr>
        <p:grpSpPr>
          <a:xfrm flipH="1" flipV="1">
            <a:off x="5522656" y="5753788"/>
            <a:ext cx="2495768" cy="2208424"/>
            <a:chOff x="1057320" y="4949751"/>
            <a:chExt cx="2412004" cy="2134304"/>
          </a:xfrm>
        </p:grpSpPr>
        <p:cxnSp>
          <p:nvCxnSpPr>
            <p:cNvPr id="46" name="Straight Connector 45">
              <a:extLst>
                <a:ext uri="{FF2B5EF4-FFF2-40B4-BE49-F238E27FC236}">
                  <a16:creationId xmlns:a16="http://schemas.microsoft.com/office/drawing/2014/main" id="{91973508-A9E8-3E9F-CDAB-03CD368258C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167DFD0-9A5B-B891-1D15-7CC2C4E78FFF}"/>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9AD63C9-9DB6-4543-398B-3E1A050FDE7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020DF11-B65B-48E6-E493-2AA332E0A91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5" name="Picture Placeholder 34">
            <a:extLst>
              <a:ext uri="{FF2B5EF4-FFF2-40B4-BE49-F238E27FC236}">
                <a16:creationId xmlns:a16="http://schemas.microsoft.com/office/drawing/2014/main" id="{63435F11-9FC4-BE66-C616-A28C6BBF4E3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412" t="1" r="10882" b="179"/>
          <a:stretch/>
        </p:blipFill>
        <p:spPr>
          <a:xfrm>
            <a:off x="67534" y="94644"/>
            <a:ext cx="4095650" cy="3482915"/>
          </a:xfrm>
        </p:spPr>
      </p:pic>
      <p:pic>
        <p:nvPicPr>
          <p:cNvPr id="28" name="Picture Placeholder 27">
            <a:extLst>
              <a:ext uri="{FF2B5EF4-FFF2-40B4-BE49-F238E27FC236}">
                <a16:creationId xmlns:a16="http://schemas.microsoft.com/office/drawing/2014/main" id="{D339FDFC-7508-FAB9-2960-14F0EDD9900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3002" r="3002"/>
          <a:stretch/>
        </p:blipFill>
        <p:spPr>
          <a:xfrm>
            <a:off x="3947204" y="4002309"/>
            <a:ext cx="2398386" cy="2398385"/>
          </a:xfrm>
        </p:spPr>
      </p:pic>
      <p:pic>
        <p:nvPicPr>
          <p:cNvPr id="30" name="Picture Placeholder 29">
            <a:extLst>
              <a:ext uri="{FF2B5EF4-FFF2-40B4-BE49-F238E27FC236}">
                <a16:creationId xmlns:a16="http://schemas.microsoft.com/office/drawing/2014/main" id="{833233DC-77C5-ABC7-4F5F-A88E49A4C1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67534" y="3940886"/>
            <a:ext cx="2822472" cy="2822470"/>
          </a:xfrm>
        </p:spPr>
      </p:pic>
      <p:pic>
        <p:nvPicPr>
          <p:cNvPr id="4098" name="Picture 2" descr="Three arrows - Free arrows icons">
            <a:extLst>
              <a:ext uri="{FF2B5EF4-FFF2-40B4-BE49-F238E27FC236}">
                <a16:creationId xmlns:a16="http://schemas.microsoft.com/office/drawing/2014/main" id="{C3B74ED5-06A0-F5D1-9774-85E66AFA2C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31275" y="3146013"/>
            <a:ext cx="1662430" cy="16624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766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diagram of a computer network&#10;&#10;Description automatically generated">
            <a:extLst>
              <a:ext uri="{FF2B5EF4-FFF2-40B4-BE49-F238E27FC236}">
                <a16:creationId xmlns:a16="http://schemas.microsoft.com/office/drawing/2014/main" id="{7E8424F7-1E9D-68D5-CB43-7E1357D93683}"/>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4360" t="-2554" r="-4360" b="-2554"/>
          <a:stretch/>
        </p:blipFill>
        <p:spPr>
          <a:xfrm>
            <a:off x="5835801" y="1274147"/>
            <a:ext cx="6717197" cy="4309706"/>
          </a:xfrm>
        </p:spPr>
      </p:pic>
      <p:sp>
        <p:nvSpPr>
          <p:cNvPr id="4" name="TextBox 3">
            <a:extLst>
              <a:ext uri="{FF2B5EF4-FFF2-40B4-BE49-F238E27FC236}">
                <a16:creationId xmlns:a16="http://schemas.microsoft.com/office/drawing/2014/main" id="{1F77F447-2618-0777-6664-824146598C79}"/>
              </a:ext>
            </a:extLst>
          </p:cNvPr>
          <p:cNvSpPr txBox="1"/>
          <p:nvPr/>
        </p:nvSpPr>
        <p:spPr>
          <a:xfrm>
            <a:off x="0" y="448408"/>
            <a:ext cx="7349330" cy="769441"/>
          </a:xfrm>
          <a:prstGeom prst="rect">
            <a:avLst/>
          </a:prstGeom>
          <a:noFill/>
        </p:spPr>
        <p:txBody>
          <a:bodyPr wrap="square" rtlCol="0">
            <a:spAutoFit/>
          </a:bodyPr>
          <a:lstStyle/>
          <a:p>
            <a:r>
              <a:rPr lang="en-ID" sz="4400" b="1" dirty="0">
                <a:solidFill>
                  <a:schemeClr val="bg1"/>
                </a:solidFill>
                <a:latin typeface="+mj-lt"/>
              </a:rPr>
              <a:t>MONAS LAYER PROTOCOL</a:t>
            </a:r>
          </a:p>
        </p:txBody>
      </p:sp>
      <p:sp>
        <p:nvSpPr>
          <p:cNvPr id="5" name="TextBox 4">
            <a:extLst>
              <a:ext uri="{FF2B5EF4-FFF2-40B4-BE49-F238E27FC236}">
                <a16:creationId xmlns:a16="http://schemas.microsoft.com/office/drawing/2014/main" id="{118B9682-BD76-0C1F-94A9-1BA5F024C0D5}"/>
              </a:ext>
            </a:extLst>
          </p:cNvPr>
          <p:cNvSpPr txBox="1"/>
          <p:nvPr/>
        </p:nvSpPr>
        <p:spPr>
          <a:xfrm>
            <a:off x="0" y="1472043"/>
            <a:ext cx="5943600" cy="5078313"/>
          </a:xfrm>
          <a:prstGeom prst="rect">
            <a:avLst/>
          </a:prstGeom>
          <a:noFill/>
        </p:spPr>
        <p:txBody>
          <a:bodyPr wrap="square">
            <a:spAutoFit/>
          </a:bodyPr>
          <a:lstStyle/>
          <a:p>
            <a:r>
              <a:rPr lang="en-SG" dirty="0">
                <a:solidFill>
                  <a:schemeClr val="bg1"/>
                </a:solidFill>
                <a:effectLst/>
                <a:latin typeface=".SF NS"/>
              </a:rPr>
              <a:t>State of the ART </a:t>
            </a:r>
            <a:r>
              <a:rPr lang="en-SG" dirty="0" err="1">
                <a:solidFill>
                  <a:schemeClr val="bg1"/>
                </a:solidFill>
                <a:effectLst/>
                <a:latin typeface=".SF NS"/>
              </a:rPr>
              <a:t>MonasLayer</a:t>
            </a:r>
            <a:r>
              <a:rPr lang="en-SG" dirty="0">
                <a:solidFill>
                  <a:schemeClr val="bg1"/>
                </a:solidFill>
                <a:effectLst/>
                <a:latin typeface=".SF NS"/>
              </a:rPr>
              <a:t> protocol </a:t>
            </a:r>
            <a:r>
              <a:rPr lang="en-SG" dirty="0" err="1">
                <a:solidFill>
                  <a:schemeClr val="bg1"/>
                </a:solidFill>
                <a:effectLst/>
                <a:latin typeface=".SF NS"/>
              </a:rPr>
              <a:t>to“restake</a:t>
            </a:r>
            <a:r>
              <a:rPr lang="en-SG" dirty="0">
                <a:solidFill>
                  <a:schemeClr val="bg1"/>
                </a:solidFill>
                <a:effectLst/>
                <a:latin typeface=".SF NS"/>
              </a:rPr>
              <a:t>” assets to secure multiple decentralized services beyond primary service. Extends the model by enabling the same assets to be used in securing additional services, creating a more efficient use of $.</a:t>
            </a:r>
            <a:br>
              <a:rPr lang="en-SG" dirty="0">
                <a:solidFill>
                  <a:schemeClr val="bg1"/>
                </a:solidFill>
                <a:effectLst/>
                <a:latin typeface=".SF NS"/>
              </a:rPr>
            </a:br>
            <a:endParaRPr lang="en-SG" dirty="0">
              <a:solidFill>
                <a:schemeClr val="bg1"/>
              </a:solidFill>
              <a:effectLst/>
              <a:latin typeface=".SF NS"/>
            </a:endParaRPr>
          </a:p>
          <a:p>
            <a:pPr marL="342900" indent="-342900">
              <a:buAutoNum type="arabicPeriod"/>
            </a:pPr>
            <a:r>
              <a:rPr lang="en-SG" b="1" dirty="0">
                <a:solidFill>
                  <a:schemeClr val="bg1"/>
                </a:solidFill>
                <a:effectLst/>
                <a:latin typeface=".SF NS"/>
              </a:rPr>
              <a:t>Primary Staking:</a:t>
            </a:r>
            <a:r>
              <a:rPr lang="en-SG" dirty="0">
                <a:solidFill>
                  <a:schemeClr val="bg1"/>
                </a:solidFill>
                <a:effectLst/>
                <a:latin typeface=".SF NS"/>
              </a:rPr>
              <a:t> Start with our private and proprietary </a:t>
            </a:r>
            <a:r>
              <a:rPr lang="en-SG" dirty="0" err="1">
                <a:solidFill>
                  <a:schemeClr val="bg1"/>
                </a:solidFill>
                <a:effectLst/>
                <a:latin typeface=".SF NS"/>
              </a:rPr>
              <a:t>PoS</a:t>
            </a:r>
            <a:r>
              <a:rPr lang="en-SG" dirty="0">
                <a:solidFill>
                  <a:schemeClr val="bg1"/>
                </a:solidFill>
                <a:effectLst/>
                <a:latin typeface=".SF NS"/>
              </a:rPr>
              <a:t> system. This staking process involves locking up assets to support </a:t>
            </a:r>
            <a:r>
              <a:rPr lang="en-SG" dirty="0">
                <a:solidFill>
                  <a:schemeClr val="bg1"/>
                </a:solidFill>
                <a:latin typeface=".SF NS"/>
              </a:rPr>
              <a:t>innovative projects</a:t>
            </a:r>
            <a:r>
              <a:rPr lang="en-SG" dirty="0">
                <a:solidFill>
                  <a:schemeClr val="bg1"/>
                </a:solidFill>
                <a:effectLst/>
                <a:latin typeface=".SF NS"/>
              </a:rPr>
              <a:t> and earn rewards.</a:t>
            </a:r>
          </a:p>
          <a:p>
            <a:pPr marL="342900" indent="-342900">
              <a:buAutoNum type="arabicPeriod"/>
            </a:pPr>
            <a:endParaRPr lang="en-SG" dirty="0">
              <a:solidFill>
                <a:schemeClr val="bg1"/>
              </a:solidFill>
              <a:latin typeface=".SF NS"/>
            </a:endParaRPr>
          </a:p>
          <a:p>
            <a:pPr marL="342900" indent="-342900">
              <a:buAutoNum type="arabicPeriod"/>
            </a:pPr>
            <a:r>
              <a:rPr lang="en-SG" b="1" dirty="0" err="1">
                <a:solidFill>
                  <a:schemeClr val="bg1"/>
                </a:solidFill>
                <a:effectLst/>
                <a:latin typeface=".SF NS"/>
              </a:rPr>
              <a:t>Restaking</a:t>
            </a:r>
            <a:r>
              <a:rPr lang="en-SG" b="1" dirty="0">
                <a:solidFill>
                  <a:schemeClr val="bg1"/>
                </a:solidFill>
                <a:effectLst/>
                <a:latin typeface=".SF NS"/>
              </a:rPr>
              <a:t>:</a:t>
            </a:r>
            <a:r>
              <a:rPr lang="en-SG" dirty="0">
                <a:solidFill>
                  <a:schemeClr val="bg1"/>
                </a:solidFill>
                <a:effectLst/>
                <a:latin typeface=".SF NS"/>
              </a:rPr>
              <a:t> Through </a:t>
            </a:r>
            <a:r>
              <a:rPr lang="en-SG" dirty="0" err="1">
                <a:solidFill>
                  <a:schemeClr val="bg1"/>
                </a:solidFill>
                <a:effectLst/>
                <a:latin typeface=".SF NS"/>
              </a:rPr>
              <a:t>MonaLayer</a:t>
            </a:r>
            <a:r>
              <a:rPr lang="en-SG" dirty="0">
                <a:solidFill>
                  <a:schemeClr val="bg1"/>
                </a:solidFill>
                <a:effectLst/>
                <a:latin typeface=".SF NS"/>
              </a:rPr>
              <a:t>, users can opt to “</a:t>
            </a:r>
            <a:r>
              <a:rPr lang="en-SG" dirty="0" err="1">
                <a:solidFill>
                  <a:schemeClr val="bg1"/>
                </a:solidFill>
                <a:effectLst/>
                <a:latin typeface=".SF NS"/>
              </a:rPr>
              <a:t>restake</a:t>
            </a:r>
            <a:r>
              <a:rPr lang="en-SG" dirty="0">
                <a:solidFill>
                  <a:schemeClr val="bg1"/>
                </a:solidFill>
                <a:effectLst/>
                <a:latin typeface=".SF NS"/>
              </a:rPr>
              <a:t>” additional </a:t>
            </a:r>
            <a:r>
              <a:rPr lang="en-SG" dirty="0" err="1">
                <a:solidFill>
                  <a:schemeClr val="bg1"/>
                </a:solidFill>
                <a:effectLst/>
                <a:latin typeface=".SF NS"/>
              </a:rPr>
              <a:t>dApps</a:t>
            </a:r>
            <a:r>
              <a:rPr lang="en-SG" dirty="0">
                <a:solidFill>
                  <a:schemeClr val="bg1"/>
                </a:solidFill>
                <a:latin typeface=".SF NS"/>
              </a:rPr>
              <a:t>, </a:t>
            </a:r>
            <a:r>
              <a:rPr lang="en-SG" dirty="0">
                <a:solidFill>
                  <a:schemeClr val="bg1"/>
                </a:solidFill>
                <a:effectLst/>
                <a:latin typeface=".SF NS"/>
              </a:rPr>
              <a:t>effectively multiplying the </a:t>
            </a:r>
            <a:r>
              <a:rPr lang="en-SG" dirty="0">
                <a:solidFill>
                  <a:schemeClr val="bg1"/>
                </a:solidFill>
                <a:latin typeface=".SF NS"/>
              </a:rPr>
              <a:t>utility</a:t>
            </a:r>
            <a:r>
              <a:rPr lang="en-SG" dirty="0">
                <a:solidFill>
                  <a:schemeClr val="bg1"/>
                </a:solidFill>
                <a:effectLst/>
                <a:latin typeface=".SF NS"/>
              </a:rPr>
              <a:t> of the staked assets without </a:t>
            </a:r>
            <a:r>
              <a:rPr lang="en-SG" dirty="0" err="1">
                <a:solidFill>
                  <a:schemeClr val="bg1"/>
                </a:solidFill>
                <a:effectLst/>
                <a:latin typeface=".SF NS"/>
              </a:rPr>
              <a:t>unstaking</a:t>
            </a:r>
            <a:r>
              <a:rPr lang="en-SG" dirty="0">
                <a:solidFill>
                  <a:schemeClr val="bg1"/>
                </a:solidFill>
                <a:effectLst/>
                <a:latin typeface=".SF NS"/>
              </a:rPr>
              <a:t>.</a:t>
            </a:r>
          </a:p>
          <a:p>
            <a:pPr marL="342900" indent="-342900">
              <a:buAutoNum type="arabicPeriod"/>
            </a:pPr>
            <a:endParaRPr lang="en-SG" b="1" dirty="0">
              <a:solidFill>
                <a:schemeClr val="bg1"/>
              </a:solidFill>
              <a:latin typeface=".SF NS"/>
            </a:endParaRPr>
          </a:p>
          <a:p>
            <a:pPr marL="342900" indent="-342900">
              <a:buAutoNum type="arabicPeriod"/>
            </a:pPr>
            <a:r>
              <a:rPr lang="en-SG" b="1" dirty="0">
                <a:solidFill>
                  <a:schemeClr val="bg1"/>
                </a:solidFill>
                <a:effectLst/>
                <a:latin typeface=".SF NS"/>
              </a:rPr>
              <a:t>Security Multiplication:</a:t>
            </a:r>
            <a:r>
              <a:rPr lang="en-SG" dirty="0">
                <a:solidFill>
                  <a:schemeClr val="bg1"/>
                </a:solidFill>
                <a:effectLst/>
                <a:latin typeface=".SF NS"/>
              </a:rPr>
              <a:t> By </a:t>
            </a:r>
            <a:r>
              <a:rPr lang="en-SG" dirty="0" err="1">
                <a:solidFill>
                  <a:schemeClr val="bg1"/>
                </a:solidFill>
                <a:effectLst/>
                <a:latin typeface=".SF NS"/>
              </a:rPr>
              <a:t>restaking</a:t>
            </a:r>
            <a:r>
              <a:rPr lang="en-SG" dirty="0">
                <a:solidFill>
                  <a:schemeClr val="bg1"/>
                </a:solidFill>
                <a:effectLst/>
                <a:latin typeface=".SF NS"/>
              </a:rPr>
              <a:t>, the security assumptions are extended and we can use assets from users to earn rewards from these additional protocols and applications on top of what you earn from staking.</a:t>
            </a:r>
          </a:p>
        </p:txBody>
      </p:sp>
    </p:spTree>
    <p:extLst>
      <p:ext uri="{BB962C8B-B14F-4D97-AF65-F5344CB8AC3E}">
        <p14:creationId xmlns:p14="http://schemas.microsoft.com/office/powerpoint/2010/main" val="1205775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blue and purple background with arrows&#10;&#10;Description automatically generated">
            <a:extLst>
              <a:ext uri="{FF2B5EF4-FFF2-40B4-BE49-F238E27FC236}">
                <a16:creationId xmlns:a16="http://schemas.microsoft.com/office/drawing/2014/main" id="{BE3D9275-8ABF-5CD6-B74F-84A573DF3B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79190"/>
            <a:ext cx="12066956" cy="2063579"/>
          </a:xfrm>
          <a:prstGeom prst="rect">
            <a:avLst/>
          </a:prstGeom>
        </p:spPr>
      </p:pic>
      <p:sp>
        <p:nvSpPr>
          <p:cNvPr id="19" name="TextBox 18">
            <a:extLst>
              <a:ext uri="{FF2B5EF4-FFF2-40B4-BE49-F238E27FC236}">
                <a16:creationId xmlns:a16="http://schemas.microsoft.com/office/drawing/2014/main" id="{DBA786E2-069F-350B-A650-E2E16C18697C}"/>
              </a:ext>
            </a:extLst>
          </p:cNvPr>
          <p:cNvSpPr txBox="1"/>
          <p:nvPr/>
        </p:nvSpPr>
        <p:spPr>
          <a:xfrm>
            <a:off x="440679" y="6445277"/>
            <a:ext cx="1181693" cy="338554"/>
          </a:xfrm>
          <a:prstGeom prst="rect">
            <a:avLst/>
          </a:prstGeom>
          <a:noFill/>
        </p:spPr>
        <p:txBody>
          <a:bodyPr wrap="square" rtlCol="0">
            <a:spAutoFit/>
          </a:bodyPr>
          <a:lstStyle/>
          <a:p>
            <a:r>
              <a:rPr lang="en-ID" sz="1600" b="1" dirty="0">
                <a:solidFill>
                  <a:schemeClr val="bg1"/>
                </a:solidFill>
                <a:latin typeface="+mj-lt"/>
              </a:rPr>
              <a:t>STAKE</a:t>
            </a:r>
          </a:p>
        </p:txBody>
      </p:sp>
      <p:sp>
        <p:nvSpPr>
          <p:cNvPr id="10" name="TextBox 9">
            <a:extLst>
              <a:ext uri="{FF2B5EF4-FFF2-40B4-BE49-F238E27FC236}">
                <a16:creationId xmlns:a16="http://schemas.microsoft.com/office/drawing/2014/main" id="{D1425954-D898-6C60-8B17-9D4BD3749375}"/>
              </a:ext>
            </a:extLst>
          </p:cNvPr>
          <p:cNvSpPr txBox="1"/>
          <p:nvPr/>
        </p:nvSpPr>
        <p:spPr>
          <a:xfrm>
            <a:off x="3832174" y="4958258"/>
            <a:ext cx="1181693" cy="338554"/>
          </a:xfrm>
          <a:prstGeom prst="rect">
            <a:avLst/>
          </a:prstGeom>
          <a:noFill/>
        </p:spPr>
        <p:txBody>
          <a:bodyPr wrap="square" rtlCol="0">
            <a:spAutoFit/>
          </a:bodyPr>
          <a:lstStyle/>
          <a:p>
            <a:r>
              <a:rPr lang="en-ID" sz="1600" b="1" dirty="0">
                <a:solidFill>
                  <a:schemeClr val="bg1"/>
                </a:solidFill>
                <a:latin typeface="+mj-lt"/>
              </a:rPr>
              <a:t>REWARD</a:t>
            </a:r>
          </a:p>
        </p:txBody>
      </p:sp>
      <p:sp>
        <p:nvSpPr>
          <p:cNvPr id="11" name="TextBox 10">
            <a:extLst>
              <a:ext uri="{FF2B5EF4-FFF2-40B4-BE49-F238E27FC236}">
                <a16:creationId xmlns:a16="http://schemas.microsoft.com/office/drawing/2014/main" id="{76784267-FCE9-0750-001F-E2EF02AFE26E}"/>
              </a:ext>
            </a:extLst>
          </p:cNvPr>
          <p:cNvSpPr txBox="1"/>
          <p:nvPr/>
        </p:nvSpPr>
        <p:spPr>
          <a:xfrm>
            <a:off x="6941047" y="4801026"/>
            <a:ext cx="1664413" cy="338554"/>
          </a:xfrm>
          <a:prstGeom prst="rect">
            <a:avLst/>
          </a:prstGeom>
          <a:noFill/>
        </p:spPr>
        <p:txBody>
          <a:bodyPr wrap="square" rtlCol="0">
            <a:spAutoFit/>
          </a:bodyPr>
          <a:lstStyle/>
          <a:p>
            <a:r>
              <a:rPr lang="en-ID" sz="1600" b="1" dirty="0">
                <a:solidFill>
                  <a:schemeClr val="bg1"/>
                </a:solidFill>
                <a:latin typeface="+mj-lt"/>
              </a:rPr>
              <a:t>MONASLAYER</a:t>
            </a:r>
          </a:p>
        </p:txBody>
      </p:sp>
      <p:sp>
        <p:nvSpPr>
          <p:cNvPr id="12" name="TextBox 11">
            <a:extLst>
              <a:ext uri="{FF2B5EF4-FFF2-40B4-BE49-F238E27FC236}">
                <a16:creationId xmlns:a16="http://schemas.microsoft.com/office/drawing/2014/main" id="{AA4AD964-5311-25F7-C079-42366A0A8197}"/>
              </a:ext>
            </a:extLst>
          </p:cNvPr>
          <p:cNvSpPr txBox="1"/>
          <p:nvPr/>
        </p:nvSpPr>
        <p:spPr>
          <a:xfrm>
            <a:off x="7220043" y="6525295"/>
            <a:ext cx="1664413" cy="338554"/>
          </a:xfrm>
          <a:prstGeom prst="rect">
            <a:avLst/>
          </a:prstGeom>
          <a:noFill/>
        </p:spPr>
        <p:txBody>
          <a:bodyPr wrap="square" rtlCol="0">
            <a:spAutoFit/>
          </a:bodyPr>
          <a:lstStyle/>
          <a:p>
            <a:r>
              <a:rPr lang="en-ID" sz="1600" b="1" dirty="0">
                <a:solidFill>
                  <a:schemeClr val="bg1"/>
                </a:solidFill>
                <a:latin typeface="+mj-lt"/>
              </a:rPr>
              <a:t>RESTAKE</a:t>
            </a:r>
          </a:p>
        </p:txBody>
      </p:sp>
      <p:sp>
        <p:nvSpPr>
          <p:cNvPr id="13" name="TextBox 12">
            <a:extLst>
              <a:ext uri="{FF2B5EF4-FFF2-40B4-BE49-F238E27FC236}">
                <a16:creationId xmlns:a16="http://schemas.microsoft.com/office/drawing/2014/main" id="{C8A8DADC-F2F5-0120-1D50-3E37C8F93750}"/>
              </a:ext>
            </a:extLst>
          </p:cNvPr>
          <p:cNvSpPr txBox="1"/>
          <p:nvPr/>
        </p:nvSpPr>
        <p:spPr>
          <a:xfrm>
            <a:off x="10302584" y="4958258"/>
            <a:ext cx="1836225" cy="338554"/>
          </a:xfrm>
          <a:prstGeom prst="rect">
            <a:avLst/>
          </a:prstGeom>
          <a:noFill/>
        </p:spPr>
        <p:txBody>
          <a:bodyPr wrap="square" rtlCol="0">
            <a:spAutoFit/>
          </a:bodyPr>
          <a:lstStyle/>
          <a:p>
            <a:r>
              <a:rPr lang="en-ID" sz="1600" b="1" dirty="0">
                <a:solidFill>
                  <a:schemeClr val="bg1"/>
                </a:solidFill>
                <a:latin typeface="+mj-lt"/>
              </a:rPr>
              <a:t>MAX REWARDS</a:t>
            </a:r>
          </a:p>
        </p:txBody>
      </p:sp>
      <p:sp>
        <p:nvSpPr>
          <p:cNvPr id="17" name="TextBox 16">
            <a:extLst>
              <a:ext uri="{FF2B5EF4-FFF2-40B4-BE49-F238E27FC236}">
                <a16:creationId xmlns:a16="http://schemas.microsoft.com/office/drawing/2014/main" id="{276ED190-BE67-4F84-963A-73492938F83D}"/>
              </a:ext>
            </a:extLst>
          </p:cNvPr>
          <p:cNvSpPr txBox="1"/>
          <p:nvPr/>
        </p:nvSpPr>
        <p:spPr>
          <a:xfrm>
            <a:off x="440679" y="176971"/>
            <a:ext cx="8677193" cy="1446550"/>
          </a:xfrm>
          <a:prstGeom prst="rect">
            <a:avLst/>
          </a:prstGeom>
          <a:noFill/>
        </p:spPr>
        <p:txBody>
          <a:bodyPr wrap="square" rtlCol="0">
            <a:spAutoFit/>
          </a:bodyPr>
          <a:lstStyle/>
          <a:p>
            <a:r>
              <a:rPr lang="en-ID" sz="4400" b="1" dirty="0">
                <a:solidFill>
                  <a:schemeClr val="bg1"/>
                </a:solidFill>
                <a:latin typeface="+mj-lt"/>
              </a:rPr>
              <a:t>BE SMART CHOOSE RESTAKING FOR MAX GAINS</a:t>
            </a:r>
          </a:p>
        </p:txBody>
      </p:sp>
      <p:sp>
        <p:nvSpPr>
          <p:cNvPr id="18" name="TextBox 17">
            <a:extLst>
              <a:ext uri="{FF2B5EF4-FFF2-40B4-BE49-F238E27FC236}">
                <a16:creationId xmlns:a16="http://schemas.microsoft.com/office/drawing/2014/main" id="{175BE5EF-25DF-8A3F-8AEA-0A91BA7A50D3}"/>
              </a:ext>
            </a:extLst>
          </p:cNvPr>
          <p:cNvSpPr txBox="1"/>
          <p:nvPr/>
        </p:nvSpPr>
        <p:spPr>
          <a:xfrm>
            <a:off x="1163702" y="1930692"/>
            <a:ext cx="4786341" cy="1160959"/>
          </a:xfrm>
          <a:prstGeom prst="rect">
            <a:avLst/>
          </a:prstGeom>
          <a:noFill/>
        </p:spPr>
        <p:txBody>
          <a:bodyPr wrap="square">
            <a:spAutoFit/>
          </a:bodyPr>
          <a:lstStyle/>
          <a:p>
            <a:pPr algn="just">
              <a:lnSpc>
                <a:spcPct val="150000"/>
              </a:lnSpc>
            </a:pPr>
            <a:r>
              <a:rPr lang="en-US" sz="1600" dirty="0">
                <a:solidFill>
                  <a:schemeClr val="bg1"/>
                </a:solidFill>
                <a:ea typeface="Times New Roman" panose="02020603050405020304" pitchFamily="18" charset="0"/>
              </a:rPr>
              <a:t>Same digital assets but across multiple projects, services. This equals more returns and better yields</a:t>
            </a:r>
            <a:endParaRPr lang="id-ID" sz="1600" dirty="0">
              <a:solidFill>
                <a:schemeClr val="bg1"/>
              </a:solidFill>
              <a:ea typeface="Times New Roman" panose="02020603050405020304" pitchFamily="18" charset="0"/>
            </a:endParaRPr>
          </a:p>
        </p:txBody>
      </p:sp>
      <p:sp>
        <p:nvSpPr>
          <p:cNvPr id="32" name="Rectangle: Rounded Corners 31">
            <a:extLst>
              <a:ext uri="{FF2B5EF4-FFF2-40B4-BE49-F238E27FC236}">
                <a16:creationId xmlns:a16="http://schemas.microsoft.com/office/drawing/2014/main" id="{6612E16D-F88A-0260-8F06-61C2CCE2A5AE}"/>
              </a:ext>
            </a:extLst>
          </p:cNvPr>
          <p:cNvSpPr/>
          <p:nvPr/>
        </p:nvSpPr>
        <p:spPr>
          <a:xfrm>
            <a:off x="248940" y="1746510"/>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4D107EAC-7640-A14B-E180-5680A447CC82}"/>
              </a:ext>
            </a:extLst>
          </p:cNvPr>
          <p:cNvSpPr txBox="1"/>
          <p:nvPr/>
        </p:nvSpPr>
        <p:spPr>
          <a:xfrm>
            <a:off x="7248244" y="1908223"/>
            <a:ext cx="4694816" cy="1077218"/>
          </a:xfrm>
          <a:prstGeom prst="rect">
            <a:avLst/>
          </a:prstGeom>
          <a:noFill/>
        </p:spPr>
        <p:txBody>
          <a:bodyPr wrap="square">
            <a:spAutoFit/>
          </a:bodyPr>
          <a:lstStyle/>
          <a:p>
            <a:r>
              <a:rPr lang="en-SG" sz="1600" dirty="0">
                <a:solidFill>
                  <a:schemeClr val="bg1"/>
                </a:solidFill>
              </a:rPr>
              <a:t>New and emerging opportunities can leverage MONAS LAYER security, making it easier to build secure </a:t>
            </a:r>
            <a:r>
              <a:rPr lang="en-SG" sz="1600" dirty="0" err="1">
                <a:solidFill>
                  <a:schemeClr val="bg1"/>
                </a:solidFill>
              </a:rPr>
              <a:t>dAPPs</a:t>
            </a:r>
            <a:r>
              <a:rPr lang="en-SG" sz="1600" dirty="0">
                <a:solidFill>
                  <a:schemeClr val="bg1"/>
                </a:solidFill>
              </a:rPr>
              <a:t> without requiring a large independent staking base</a:t>
            </a:r>
          </a:p>
        </p:txBody>
      </p:sp>
      <p:sp>
        <p:nvSpPr>
          <p:cNvPr id="39" name="TextBox 38">
            <a:extLst>
              <a:ext uri="{FF2B5EF4-FFF2-40B4-BE49-F238E27FC236}">
                <a16:creationId xmlns:a16="http://schemas.microsoft.com/office/drawing/2014/main" id="{E25684BC-50A2-806F-3E48-7EED52E124B5}"/>
              </a:ext>
            </a:extLst>
          </p:cNvPr>
          <p:cNvSpPr txBox="1"/>
          <p:nvPr/>
        </p:nvSpPr>
        <p:spPr>
          <a:xfrm>
            <a:off x="7248243" y="1592943"/>
            <a:ext cx="2786288" cy="338554"/>
          </a:xfrm>
          <a:prstGeom prst="rect">
            <a:avLst/>
          </a:prstGeom>
          <a:noFill/>
        </p:spPr>
        <p:txBody>
          <a:bodyPr wrap="square" rtlCol="0">
            <a:spAutoFit/>
          </a:bodyPr>
          <a:lstStyle/>
          <a:p>
            <a:r>
              <a:rPr lang="en-ID" sz="1600" b="1" dirty="0">
                <a:solidFill>
                  <a:schemeClr val="bg1"/>
                </a:solidFill>
                <a:latin typeface="+mj-lt"/>
              </a:rPr>
              <a:t>SECURITY ENHANCEMENT</a:t>
            </a:r>
          </a:p>
        </p:txBody>
      </p:sp>
      <p:sp>
        <p:nvSpPr>
          <p:cNvPr id="37" name="Rectangle: Rounded Corners 36">
            <a:extLst>
              <a:ext uri="{FF2B5EF4-FFF2-40B4-BE49-F238E27FC236}">
                <a16:creationId xmlns:a16="http://schemas.microsoft.com/office/drawing/2014/main" id="{10F60C8D-EC79-88BB-07F8-89A741058B16}"/>
              </a:ext>
            </a:extLst>
          </p:cNvPr>
          <p:cNvSpPr/>
          <p:nvPr/>
        </p:nvSpPr>
        <p:spPr>
          <a:xfrm>
            <a:off x="6333481" y="172404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136">
            <a:extLst>
              <a:ext uri="{FF2B5EF4-FFF2-40B4-BE49-F238E27FC236}">
                <a16:creationId xmlns:a16="http://schemas.microsoft.com/office/drawing/2014/main" id="{57710C85-B09D-3024-A00D-6D585FBE83E2}"/>
              </a:ext>
            </a:extLst>
          </p:cNvPr>
          <p:cNvGrpSpPr>
            <a:grpSpLocks noChangeAspect="1"/>
          </p:cNvGrpSpPr>
          <p:nvPr/>
        </p:nvGrpSpPr>
        <p:grpSpPr bwMode="auto">
          <a:xfrm>
            <a:off x="6534746" y="1922147"/>
            <a:ext cx="278406" cy="265978"/>
            <a:chOff x="3002" y="2187"/>
            <a:chExt cx="784" cy="749"/>
          </a:xfrm>
          <a:solidFill>
            <a:schemeClr val="bg1"/>
          </a:solidFill>
        </p:grpSpPr>
        <p:sp>
          <p:nvSpPr>
            <p:cNvPr id="41" name="Freeform 138">
              <a:extLst>
                <a:ext uri="{FF2B5EF4-FFF2-40B4-BE49-F238E27FC236}">
                  <a16:creationId xmlns:a16="http://schemas.microsoft.com/office/drawing/2014/main" id="{89E52F28-52E6-7523-365C-3E6B1DF4AB60}"/>
                </a:ext>
              </a:extLst>
            </p:cNvPr>
            <p:cNvSpPr>
              <a:spLocks/>
            </p:cNvSpPr>
            <p:nvPr/>
          </p:nvSpPr>
          <p:spPr bwMode="auto">
            <a:xfrm>
              <a:off x="3101" y="2187"/>
              <a:ext cx="176" cy="176"/>
            </a:xfrm>
            <a:custGeom>
              <a:avLst/>
              <a:gdLst>
                <a:gd name="T0" fmla="*/ 440 w 879"/>
                <a:gd name="T1" fmla="*/ 0 h 879"/>
                <a:gd name="T2" fmla="*/ 494 w 879"/>
                <a:gd name="T3" fmla="*/ 2 h 879"/>
                <a:gd name="T4" fmla="*/ 548 w 879"/>
                <a:gd name="T5" fmla="*/ 13 h 879"/>
                <a:gd name="T6" fmla="*/ 598 w 879"/>
                <a:gd name="T7" fmla="*/ 28 h 879"/>
                <a:gd name="T8" fmla="*/ 646 w 879"/>
                <a:gd name="T9" fmla="*/ 51 h 879"/>
                <a:gd name="T10" fmla="*/ 691 w 879"/>
                <a:gd name="T11" fmla="*/ 78 h 879"/>
                <a:gd name="T12" fmla="*/ 731 w 879"/>
                <a:gd name="T13" fmla="*/ 111 h 879"/>
                <a:gd name="T14" fmla="*/ 768 w 879"/>
                <a:gd name="T15" fmla="*/ 148 h 879"/>
                <a:gd name="T16" fmla="*/ 801 w 879"/>
                <a:gd name="T17" fmla="*/ 188 h 879"/>
                <a:gd name="T18" fmla="*/ 828 w 879"/>
                <a:gd name="T19" fmla="*/ 232 h 879"/>
                <a:gd name="T20" fmla="*/ 849 w 879"/>
                <a:gd name="T21" fmla="*/ 280 h 879"/>
                <a:gd name="T22" fmla="*/ 866 w 879"/>
                <a:gd name="T23" fmla="*/ 331 h 879"/>
                <a:gd name="T24" fmla="*/ 876 w 879"/>
                <a:gd name="T25" fmla="*/ 383 h 879"/>
                <a:gd name="T26" fmla="*/ 879 w 879"/>
                <a:gd name="T27" fmla="*/ 439 h 879"/>
                <a:gd name="T28" fmla="*/ 876 w 879"/>
                <a:gd name="T29" fmla="*/ 494 h 879"/>
                <a:gd name="T30" fmla="*/ 866 w 879"/>
                <a:gd name="T31" fmla="*/ 548 h 879"/>
                <a:gd name="T32" fmla="*/ 849 w 879"/>
                <a:gd name="T33" fmla="*/ 598 h 879"/>
                <a:gd name="T34" fmla="*/ 828 w 879"/>
                <a:gd name="T35" fmla="*/ 646 h 879"/>
                <a:gd name="T36" fmla="*/ 801 w 879"/>
                <a:gd name="T37" fmla="*/ 691 h 879"/>
                <a:gd name="T38" fmla="*/ 768 w 879"/>
                <a:gd name="T39" fmla="*/ 731 h 879"/>
                <a:gd name="T40" fmla="*/ 731 w 879"/>
                <a:gd name="T41" fmla="*/ 768 h 879"/>
                <a:gd name="T42" fmla="*/ 691 w 879"/>
                <a:gd name="T43" fmla="*/ 800 h 879"/>
                <a:gd name="T44" fmla="*/ 646 w 879"/>
                <a:gd name="T45" fmla="*/ 828 h 879"/>
                <a:gd name="T46" fmla="*/ 598 w 879"/>
                <a:gd name="T47" fmla="*/ 849 h 879"/>
                <a:gd name="T48" fmla="*/ 548 w 879"/>
                <a:gd name="T49" fmla="*/ 866 h 879"/>
                <a:gd name="T50" fmla="*/ 494 w 879"/>
                <a:gd name="T51" fmla="*/ 875 h 879"/>
                <a:gd name="T52" fmla="*/ 440 w 879"/>
                <a:gd name="T53" fmla="*/ 879 h 879"/>
                <a:gd name="T54" fmla="*/ 385 w 879"/>
                <a:gd name="T55" fmla="*/ 875 h 879"/>
                <a:gd name="T56" fmla="*/ 331 w 879"/>
                <a:gd name="T57" fmla="*/ 866 h 879"/>
                <a:gd name="T58" fmla="*/ 280 w 879"/>
                <a:gd name="T59" fmla="*/ 849 h 879"/>
                <a:gd name="T60" fmla="*/ 232 w 879"/>
                <a:gd name="T61" fmla="*/ 828 h 879"/>
                <a:gd name="T62" fmla="*/ 188 w 879"/>
                <a:gd name="T63" fmla="*/ 800 h 879"/>
                <a:gd name="T64" fmla="*/ 148 w 879"/>
                <a:gd name="T65" fmla="*/ 768 h 879"/>
                <a:gd name="T66" fmla="*/ 111 w 879"/>
                <a:gd name="T67" fmla="*/ 731 h 879"/>
                <a:gd name="T68" fmla="*/ 79 w 879"/>
                <a:gd name="T69" fmla="*/ 691 h 879"/>
                <a:gd name="T70" fmla="*/ 51 w 879"/>
                <a:gd name="T71" fmla="*/ 646 h 879"/>
                <a:gd name="T72" fmla="*/ 29 w 879"/>
                <a:gd name="T73" fmla="*/ 598 h 879"/>
                <a:gd name="T74" fmla="*/ 13 w 879"/>
                <a:gd name="T75" fmla="*/ 548 h 879"/>
                <a:gd name="T76" fmla="*/ 3 w 879"/>
                <a:gd name="T77" fmla="*/ 494 h 879"/>
                <a:gd name="T78" fmla="*/ 0 w 879"/>
                <a:gd name="T79" fmla="*/ 439 h 879"/>
                <a:gd name="T80" fmla="*/ 3 w 879"/>
                <a:gd name="T81" fmla="*/ 383 h 879"/>
                <a:gd name="T82" fmla="*/ 13 w 879"/>
                <a:gd name="T83" fmla="*/ 331 h 879"/>
                <a:gd name="T84" fmla="*/ 29 w 879"/>
                <a:gd name="T85" fmla="*/ 280 h 879"/>
                <a:gd name="T86" fmla="*/ 51 w 879"/>
                <a:gd name="T87" fmla="*/ 232 h 879"/>
                <a:gd name="T88" fmla="*/ 79 w 879"/>
                <a:gd name="T89" fmla="*/ 188 h 879"/>
                <a:gd name="T90" fmla="*/ 111 w 879"/>
                <a:gd name="T91" fmla="*/ 148 h 879"/>
                <a:gd name="T92" fmla="*/ 148 w 879"/>
                <a:gd name="T93" fmla="*/ 111 h 879"/>
                <a:gd name="T94" fmla="*/ 188 w 879"/>
                <a:gd name="T95" fmla="*/ 78 h 879"/>
                <a:gd name="T96" fmla="*/ 232 w 879"/>
                <a:gd name="T97" fmla="*/ 51 h 879"/>
                <a:gd name="T98" fmla="*/ 280 w 879"/>
                <a:gd name="T99" fmla="*/ 28 h 879"/>
                <a:gd name="T100" fmla="*/ 331 w 879"/>
                <a:gd name="T101" fmla="*/ 13 h 879"/>
                <a:gd name="T102" fmla="*/ 385 w 879"/>
                <a:gd name="T103" fmla="*/ 2 h 879"/>
                <a:gd name="T104" fmla="*/ 440 w 879"/>
                <a:gd name="T10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9" h="879">
                  <a:moveTo>
                    <a:pt x="440" y="0"/>
                  </a:moveTo>
                  <a:lnTo>
                    <a:pt x="494" y="2"/>
                  </a:lnTo>
                  <a:lnTo>
                    <a:pt x="548" y="13"/>
                  </a:lnTo>
                  <a:lnTo>
                    <a:pt x="598" y="28"/>
                  </a:lnTo>
                  <a:lnTo>
                    <a:pt x="646" y="51"/>
                  </a:lnTo>
                  <a:lnTo>
                    <a:pt x="691" y="78"/>
                  </a:lnTo>
                  <a:lnTo>
                    <a:pt x="731" y="111"/>
                  </a:lnTo>
                  <a:lnTo>
                    <a:pt x="768" y="148"/>
                  </a:lnTo>
                  <a:lnTo>
                    <a:pt x="801" y="188"/>
                  </a:lnTo>
                  <a:lnTo>
                    <a:pt x="828" y="232"/>
                  </a:lnTo>
                  <a:lnTo>
                    <a:pt x="849" y="280"/>
                  </a:lnTo>
                  <a:lnTo>
                    <a:pt x="866" y="331"/>
                  </a:lnTo>
                  <a:lnTo>
                    <a:pt x="876" y="383"/>
                  </a:lnTo>
                  <a:lnTo>
                    <a:pt x="879" y="439"/>
                  </a:lnTo>
                  <a:lnTo>
                    <a:pt x="876" y="494"/>
                  </a:lnTo>
                  <a:lnTo>
                    <a:pt x="866" y="548"/>
                  </a:lnTo>
                  <a:lnTo>
                    <a:pt x="849" y="598"/>
                  </a:lnTo>
                  <a:lnTo>
                    <a:pt x="828" y="646"/>
                  </a:lnTo>
                  <a:lnTo>
                    <a:pt x="801" y="691"/>
                  </a:lnTo>
                  <a:lnTo>
                    <a:pt x="768" y="731"/>
                  </a:lnTo>
                  <a:lnTo>
                    <a:pt x="731" y="768"/>
                  </a:lnTo>
                  <a:lnTo>
                    <a:pt x="691" y="800"/>
                  </a:lnTo>
                  <a:lnTo>
                    <a:pt x="646" y="828"/>
                  </a:lnTo>
                  <a:lnTo>
                    <a:pt x="598" y="849"/>
                  </a:lnTo>
                  <a:lnTo>
                    <a:pt x="548" y="866"/>
                  </a:lnTo>
                  <a:lnTo>
                    <a:pt x="494" y="875"/>
                  </a:lnTo>
                  <a:lnTo>
                    <a:pt x="440" y="879"/>
                  </a:lnTo>
                  <a:lnTo>
                    <a:pt x="385" y="875"/>
                  </a:lnTo>
                  <a:lnTo>
                    <a:pt x="331" y="866"/>
                  </a:lnTo>
                  <a:lnTo>
                    <a:pt x="280" y="849"/>
                  </a:lnTo>
                  <a:lnTo>
                    <a:pt x="232" y="828"/>
                  </a:lnTo>
                  <a:lnTo>
                    <a:pt x="188" y="800"/>
                  </a:lnTo>
                  <a:lnTo>
                    <a:pt x="148" y="768"/>
                  </a:lnTo>
                  <a:lnTo>
                    <a:pt x="111" y="731"/>
                  </a:lnTo>
                  <a:lnTo>
                    <a:pt x="79" y="691"/>
                  </a:lnTo>
                  <a:lnTo>
                    <a:pt x="51" y="646"/>
                  </a:lnTo>
                  <a:lnTo>
                    <a:pt x="29" y="598"/>
                  </a:lnTo>
                  <a:lnTo>
                    <a:pt x="13" y="548"/>
                  </a:lnTo>
                  <a:lnTo>
                    <a:pt x="3" y="494"/>
                  </a:lnTo>
                  <a:lnTo>
                    <a:pt x="0" y="439"/>
                  </a:lnTo>
                  <a:lnTo>
                    <a:pt x="3" y="383"/>
                  </a:lnTo>
                  <a:lnTo>
                    <a:pt x="13" y="331"/>
                  </a:lnTo>
                  <a:lnTo>
                    <a:pt x="29" y="280"/>
                  </a:lnTo>
                  <a:lnTo>
                    <a:pt x="51" y="232"/>
                  </a:lnTo>
                  <a:lnTo>
                    <a:pt x="79" y="188"/>
                  </a:lnTo>
                  <a:lnTo>
                    <a:pt x="111" y="148"/>
                  </a:lnTo>
                  <a:lnTo>
                    <a:pt x="148" y="111"/>
                  </a:lnTo>
                  <a:lnTo>
                    <a:pt x="188" y="78"/>
                  </a:lnTo>
                  <a:lnTo>
                    <a:pt x="232" y="51"/>
                  </a:lnTo>
                  <a:lnTo>
                    <a:pt x="280" y="28"/>
                  </a:lnTo>
                  <a:lnTo>
                    <a:pt x="331" y="13"/>
                  </a:lnTo>
                  <a:lnTo>
                    <a:pt x="385" y="2"/>
                  </a:lnTo>
                  <a:lnTo>
                    <a:pt x="4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139">
              <a:extLst>
                <a:ext uri="{FF2B5EF4-FFF2-40B4-BE49-F238E27FC236}">
                  <a16:creationId xmlns:a16="http://schemas.microsoft.com/office/drawing/2014/main" id="{FAE30EC7-0D58-BC29-D670-4DC70EF6A69C}"/>
                </a:ext>
              </a:extLst>
            </p:cNvPr>
            <p:cNvSpPr>
              <a:spLocks/>
            </p:cNvSpPr>
            <p:nvPr/>
          </p:nvSpPr>
          <p:spPr bwMode="auto">
            <a:xfrm>
              <a:off x="3088" y="2365"/>
              <a:ext cx="342" cy="568"/>
            </a:xfrm>
            <a:custGeom>
              <a:avLst/>
              <a:gdLst>
                <a:gd name="T0" fmla="*/ 448 w 1709"/>
                <a:gd name="T1" fmla="*/ 3 h 2837"/>
                <a:gd name="T2" fmla="*/ 492 w 1709"/>
                <a:gd name="T3" fmla="*/ 11 h 2837"/>
                <a:gd name="T4" fmla="*/ 544 w 1709"/>
                <a:gd name="T5" fmla="*/ 25 h 2837"/>
                <a:gd name="T6" fmla="*/ 665 w 1709"/>
                <a:gd name="T7" fmla="*/ 90 h 2837"/>
                <a:gd name="T8" fmla="*/ 760 w 1709"/>
                <a:gd name="T9" fmla="*/ 189 h 2837"/>
                <a:gd name="T10" fmla="*/ 846 w 1709"/>
                <a:gd name="T11" fmla="*/ 305 h 2837"/>
                <a:gd name="T12" fmla="*/ 953 w 1709"/>
                <a:gd name="T13" fmla="*/ 440 h 2837"/>
                <a:gd name="T14" fmla="*/ 1045 w 1709"/>
                <a:gd name="T15" fmla="*/ 533 h 2837"/>
                <a:gd name="T16" fmla="*/ 1133 w 1709"/>
                <a:gd name="T17" fmla="*/ 588 h 2837"/>
                <a:gd name="T18" fmla="*/ 1228 w 1709"/>
                <a:gd name="T19" fmla="*/ 607 h 2837"/>
                <a:gd name="T20" fmla="*/ 1339 w 1709"/>
                <a:gd name="T21" fmla="*/ 592 h 2837"/>
                <a:gd name="T22" fmla="*/ 1477 w 1709"/>
                <a:gd name="T23" fmla="*/ 547 h 2837"/>
                <a:gd name="T24" fmla="*/ 1566 w 1709"/>
                <a:gd name="T25" fmla="*/ 538 h 2837"/>
                <a:gd name="T26" fmla="*/ 1645 w 1709"/>
                <a:gd name="T27" fmla="*/ 573 h 2837"/>
                <a:gd name="T28" fmla="*/ 1697 w 1709"/>
                <a:gd name="T29" fmla="*/ 645 h 2837"/>
                <a:gd name="T30" fmla="*/ 1707 w 1709"/>
                <a:gd name="T31" fmla="*/ 734 h 2837"/>
                <a:gd name="T32" fmla="*/ 1671 w 1709"/>
                <a:gd name="T33" fmla="*/ 813 h 2837"/>
                <a:gd name="T34" fmla="*/ 1600 w 1709"/>
                <a:gd name="T35" fmla="*/ 866 h 2837"/>
                <a:gd name="T36" fmla="*/ 1402 w 1709"/>
                <a:gd name="T37" fmla="*/ 926 h 2837"/>
                <a:gd name="T38" fmla="*/ 1230 w 1709"/>
                <a:gd name="T39" fmla="*/ 944 h 2837"/>
                <a:gd name="T40" fmla="*/ 1071 w 1709"/>
                <a:gd name="T41" fmla="*/ 924 h 2837"/>
                <a:gd name="T42" fmla="*/ 931 w 1709"/>
                <a:gd name="T43" fmla="*/ 865 h 2837"/>
                <a:gd name="T44" fmla="*/ 808 w 1709"/>
                <a:gd name="T45" fmla="*/ 777 h 2837"/>
                <a:gd name="T46" fmla="*/ 1158 w 1709"/>
                <a:gd name="T47" fmla="*/ 1257 h 2837"/>
                <a:gd name="T48" fmla="*/ 1262 w 1709"/>
                <a:gd name="T49" fmla="*/ 1287 h 2837"/>
                <a:gd name="T50" fmla="*/ 1336 w 1709"/>
                <a:gd name="T51" fmla="*/ 1364 h 2837"/>
                <a:gd name="T52" fmla="*/ 1495 w 1709"/>
                <a:gd name="T53" fmla="*/ 2612 h 2837"/>
                <a:gd name="T54" fmla="*/ 1478 w 1709"/>
                <a:gd name="T55" fmla="*/ 2715 h 2837"/>
                <a:gd name="T56" fmla="*/ 1415 w 1709"/>
                <a:gd name="T57" fmla="*/ 2796 h 2837"/>
                <a:gd name="T58" fmla="*/ 1317 w 1709"/>
                <a:gd name="T59" fmla="*/ 2836 h 2837"/>
                <a:gd name="T60" fmla="*/ 1229 w 1709"/>
                <a:gd name="T61" fmla="*/ 2826 h 2837"/>
                <a:gd name="T62" fmla="*/ 1148 w 1709"/>
                <a:gd name="T63" fmla="*/ 2775 h 2837"/>
                <a:gd name="T64" fmla="*/ 1101 w 1709"/>
                <a:gd name="T65" fmla="*/ 2692 h 2837"/>
                <a:gd name="T66" fmla="*/ 436 w 1709"/>
                <a:gd name="T67" fmla="*/ 1661 h 2837"/>
                <a:gd name="T68" fmla="*/ 320 w 1709"/>
                <a:gd name="T69" fmla="*/ 1655 h 2837"/>
                <a:gd name="T70" fmla="*/ 200 w 1709"/>
                <a:gd name="T71" fmla="*/ 1616 h 2837"/>
                <a:gd name="T72" fmla="*/ 98 w 1709"/>
                <a:gd name="T73" fmla="*/ 1544 h 2837"/>
                <a:gd name="T74" fmla="*/ 28 w 1709"/>
                <a:gd name="T75" fmla="*/ 1445 h 2837"/>
                <a:gd name="T76" fmla="*/ 0 w 1709"/>
                <a:gd name="T77" fmla="*/ 1322 h 2837"/>
                <a:gd name="T78" fmla="*/ 13 w 1709"/>
                <a:gd name="T79" fmla="*/ 265 h 2837"/>
                <a:gd name="T80" fmla="*/ 70 w 1709"/>
                <a:gd name="T81" fmla="*/ 158 h 2837"/>
                <a:gd name="T82" fmla="*/ 161 w 1709"/>
                <a:gd name="T83" fmla="*/ 77 h 2837"/>
                <a:gd name="T84" fmla="*/ 269 w 1709"/>
                <a:gd name="T85" fmla="*/ 23 h 2837"/>
                <a:gd name="T86" fmla="*/ 310 w 1709"/>
                <a:gd name="T87" fmla="*/ 12 h 2837"/>
                <a:gd name="T88" fmla="*/ 348 w 1709"/>
                <a:gd name="T89" fmla="*/ 5 h 2837"/>
                <a:gd name="T90" fmla="*/ 407 w 1709"/>
                <a:gd name="T91" fmla="*/ 0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9" h="2837">
                  <a:moveTo>
                    <a:pt x="407" y="0"/>
                  </a:moveTo>
                  <a:lnTo>
                    <a:pt x="428" y="0"/>
                  </a:lnTo>
                  <a:lnTo>
                    <a:pt x="448" y="3"/>
                  </a:lnTo>
                  <a:lnTo>
                    <a:pt x="466" y="5"/>
                  </a:lnTo>
                  <a:lnTo>
                    <a:pt x="480" y="8"/>
                  </a:lnTo>
                  <a:lnTo>
                    <a:pt x="492" y="11"/>
                  </a:lnTo>
                  <a:lnTo>
                    <a:pt x="500" y="12"/>
                  </a:lnTo>
                  <a:lnTo>
                    <a:pt x="503" y="13"/>
                  </a:lnTo>
                  <a:lnTo>
                    <a:pt x="544" y="25"/>
                  </a:lnTo>
                  <a:lnTo>
                    <a:pt x="586" y="43"/>
                  </a:lnTo>
                  <a:lnTo>
                    <a:pt x="627" y="63"/>
                  </a:lnTo>
                  <a:lnTo>
                    <a:pt x="665" y="90"/>
                  </a:lnTo>
                  <a:lnTo>
                    <a:pt x="700" y="118"/>
                  </a:lnTo>
                  <a:lnTo>
                    <a:pt x="733" y="152"/>
                  </a:lnTo>
                  <a:lnTo>
                    <a:pt x="760" y="189"/>
                  </a:lnTo>
                  <a:lnTo>
                    <a:pt x="761" y="191"/>
                  </a:lnTo>
                  <a:lnTo>
                    <a:pt x="805" y="251"/>
                  </a:lnTo>
                  <a:lnTo>
                    <a:pt x="846" y="305"/>
                  </a:lnTo>
                  <a:lnTo>
                    <a:pt x="884" y="355"/>
                  </a:lnTo>
                  <a:lnTo>
                    <a:pt x="919" y="399"/>
                  </a:lnTo>
                  <a:lnTo>
                    <a:pt x="953" y="440"/>
                  </a:lnTo>
                  <a:lnTo>
                    <a:pt x="985" y="476"/>
                  </a:lnTo>
                  <a:lnTo>
                    <a:pt x="1015" y="507"/>
                  </a:lnTo>
                  <a:lnTo>
                    <a:pt x="1045" y="533"/>
                  </a:lnTo>
                  <a:lnTo>
                    <a:pt x="1074" y="556"/>
                  </a:lnTo>
                  <a:lnTo>
                    <a:pt x="1104" y="573"/>
                  </a:lnTo>
                  <a:lnTo>
                    <a:pt x="1133" y="588"/>
                  </a:lnTo>
                  <a:lnTo>
                    <a:pt x="1164" y="598"/>
                  </a:lnTo>
                  <a:lnTo>
                    <a:pt x="1195" y="604"/>
                  </a:lnTo>
                  <a:lnTo>
                    <a:pt x="1228" y="607"/>
                  </a:lnTo>
                  <a:lnTo>
                    <a:pt x="1262" y="606"/>
                  </a:lnTo>
                  <a:lnTo>
                    <a:pt x="1299" y="601"/>
                  </a:lnTo>
                  <a:lnTo>
                    <a:pt x="1339" y="592"/>
                  </a:lnTo>
                  <a:lnTo>
                    <a:pt x="1382" y="581"/>
                  </a:lnTo>
                  <a:lnTo>
                    <a:pt x="1427" y="565"/>
                  </a:lnTo>
                  <a:lnTo>
                    <a:pt x="1477" y="547"/>
                  </a:lnTo>
                  <a:lnTo>
                    <a:pt x="1507" y="539"/>
                  </a:lnTo>
                  <a:lnTo>
                    <a:pt x="1536" y="535"/>
                  </a:lnTo>
                  <a:lnTo>
                    <a:pt x="1566" y="538"/>
                  </a:lnTo>
                  <a:lnTo>
                    <a:pt x="1594" y="545"/>
                  </a:lnTo>
                  <a:lnTo>
                    <a:pt x="1621" y="557"/>
                  </a:lnTo>
                  <a:lnTo>
                    <a:pt x="1645" y="573"/>
                  </a:lnTo>
                  <a:lnTo>
                    <a:pt x="1666" y="594"/>
                  </a:lnTo>
                  <a:lnTo>
                    <a:pt x="1684" y="617"/>
                  </a:lnTo>
                  <a:lnTo>
                    <a:pt x="1697" y="645"/>
                  </a:lnTo>
                  <a:lnTo>
                    <a:pt x="1705" y="675"/>
                  </a:lnTo>
                  <a:lnTo>
                    <a:pt x="1709" y="704"/>
                  </a:lnTo>
                  <a:lnTo>
                    <a:pt x="1707" y="734"/>
                  </a:lnTo>
                  <a:lnTo>
                    <a:pt x="1700" y="763"/>
                  </a:lnTo>
                  <a:lnTo>
                    <a:pt x="1688" y="789"/>
                  </a:lnTo>
                  <a:lnTo>
                    <a:pt x="1671" y="813"/>
                  </a:lnTo>
                  <a:lnTo>
                    <a:pt x="1651" y="834"/>
                  </a:lnTo>
                  <a:lnTo>
                    <a:pt x="1627" y="852"/>
                  </a:lnTo>
                  <a:lnTo>
                    <a:pt x="1600" y="866"/>
                  </a:lnTo>
                  <a:lnTo>
                    <a:pt x="1530" y="890"/>
                  </a:lnTo>
                  <a:lnTo>
                    <a:pt x="1464" y="911"/>
                  </a:lnTo>
                  <a:lnTo>
                    <a:pt x="1402" y="926"/>
                  </a:lnTo>
                  <a:lnTo>
                    <a:pt x="1342" y="936"/>
                  </a:lnTo>
                  <a:lnTo>
                    <a:pt x="1285" y="943"/>
                  </a:lnTo>
                  <a:lnTo>
                    <a:pt x="1230" y="944"/>
                  </a:lnTo>
                  <a:lnTo>
                    <a:pt x="1174" y="942"/>
                  </a:lnTo>
                  <a:lnTo>
                    <a:pt x="1121" y="936"/>
                  </a:lnTo>
                  <a:lnTo>
                    <a:pt x="1071" y="924"/>
                  </a:lnTo>
                  <a:lnTo>
                    <a:pt x="1022" y="908"/>
                  </a:lnTo>
                  <a:lnTo>
                    <a:pt x="975" y="889"/>
                  </a:lnTo>
                  <a:lnTo>
                    <a:pt x="931" y="865"/>
                  </a:lnTo>
                  <a:lnTo>
                    <a:pt x="889" y="839"/>
                  </a:lnTo>
                  <a:lnTo>
                    <a:pt x="847" y="809"/>
                  </a:lnTo>
                  <a:lnTo>
                    <a:pt x="808" y="777"/>
                  </a:lnTo>
                  <a:lnTo>
                    <a:pt x="808" y="1257"/>
                  </a:lnTo>
                  <a:lnTo>
                    <a:pt x="1158" y="1257"/>
                  </a:lnTo>
                  <a:lnTo>
                    <a:pt x="1158" y="1257"/>
                  </a:lnTo>
                  <a:lnTo>
                    <a:pt x="1195" y="1261"/>
                  </a:lnTo>
                  <a:lnTo>
                    <a:pt x="1230" y="1270"/>
                  </a:lnTo>
                  <a:lnTo>
                    <a:pt x="1262" y="1287"/>
                  </a:lnTo>
                  <a:lnTo>
                    <a:pt x="1291" y="1308"/>
                  </a:lnTo>
                  <a:lnTo>
                    <a:pt x="1316" y="1335"/>
                  </a:lnTo>
                  <a:lnTo>
                    <a:pt x="1336" y="1364"/>
                  </a:lnTo>
                  <a:lnTo>
                    <a:pt x="1351" y="1399"/>
                  </a:lnTo>
                  <a:lnTo>
                    <a:pt x="1358" y="1436"/>
                  </a:lnTo>
                  <a:lnTo>
                    <a:pt x="1495" y="2612"/>
                  </a:lnTo>
                  <a:lnTo>
                    <a:pt x="1495" y="2648"/>
                  </a:lnTo>
                  <a:lnTo>
                    <a:pt x="1490" y="2683"/>
                  </a:lnTo>
                  <a:lnTo>
                    <a:pt x="1478" y="2715"/>
                  </a:lnTo>
                  <a:lnTo>
                    <a:pt x="1463" y="2746"/>
                  </a:lnTo>
                  <a:lnTo>
                    <a:pt x="1441" y="2773"/>
                  </a:lnTo>
                  <a:lnTo>
                    <a:pt x="1415" y="2796"/>
                  </a:lnTo>
                  <a:lnTo>
                    <a:pt x="1385" y="2814"/>
                  </a:lnTo>
                  <a:lnTo>
                    <a:pt x="1353" y="2827"/>
                  </a:lnTo>
                  <a:lnTo>
                    <a:pt x="1317" y="2836"/>
                  </a:lnTo>
                  <a:lnTo>
                    <a:pt x="1293" y="2837"/>
                  </a:lnTo>
                  <a:lnTo>
                    <a:pt x="1260" y="2835"/>
                  </a:lnTo>
                  <a:lnTo>
                    <a:pt x="1229" y="2826"/>
                  </a:lnTo>
                  <a:lnTo>
                    <a:pt x="1199" y="2813"/>
                  </a:lnTo>
                  <a:lnTo>
                    <a:pt x="1172" y="2796"/>
                  </a:lnTo>
                  <a:lnTo>
                    <a:pt x="1148" y="2775"/>
                  </a:lnTo>
                  <a:lnTo>
                    <a:pt x="1128" y="2750"/>
                  </a:lnTo>
                  <a:lnTo>
                    <a:pt x="1111" y="2723"/>
                  </a:lnTo>
                  <a:lnTo>
                    <a:pt x="1101" y="2692"/>
                  </a:lnTo>
                  <a:lnTo>
                    <a:pt x="1093" y="2658"/>
                  </a:lnTo>
                  <a:lnTo>
                    <a:pt x="978" y="1661"/>
                  </a:lnTo>
                  <a:lnTo>
                    <a:pt x="436" y="1661"/>
                  </a:lnTo>
                  <a:lnTo>
                    <a:pt x="404" y="1664"/>
                  </a:lnTo>
                  <a:lnTo>
                    <a:pt x="362" y="1661"/>
                  </a:lnTo>
                  <a:lnTo>
                    <a:pt x="320" y="1655"/>
                  </a:lnTo>
                  <a:lnTo>
                    <a:pt x="280" y="1646"/>
                  </a:lnTo>
                  <a:lnTo>
                    <a:pt x="239" y="1633"/>
                  </a:lnTo>
                  <a:lnTo>
                    <a:pt x="200" y="1616"/>
                  </a:lnTo>
                  <a:lnTo>
                    <a:pt x="163" y="1596"/>
                  </a:lnTo>
                  <a:lnTo>
                    <a:pt x="130" y="1572"/>
                  </a:lnTo>
                  <a:lnTo>
                    <a:pt x="98" y="1544"/>
                  </a:lnTo>
                  <a:lnTo>
                    <a:pt x="70" y="1515"/>
                  </a:lnTo>
                  <a:lnTo>
                    <a:pt x="47" y="1481"/>
                  </a:lnTo>
                  <a:lnTo>
                    <a:pt x="28" y="1445"/>
                  </a:lnTo>
                  <a:lnTo>
                    <a:pt x="13" y="1407"/>
                  </a:lnTo>
                  <a:lnTo>
                    <a:pt x="4" y="1366"/>
                  </a:lnTo>
                  <a:lnTo>
                    <a:pt x="0" y="1322"/>
                  </a:lnTo>
                  <a:lnTo>
                    <a:pt x="0" y="351"/>
                  </a:lnTo>
                  <a:lnTo>
                    <a:pt x="4" y="307"/>
                  </a:lnTo>
                  <a:lnTo>
                    <a:pt x="13" y="265"/>
                  </a:lnTo>
                  <a:lnTo>
                    <a:pt x="28" y="227"/>
                  </a:lnTo>
                  <a:lnTo>
                    <a:pt x="47" y="191"/>
                  </a:lnTo>
                  <a:lnTo>
                    <a:pt x="70" y="158"/>
                  </a:lnTo>
                  <a:lnTo>
                    <a:pt x="98" y="128"/>
                  </a:lnTo>
                  <a:lnTo>
                    <a:pt x="128" y="100"/>
                  </a:lnTo>
                  <a:lnTo>
                    <a:pt x="161" y="77"/>
                  </a:lnTo>
                  <a:lnTo>
                    <a:pt x="195" y="55"/>
                  </a:lnTo>
                  <a:lnTo>
                    <a:pt x="232" y="37"/>
                  </a:lnTo>
                  <a:lnTo>
                    <a:pt x="269" y="23"/>
                  </a:lnTo>
                  <a:lnTo>
                    <a:pt x="306" y="12"/>
                  </a:lnTo>
                  <a:lnTo>
                    <a:pt x="307" y="12"/>
                  </a:lnTo>
                  <a:lnTo>
                    <a:pt x="310" y="12"/>
                  </a:lnTo>
                  <a:lnTo>
                    <a:pt x="319" y="10"/>
                  </a:lnTo>
                  <a:lnTo>
                    <a:pt x="331" y="9"/>
                  </a:lnTo>
                  <a:lnTo>
                    <a:pt x="348" y="5"/>
                  </a:lnTo>
                  <a:lnTo>
                    <a:pt x="367" y="4"/>
                  </a:lnTo>
                  <a:lnTo>
                    <a:pt x="387" y="2"/>
                  </a:lnTo>
                  <a:lnTo>
                    <a:pt x="4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140">
              <a:extLst>
                <a:ext uri="{FF2B5EF4-FFF2-40B4-BE49-F238E27FC236}">
                  <a16:creationId xmlns:a16="http://schemas.microsoft.com/office/drawing/2014/main" id="{E8D6C095-F18F-3666-7977-4A5D9DE34E62}"/>
                </a:ext>
              </a:extLst>
            </p:cNvPr>
            <p:cNvSpPr>
              <a:spLocks/>
            </p:cNvSpPr>
            <p:nvPr/>
          </p:nvSpPr>
          <p:spPr bwMode="auto">
            <a:xfrm>
              <a:off x="3002" y="2404"/>
              <a:ext cx="271" cy="532"/>
            </a:xfrm>
            <a:custGeom>
              <a:avLst/>
              <a:gdLst>
                <a:gd name="T0" fmla="*/ 205 w 1355"/>
                <a:gd name="T1" fmla="*/ 4 h 2661"/>
                <a:gd name="T2" fmla="*/ 267 w 1355"/>
                <a:gd name="T3" fmla="*/ 30 h 2661"/>
                <a:gd name="T4" fmla="*/ 312 w 1355"/>
                <a:gd name="T5" fmla="*/ 77 h 2661"/>
                <a:gd name="T6" fmla="*/ 338 w 1355"/>
                <a:gd name="T7" fmla="*/ 137 h 2661"/>
                <a:gd name="T8" fmla="*/ 342 w 1355"/>
                <a:gd name="T9" fmla="*/ 1527 h 2661"/>
                <a:gd name="T10" fmla="*/ 1219 w 1355"/>
                <a:gd name="T11" fmla="*/ 1530 h 2661"/>
                <a:gd name="T12" fmla="*/ 1280 w 1355"/>
                <a:gd name="T13" fmla="*/ 1555 h 2661"/>
                <a:gd name="T14" fmla="*/ 1327 w 1355"/>
                <a:gd name="T15" fmla="*/ 1602 h 2661"/>
                <a:gd name="T16" fmla="*/ 1352 w 1355"/>
                <a:gd name="T17" fmla="*/ 1662 h 2661"/>
                <a:gd name="T18" fmla="*/ 1353 w 1355"/>
                <a:gd name="T19" fmla="*/ 1729 h 2661"/>
                <a:gd name="T20" fmla="*/ 1331 w 1355"/>
                <a:gd name="T21" fmla="*/ 1785 h 2661"/>
                <a:gd name="T22" fmla="*/ 1291 w 1355"/>
                <a:gd name="T23" fmla="*/ 1830 h 2661"/>
                <a:gd name="T24" fmla="*/ 1287 w 1355"/>
                <a:gd name="T25" fmla="*/ 1891 h 2661"/>
                <a:gd name="T26" fmla="*/ 1312 w 1355"/>
                <a:gd name="T27" fmla="*/ 1989 h 2661"/>
                <a:gd name="T28" fmla="*/ 1316 w 1355"/>
                <a:gd name="T29" fmla="*/ 2518 h 2661"/>
                <a:gd name="T30" fmla="*/ 1304 w 1355"/>
                <a:gd name="T31" fmla="*/ 2573 h 2661"/>
                <a:gd name="T32" fmla="*/ 1274 w 1355"/>
                <a:gd name="T33" fmla="*/ 2619 h 2661"/>
                <a:gd name="T34" fmla="*/ 1229 w 1355"/>
                <a:gd name="T35" fmla="*/ 2649 h 2661"/>
                <a:gd name="T36" fmla="*/ 1173 w 1355"/>
                <a:gd name="T37" fmla="*/ 2661 h 2661"/>
                <a:gd name="T38" fmla="*/ 1117 w 1355"/>
                <a:gd name="T39" fmla="*/ 2649 h 2661"/>
                <a:gd name="T40" fmla="*/ 1072 w 1355"/>
                <a:gd name="T41" fmla="*/ 2619 h 2661"/>
                <a:gd name="T42" fmla="*/ 1041 w 1355"/>
                <a:gd name="T43" fmla="*/ 2573 h 2661"/>
                <a:gd name="T44" fmla="*/ 1030 w 1355"/>
                <a:gd name="T45" fmla="*/ 2518 h 2661"/>
                <a:gd name="T46" fmla="*/ 1027 w 1355"/>
                <a:gd name="T47" fmla="*/ 2013 h 2661"/>
                <a:gd name="T48" fmla="*/ 1004 w 1355"/>
                <a:gd name="T49" fmla="*/ 1967 h 2661"/>
                <a:gd name="T50" fmla="*/ 965 w 1355"/>
                <a:gd name="T51" fmla="*/ 1935 h 2661"/>
                <a:gd name="T52" fmla="*/ 913 w 1355"/>
                <a:gd name="T53" fmla="*/ 1923 h 2661"/>
                <a:gd name="T54" fmla="*/ 408 w 1355"/>
                <a:gd name="T55" fmla="*/ 1926 h 2661"/>
                <a:gd name="T56" fmla="*/ 362 w 1355"/>
                <a:gd name="T57" fmla="*/ 1948 h 2661"/>
                <a:gd name="T58" fmla="*/ 331 w 1355"/>
                <a:gd name="T59" fmla="*/ 1989 h 2661"/>
                <a:gd name="T60" fmla="*/ 319 w 1355"/>
                <a:gd name="T61" fmla="*/ 2040 h 2661"/>
                <a:gd name="T62" fmla="*/ 316 w 1355"/>
                <a:gd name="T63" fmla="*/ 2546 h 2661"/>
                <a:gd name="T64" fmla="*/ 294 w 1355"/>
                <a:gd name="T65" fmla="*/ 2598 h 2661"/>
                <a:gd name="T66" fmla="*/ 256 w 1355"/>
                <a:gd name="T67" fmla="*/ 2636 h 2661"/>
                <a:gd name="T68" fmla="*/ 205 w 1355"/>
                <a:gd name="T69" fmla="*/ 2657 h 2661"/>
                <a:gd name="T70" fmla="*/ 146 w 1355"/>
                <a:gd name="T71" fmla="*/ 2657 h 2661"/>
                <a:gd name="T72" fmla="*/ 95 w 1355"/>
                <a:gd name="T73" fmla="*/ 2636 h 2661"/>
                <a:gd name="T74" fmla="*/ 57 w 1355"/>
                <a:gd name="T75" fmla="*/ 2598 h 2661"/>
                <a:gd name="T76" fmla="*/ 36 w 1355"/>
                <a:gd name="T77" fmla="*/ 2546 h 2661"/>
                <a:gd name="T78" fmla="*/ 32 w 1355"/>
                <a:gd name="T79" fmla="*/ 2040 h 2661"/>
                <a:gd name="T80" fmla="*/ 46 w 1355"/>
                <a:gd name="T81" fmla="*/ 1938 h 2661"/>
                <a:gd name="T82" fmla="*/ 83 w 1355"/>
                <a:gd name="T83" fmla="*/ 1843 h 2661"/>
                <a:gd name="T84" fmla="*/ 39 w 1355"/>
                <a:gd name="T85" fmla="*/ 1806 h 2661"/>
                <a:gd name="T86" fmla="*/ 11 w 1355"/>
                <a:gd name="T87" fmla="*/ 1756 h 2661"/>
                <a:gd name="T88" fmla="*/ 0 w 1355"/>
                <a:gd name="T89" fmla="*/ 1697 h 2661"/>
                <a:gd name="T90" fmla="*/ 4 w 1355"/>
                <a:gd name="T91" fmla="*/ 137 h 2661"/>
                <a:gd name="T92" fmla="*/ 29 w 1355"/>
                <a:gd name="T93" fmla="*/ 77 h 2661"/>
                <a:gd name="T94" fmla="*/ 75 w 1355"/>
                <a:gd name="T95" fmla="*/ 30 h 2661"/>
                <a:gd name="T96" fmla="*/ 136 w 1355"/>
                <a:gd name="T97" fmla="*/ 4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5" h="2661">
                  <a:moveTo>
                    <a:pt x="170" y="0"/>
                  </a:moveTo>
                  <a:lnTo>
                    <a:pt x="205" y="4"/>
                  </a:lnTo>
                  <a:lnTo>
                    <a:pt x="237" y="15"/>
                  </a:lnTo>
                  <a:lnTo>
                    <a:pt x="267" y="30"/>
                  </a:lnTo>
                  <a:lnTo>
                    <a:pt x="292" y="50"/>
                  </a:lnTo>
                  <a:lnTo>
                    <a:pt x="312" y="77"/>
                  </a:lnTo>
                  <a:lnTo>
                    <a:pt x="328" y="105"/>
                  </a:lnTo>
                  <a:lnTo>
                    <a:pt x="338" y="137"/>
                  </a:lnTo>
                  <a:lnTo>
                    <a:pt x="342" y="172"/>
                  </a:lnTo>
                  <a:lnTo>
                    <a:pt x="342" y="1527"/>
                  </a:lnTo>
                  <a:lnTo>
                    <a:pt x="1185" y="1527"/>
                  </a:lnTo>
                  <a:lnTo>
                    <a:pt x="1219" y="1530"/>
                  </a:lnTo>
                  <a:lnTo>
                    <a:pt x="1252" y="1540"/>
                  </a:lnTo>
                  <a:lnTo>
                    <a:pt x="1280" y="1555"/>
                  </a:lnTo>
                  <a:lnTo>
                    <a:pt x="1305" y="1577"/>
                  </a:lnTo>
                  <a:lnTo>
                    <a:pt x="1327" y="1602"/>
                  </a:lnTo>
                  <a:lnTo>
                    <a:pt x="1342" y="1630"/>
                  </a:lnTo>
                  <a:lnTo>
                    <a:pt x="1352" y="1662"/>
                  </a:lnTo>
                  <a:lnTo>
                    <a:pt x="1355" y="1697"/>
                  </a:lnTo>
                  <a:lnTo>
                    <a:pt x="1353" y="1729"/>
                  </a:lnTo>
                  <a:lnTo>
                    <a:pt x="1345" y="1759"/>
                  </a:lnTo>
                  <a:lnTo>
                    <a:pt x="1331" y="1785"/>
                  </a:lnTo>
                  <a:lnTo>
                    <a:pt x="1314" y="1810"/>
                  </a:lnTo>
                  <a:lnTo>
                    <a:pt x="1291" y="1830"/>
                  </a:lnTo>
                  <a:lnTo>
                    <a:pt x="1266" y="1847"/>
                  </a:lnTo>
                  <a:lnTo>
                    <a:pt x="1287" y="1891"/>
                  </a:lnTo>
                  <a:lnTo>
                    <a:pt x="1303" y="1939"/>
                  </a:lnTo>
                  <a:lnTo>
                    <a:pt x="1312" y="1989"/>
                  </a:lnTo>
                  <a:lnTo>
                    <a:pt x="1316" y="2040"/>
                  </a:lnTo>
                  <a:lnTo>
                    <a:pt x="1316" y="2518"/>
                  </a:lnTo>
                  <a:lnTo>
                    <a:pt x="1312" y="2546"/>
                  </a:lnTo>
                  <a:lnTo>
                    <a:pt x="1304" y="2573"/>
                  </a:lnTo>
                  <a:lnTo>
                    <a:pt x="1291" y="2598"/>
                  </a:lnTo>
                  <a:lnTo>
                    <a:pt x="1274" y="2619"/>
                  </a:lnTo>
                  <a:lnTo>
                    <a:pt x="1253" y="2636"/>
                  </a:lnTo>
                  <a:lnTo>
                    <a:pt x="1229" y="2649"/>
                  </a:lnTo>
                  <a:lnTo>
                    <a:pt x="1202" y="2657"/>
                  </a:lnTo>
                  <a:lnTo>
                    <a:pt x="1173" y="2661"/>
                  </a:lnTo>
                  <a:lnTo>
                    <a:pt x="1144" y="2657"/>
                  </a:lnTo>
                  <a:lnTo>
                    <a:pt x="1117" y="2649"/>
                  </a:lnTo>
                  <a:lnTo>
                    <a:pt x="1093" y="2636"/>
                  </a:lnTo>
                  <a:lnTo>
                    <a:pt x="1072" y="2619"/>
                  </a:lnTo>
                  <a:lnTo>
                    <a:pt x="1054" y="2598"/>
                  </a:lnTo>
                  <a:lnTo>
                    <a:pt x="1041" y="2573"/>
                  </a:lnTo>
                  <a:lnTo>
                    <a:pt x="1033" y="2546"/>
                  </a:lnTo>
                  <a:lnTo>
                    <a:pt x="1030" y="2518"/>
                  </a:lnTo>
                  <a:lnTo>
                    <a:pt x="1030" y="2040"/>
                  </a:lnTo>
                  <a:lnTo>
                    <a:pt x="1027" y="2013"/>
                  </a:lnTo>
                  <a:lnTo>
                    <a:pt x="1018" y="1989"/>
                  </a:lnTo>
                  <a:lnTo>
                    <a:pt x="1004" y="1967"/>
                  </a:lnTo>
                  <a:lnTo>
                    <a:pt x="986" y="1948"/>
                  </a:lnTo>
                  <a:lnTo>
                    <a:pt x="965" y="1935"/>
                  </a:lnTo>
                  <a:lnTo>
                    <a:pt x="940" y="1926"/>
                  </a:lnTo>
                  <a:lnTo>
                    <a:pt x="913" y="1923"/>
                  </a:lnTo>
                  <a:lnTo>
                    <a:pt x="436" y="1923"/>
                  </a:lnTo>
                  <a:lnTo>
                    <a:pt x="408" y="1926"/>
                  </a:lnTo>
                  <a:lnTo>
                    <a:pt x="385" y="1935"/>
                  </a:lnTo>
                  <a:lnTo>
                    <a:pt x="362" y="1948"/>
                  </a:lnTo>
                  <a:lnTo>
                    <a:pt x="344" y="1967"/>
                  </a:lnTo>
                  <a:lnTo>
                    <a:pt x="331" y="1989"/>
                  </a:lnTo>
                  <a:lnTo>
                    <a:pt x="322" y="2013"/>
                  </a:lnTo>
                  <a:lnTo>
                    <a:pt x="319" y="2040"/>
                  </a:lnTo>
                  <a:lnTo>
                    <a:pt x="319" y="2518"/>
                  </a:lnTo>
                  <a:lnTo>
                    <a:pt x="316" y="2546"/>
                  </a:lnTo>
                  <a:lnTo>
                    <a:pt x="307" y="2573"/>
                  </a:lnTo>
                  <a:lnTo>
                    <a:pt x="294" y="2598"/>
                  </a:lnTo>
                  <a:lnTo>
                    <a:pt x="276" y="2619"/>
                  </a:lnTo>
                  <a:lnTo>
                    <a:pt x="256" y="2636"/>
                  </a:lnTo>
                  <a:lnTo>
                    <a:pt x="231" y="2649"/>
                  </a:lnTo>
                  <a:lnTo>
                    <a:pt x="205" y="2657"/>
                  </a:lnTo>
                  <a:lnTo>
                    <a:pt x="175" y="2661"/>
                  </a:lnTo>
                  <a:lnTo>
                    <a:pt x="146" y="2657"/>
                  </a:lnTo>
                  <a:lnTo>
                    <a:pt x="120" y="2649"/>
                  </a:lnTo>
                  <a:lnTo>
                    <a:pt x="95" y="2636"/>
                  </a:lnTo>
                  <a:lnTo>
                    <a:pt x="75" y="2619"/>
                  </a:lnTo>
                  <a:lnTo>
                    <a:pt x="57" y="2598"/>
                  </a:lnTo>
                  <a:lnTo>
                    <a:pt x="44" y="2573"/>
                  </a:lnTo>
                  <a:lnTo>
                    <a:pt x="36" y="2546"/>
                  </a:lnTo>
                  <a:lnTo>
                    <a:pt x="32" y="2518"/>
                  </a:lnTo>
                  <a:lnTo>
                    <a:pt x="32" y="2040"/>
                  </a:lnTo>
                  <a:lnTo>
                    <a:pt x="36" y="1988"/>
                  </a:lnTo>
                  <a:lnTo>
                    <a:pt x="46" y="1938"/>
                  </a:lnTo>
                  <a:lnTo>
                    <a:pt x="62" y="1889"/>
                  </a:lnTo>
                  <a:lnTo>
                    <a:pt x="83" y="1843"/>
                  </a:lnTo>
                  <a:lnTo>
                    <a:pt x="61" y="1827"/>
                  </a:lnTo>
                  <a:lnTo>
                    <a:pt x="39" y="1806"/>
                  </a:lnTo>
                  <a:lnTo>
                    <a:pt x="23" y="1783"/>
                  </a:lnTo>
                  <a:lnTo>
                    <a:pt x="11" y="1756"/>
                  </a:lnTo>
                  <a:lnTo>
                    <a:pt x="2" y="1728"/>
                  </a:lnTo>
                  <a:lnTo>
                    <a:pt x="0" y="1697"/>
                  </a:lnTo>
                  <a:lnTo>
                    <a:pt x="0" y="172"/>
                  </a:lnTo>
                  <a:lnTo>
                    <a:pt x="4" y="137"/>
                  </a:lnTo>
                  <a:lnTo>
                    <a:pt x="13" y="105"/>
                  </a:lnTo>
                  <a:lnTo>
                    <a:pt x="29" y="77"/>
                  </a:lnTo>
                  <a:lnTo>
                    <a:pt x="50" y="50"/>
                  </a:lnTo>
                  <a:lnTo>
                    <a:pt x="75" y="30"/>
                  </a:lnTo>
                  <a:lnTo>
                    <a:pt x="105" y="15"/>
                  </a:lnTo>
                  <a:lnTo>
                    <a:pt x="136" y="4"/>
                  </a:lnTo>
                  <a:lnTo>
                    <a:pt x="1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141">
              <a:extLst>
                <a:ext uri="{FF2B5EF4-FFF2-40B4-BE49-F238E27FC236}">
                  <a16:creationId xmlns:a16="http://schemas.microsoft.com/office/drawing/2014/main" id="{EA4F5AA4-29B3-DB62-4303-6A9A6334BC00}"/>
                </a:ext>
              </a:extLst>
            </p:cNvPr>
            <p:cNvSpPr>
              <a:spLocks/>
            </p:cNvSpPr>
            <p:nvPr/>
          </p:nvSpPr>
          <p:spPr bwMode="auto">
            <a:xfrm>
              <a:off x="3341" y="2561"/>
              <a:ext cx="445" cy="357"/>
            </a:xfrm>
            <a:custGeom>
              <a:avLst/>
              <a:gdLst>
                <a:gd name="T0" fmla="*/ 163 w 2225"/>
                <a:gd name="T1" fmla="*/ 0 h 1781"/>
                <a:gd name="T2" fmla="*/ 2062 w 2225"/>
                <a:gd name="T3" fmla="*/ 0 h 1781"/>
                <a:gd name="T4" fmla="*/ 2094 w 2225"/>
                <a:gd name="T5" fmla="*/ 3 h 1781"/>
                <a:gd name="T6" fmla="*/ 2125 w 2225"/>
                <a:gd name="T7" fmla="*/ 13 h 1781"/>
                <a:gd name="T8" fmla="*/ 2153 w 2225"/>
                <a:gd name="T9" fmla="*/ 28 h 1781"/>
                <a:gd name="T10" fmla="*/ 2177 w 2225"/>
                <a:gd name="T11" fmla="*/ 47 h 1781"/>
                <a:gd name="T12" fmla="*/ 2197 w 2225"/>
                <a:gd name="T13" fmla="*/ 72 h 1781"/>
                <a:gd name="T14" fmla="*/ 2212 w 2225"/>
                <a:gd name="T15" fmla="*/ 100 h 1781"/>
                <a:gd name="T16" fmla="*/ 2221 w 2225"/>
                <a:gd name="T17" fmla="*/ 131 h 1781"/>
                <a:gd name="T18" fmla="*/ 2225 w 2225"/>
                <a:gd name="T19" fmla="*/ 163 h 1781"/>
                <a:gd name="T20" fmla="*/ 2221 w 2225"/>
                <a:gd name="T21" fmla="*/ 196 h 1781"/>
                <a:gd name="T22" fmla="*/ 2212 w 2225"/>
                <a:gd name="T23" fmla="*/ 227 h 1781"/>
                <a:gd name="T24" fmla="*/ 2197 w 2225"/>
                <a:gd name="T25" fmla="*/ 255 h 1781"/>
                <a:gd name="T26" fmla="*/ 2177 w 2225"/>
                <a:gd name="T27" fmla="*/ 280 h 1781"/>
                <a:gd name="T28" fmla="*/ 2153 w 2225"/>
                <a:gd name="T29" fmla="*/ 299 h 1781"/>
                <a:gd name="T30" fmla="*/ 2125 w 2225"/>
                <a:gd name="T31" fmla="*/ 314 h 1781"/>
                <a:gd name="T32" fmla="*/ 2094 w 2225"/>
                <a:gd name="T33" fmla="*/ 324 h 1781"/>
                <a:gd name="T34" fmla="*/ 2062 w 2225"/>
                <a:gd name="T35" fmla="*/ 327 h 1781"/>
                <a:gd name="T36" fmla="*/ 1836 w 2225"/>
                <a:gd name="T37" fmla="*/ 327 h 1781"/>
                <a:gd name="T38" fmla="*/ 1836 w 2225"/>
                <a:gd name="T39" fmla="*/ 1781 h 1781"/>
                <a:gd name="T40" fmla="*/ 388 w 2225"/>
                <a:gd name="T41" fmla="*/ 1781 h 1781"/>
                <a:gd name="T42" fmla="*/ 388 w 2225"/>
                <a:gd name="T43" fmla="*/ 327 h 1781"/>
                <a:gd name="T44" fmla="*/ 163 w 2225"/>
                <a:gd name="T45" fmla="*/ 327 h 1781"/>
                <a:gd name="T46" fmla="*/ 131 w 2225"/>
                <a:gd name="T47" fmla="*/ 324 h 1781"/>
                <a:gd name="T48" fmla="*/ 100 w 2225"/>
                <a:gd name="T49" fmla="*/ 314 h 1781"/>
                <a:gd name="T50" fmla="*/ 73 w 2225"/>
                <a:gd name="T51" fmla="*/ 299 h 1781"/>
                <a:gd name="T52" fmla="*/ 48 w 2225"/>
                <a:gd name="T53" fmla="*/ 280 h 1781"/>
                <a:gd name="T54" fmla="*/ 27 w 2225"/>
                <a:gd name="T55" fmla="*/ 255 h 1781"/>
                <a:gd name="T56" fmla="*/ 13 w 2225"/>
                <a:gd name="T57" fmla="*/ 227 h 1781"/>
                <a:gd name="T58" fmla="*/ 4 w 2225"/>
                <a:gd name="T59" fmla="*/ 196 h 1781"/>
                <a:gd name="T60" fmla="*/ 0 w 2225"/>
                <a:gd name="T61" fmla="*/ 163 h 1781"/>
                <a:gd name="T62" fmla="*/ 4 w 2225"/>
                <a:gd name="T63" fmla="*/ 131 h 1781"/>
                <a:gd name="T64" fmla="*/ 13 w 2225"/>
                <a:gd name="T65" fmla="*/ 100 h 1781"/>
                <a:gd name="T66" fmla="*/ 27 w 2225"/>
                <a:gd name="T67" fmla="*/ 72 h 1781"/>
                <a:gd name="T68" fmla="*/ 48 w 2225"/>
                <a:gd name="T69" fmla="*/ 47 h 1781"/>
                <a:gd name="T70" fmla="*/ 73 w 2225"/>
                <a:gd name="T71" fmla="*/ 28 h 1781"/>
                <a:gd name="T72" fmla="*/ 100 w 2225"/>
                <a:gd name="T73" fmla="*/ 13 h 1781"/>
                <a:gd name="T74" fmla="*/ 131 w 2225"/>
                <a:gd name="T75" fmla="*/ 3 h 1781"/>
                <a:gd name="T76" fmla="*/ 163 w 2225"/>
                <a:gd name="T77" fmla="*/ 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5" h="1781">
                  <a:moveTo>
                    <a:pt x="163" y="0"/>
                  </a:moveTo>
                  <a:lnTo>
                    <a:pt x="2062" y="0"/>
                  </a:lnTo>
                  <a:lnTo>
                    <a:pt x="2094" y="3"/>
                  </a:lnTo>
                  <a:lnTo>
                    <a:pt x="2125" y="13"/>
                  </a:lnTo>
                  <a:lnTo>
                    <a:pt x="2153" y="28"/>
                  </a:lnTo>
                  <a:lnTo>
                    <a:pt x="2177" y="47"/>
                  </a:lnTo>
                  <a:lnTo>
                    <a:pt x="2197" y="72"/>
                  </a:lnTo>
                  <a:lnTo>
                    <a:pt x="2212" y="100"/>
                  </a:lnTo>
                  <a:lnTo>
                    <a:pt x="2221" y="131"/>
                  </a:lnTo>
                  <a:lnTo>
                    <a:pt x="2225" y="163"/>
                  </a:lnTo>
                  <a:lnTo>
                    <a:pt x="2221" y="196"/>
                  </a:lnTo>
                  <a:lnTo>
                    <a:pt x="2212" y="227"/>
                  </a:lnTo>
                  <a:lnTo>
                    <a:pt x="2197" y="255"/>
                  </a:lnTo>
                  <a:lnTo>
                    <a:pt x="2177" y="280"/>
                  </a:lnTo>
                  <a:lnTo>
                    <a:pt x="2153" y="299"/>
                  </a:lnTo>
                  <a:lnTo>
                    <a:pt x="2125" y="314"/>
                  </a:lnTo>
                  <a:lnTo>
                    <a:pt x="2094" y="324"/>
                  </a:lnTo>
                  <a:lnTo>
                    <a:pt x="2062" y="327"/>
                  </a:lnTo>
                  <a:lnTo>
                    <a:pt x="1836" y="327"/>
                  </a:lnTo>
                  <a:lnTo>
                    <a:pt x="1836" y="1781"/>
                  </a:lnTo>
                  <a:lnTo>
                    <a:pt x="388" y="1781"/>
                  </a:lnTo>
                  <a:lnTo>
                    <a:pt x="388" y="327"/>
                  </a:lnTo>
                  <a:lnTo>
                    <a:pt x="163" y="327"/>
                  </a:lnTo>
                  <a:lnTo>
                    <a:pt x="131" y="324"/>
                  </a:lnTo>
                  <a:lnTo>
                    <a:pt x="100" y="314"/>
                  </a:lnTo>
                  <a:lnTo>
                    <a:pt x="73" y="299"/>
                  </a:lnTo>
                  <a:lnTo>
                    <a:pt x="48" y="280"/>
                  </a:lnTo>
                  <a:lnTo>
                    <a:pt x="27" y="255"/>
                  </a:lnTo>
                  <a:lnTo>
                    <a:pt x="13" y="227"/>
                  </a:lnTo>
                  <a:lnTo>
                    <a:pt x="4" y="196"/>
                  </a:lnTo>
                  <a:lnTo>
                    <a:pt x="0" y="163"/>
                  </a:lnTo>
                  <a:lnTo>
                    <a:pt x="4" y="131"/>
                  </a:lnTo>
                  <a:lnTo>
                    <a:pt x="13" y="100"/>
                  </a:lnTo>
                  <a:lnTo>
                    <a:pt x="27" y="72"/>
                  </a:lnTo>
                  <a:lnTo>
                    <a:pt x="48" y="47"/>
                  </a:lnTo>
                  <a:lnTo>
                    <a:pt x="73" y="28"/>
                  </a:lnTo>
                  <a:lnTo>
                    <a:pt x="100" y="13"/>
                  </a:lnTo>
                  <a:lnTo>
                    <a:pt x="131" y="3"/>
                  </a:lnTo>
                  <a:lnTo>
                    <a:pt x="1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142">
              <a:extLst>
                <a:ext uri="{FF2B5EF4-FFF2-40B4-BE49-F238E27FC236}">
                  <a16:creationId xmlns:a16="http://schemas.microsoft.com/office/drawing/2014/main" id="{61A16B74-ECDC-0459-4518-860BC2EFC91E}"/>
                </a:ext>
              </a:extLst>
            </p:cNvPr>
            <p:cNvSpPr>
              <a:spLocks noEditPoints="1"/>
            </p:cNvSpPr>
            <p:nvPr/>
          </p:nvSpPr>
          <p:spPr bwMode="auto">
            <a:xfrm>
              <a:off x="3456" y="2309"/>
              <a:ext cx="306" cy="242"/>
            </a:xfrm>
            <a:custGeom>
              <a:avLst/>
              <a:gdLst>
                <a:gd name="T0" fmla="*/ 824 w 1530"/>
                <a:gd name="T1" fmla="*/ 449 h 1209"/>
                <a:gd name="T2" fmla="*/ 900 w 1530"/>
                <a:gd name="T3" fmla="*/ 456 h 1209"/>
                <a:gd name="T4" fmla="*/ 888 w 1530"/>
                <a:gd name="T5" fmla="*/ 411 h 1209"/>
                <a:gd name="T6" fmla="*/ 856 w 1530"/>
                <a:gd name="T7" fmla="*/ 375 h 1209"/>
                <a:gd name="T8" fmla="*/ 1126 w 1530"/>
                <a:gd name="T9" fmla="*/ 297 h 1209"/>
                <a:gd name="T10" fmla="*/ 1079 w 1530"/>
                <a:gd name="T11" fmla="*/ 315 h 1209"/>
                <a:gd name="T12" fmla="*/ 1042 w 1530"/>
                <a:gd name="T13" fmla="*/ 350 h 1209"/>
                <a:gd name="T14" fmla="*/ 1020 w 1530"/>
                <a:gd name="T15" fmla="*/ 398 h 1209"/>
                <a:gd name="T16" fmla="*/ 1020 w 1530"/>
                <a:gd name="T17" fmla="*/ 449 h 1209"/>
                <a:gd name="T18" fmla="*/ 1038 w 1530"/>
                <a:gd name="T19" fmla="*/ 497 h 1209"/>
                <a:gd name="T20" fmla="*/ 1073 w 1530"/>
                <a:gd name="T21" fmla="*/ 534 h 1209"/>
                <a:gd name="T22" fmla="*/ 1124 w 1530"/>
                <a:gd name="T23" fmla="*/ 555 h 1209"/>
                <a:gd name="T24" fmla="*/ 1179 w 1530"/>
                <a:gd name="T25" fmla="*/ 554 h 1209"/>
                <a:gd name="T26" fmla="*/ 1228 w 1530"/>
                <a:gd name="T27" fmla="*/ 531 h 1209"/>
                <a:gd name="T28" fmla="*/ 1280 w 1530"/>
                <a:gd name="T29" fmla="*/ 411 h 1209"/>
                <a:gd name="T30" fmla="*/ 1263 w 1530"/>
                <a:gd name="T31" fmla="*/ 360 h 1209"/>
                <a:gd name="T32" fmla="*/ 1226 w 1530"/>
                <a:gd name="T33" fmla="*/ 319 h 1209"/>
                <a:gd name="T34" fmla="*/ 1177 w 1530"/>
                <a:gd name="T35" fmla="*/ 298 h 1209"/>
                <a:gd name="T36" fmla="*/ 946 w 1530"/>
                <a:gd name="T37" fmla="*/ 170 h 1209"/>
                <a:gd name="T38" fmla="*/ 938 w 1530"/>
                <a:gd name="T39" fmla="*/ 247 h 1209"/>
                <a:gd name="T40" fmla="*/ 985 w 1530"/>
                <a:gd name="T41" fmla="*/ 235 h 1209"/>
                <a:gd name="T42" fmla="*/ 1019 w 1530"/>
                <a:gd name="T43" fmla="*/ 203 h 1209"/>
                <a:gd name="T44" fmla="*/ 1461 w 1530"/>
                <a:gd name="T45" fmla="*/ 0 h 1209"/>
                <a:gd name="T46" fmla="*/ 1498 w 1530"/>
                <a:gd name="T47" fmla="*/ 12 h 1209"/>
                <a:gd name="T48" fmla="*/ 1522 w 1530"/>
                <a:gd name="T49" fmla="*/ 38 h 1209"/>
                <a:gd name="T50" fmla="*/ 1530 w 1530"/>
                <a:gd name="T51" fmla="*/ 74 h 1209"/>
                <a:gd name="T52" fmla="*/ 1195 w 1530"/>
                <a:gd name="T53" fmla="*/ 1159 h 1209"/>
                <a:gd name="T54" fmla="*/ 1176 w 1530"/>
                <a:gd name="T55" fmla="*/ 1189 h 1209"/>
                <a:gd name="T56" fmla="*/ 1145 w 1530"/>
                <a:gd name="T57" fmla="*/ 1207 h 1209"/>
                <a:gd name="T58" fmla="*/ 71 w 1530"/>
                <a:gd name="T59" fmla="*/ 1209 h 1209"/>
                <a:gd name="T60" fmla="*/ 28 w 1530"/>
                <a:gd name="T61" fmla="*/ 1195 h 1209"/>
                <a:gd name="T62" fmla="*/ 3 w 1530"/>
                <a:gd name="T63" fmla="*/ 1160 h 1209"/>
                <a:gd name="T64" fmla="*/ 3 w 1530"/>
                <a:gd name="T65" fmla="*/ 1115 h 1209"/>
                <a:gd name="T66" fmla="*/ 28 w 1530"/>
                <a:gd name="T67" fmla="*/ 1081 h 1209"/>
                <a:gd name="T68" fmla="*/ 71 w 1530"/>
                <a:gd name="T69" fmla="*/ 1067 h 1209"/>
                <a:gd name="T70" fmla="*/ 1205 w 1530"/>
                <a:gd name="T71" fmla="*/ 650 h 1209"/>
                <a:gd name="T72" fmla="*/ 930 w 1530"/>
                <a:gd name="T73" fmla="*/ 130 h 1209"/>
                <a:gd name="T74" fmla="*/ 1392 w 1530"/>
                <a:gd name="T75" fmla="*/ 50 h 1209"/>
                <a:gd name="T76" fmla="*/ 1411 w 1530"/>
                <a:gd name="T77" fmla="*/ 19 h 1209"/>
                <a:gd name="T78" fmla="*/ 1443 w 1530"/>
                <a:gd name="T79" fmla="*/ 2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0" h="1209">
                  <a:moveTo>
                    <a:pt x="856" y="375"/>
                  </a:moveTo>
                  <a:lnTo>
                    <a:pt x="824" y="449"/>
                  </a:lnTo>
                  <a:lnTo>
                    <a:pt x="896" y="481"/>
                  </a:lnTo>
                  <a:lnTo>
                    <a:pt x="900" y="456"/>
                  </a:lnTo>
                  <a:lnTo>
                    <a:pt x="896" y="434"/>
                  </a:lnTo>
                  <a:lnTo>
                    <a:pt x="888" y="411"/>
                  </a:lnTo>
                  <a:lnTo>
                    <a:pt x="875" y="392"/>
                  </a:lnTo>
                  <a:lnTo>
                    <a:pt x="856" y="375"/>
                  </a:lnTo>
                  <a:close/>
                  <a:moveTo>
                    <a:pt x="1151" y="294"/>
                  </a:moveTo>
                  <a:lnTo>
                    <a:pt x="1126" y="297"/>
                  </a:lnTo>
                  <a:lnTo>
                    <a:pt x="1101" y="304"/>
                  </a:lnTo>
                  <a:lnTo>
                    <a:pt x="1079" y="315"/>
                  </a:lnTo>
                  <a:lnTo>
                    <a:pt x="1060" y="330"/>
                  </a:lnTo>
                  <a:lnTo>
                    <a:pt x="1042" y="350"/>
                  </a:lnTo>
                  <a:lnTo>
                    <a:pt x="1029" y="373"/>
                  </a:lnTo>
                  <a:lnTo>
                    <a:pt x="1020" y="398"/>
                  </a:lnTo>
                  <a:lnTo>
                    <a:pt x="1018" y="424"/>
                  </a:lnTo>
                  <a:lnTo>
                    <a:pt x="1020" y="449"/>
                  </a:lnTo>
                  <a:lnTo>
                    <a:pt x="1026" y="474"/>
                  </a:lnTo>
                  <a:lnTo>
                    <a:pt x="1038" y="497"/>
                  </a:lnTo>
                  <a:lnTo>
                    <a:pt x="1054" y="516"/>
                  </a:lnTo>
                  <a:lnTo>
                    <a:pt x="1073" y="534"/>
                  </a:lnTo>
                  <a:lnTo>
                    <a:pt x="1097" y="547"/>
                  </a:lnTo>
                  <a:lnTo>
                    <a:pt x="1124" y="555"/>
                  </a:lnTo>
                  <a:lnTo>
                    <a:pt x="1151" y="558"/>
                  </a:lnTo>
                  <a:lnTo>
                    <a:pt x="1179" y="554"/>
                  </a:lnTo>
                  <a:lnTo>
                    <a:pt x="1204" y="546"/>
                  </a:lnTo>
                  <a:lnTo>
                    <a:pt x="1228" y="531"/>
                  </a:lnTo>
                  <a:lnTo>
                    <a:pt x="1248" y="512"/>
                  </a:lnTo>
                  <a:lnTo>
                    <a:pt x="1280" y="411"/>
                  </a:lnTo>
                  <a:lnTo>
                    <a:pt x="1274" y="385"/>
                  </a:lnTo>
                  <a:lnTo>
                    <a:pt x="1263" y="360"/>
                  </a:lnTo>
                  <a:lnTo>
                    <a:pt x="1247" y="338"/>
                  </a:lnTo>
                  <a:lnTo>
                    <a:pt x="1226" y="319"/>
                  </a:lnTo>
                  <a:lnTo>
                    <a:pt x="1203" y="305"/>
                  </a:lnTo>
                  <a:lnTo>
                    <a:pt x="1177" y="298"/>
                  </a:lnTo>
                  <a:lnTo>
                    <a:pt x="1151" y="294"/>
                  </a:lnTo>
                  <a:close/>
                  <a:moveTo>
                    <a:pt x="946" y="170"/>
                  </a:moveTo>
                  <a:lnTo>
                    <a:pt x="914" y="243"/>
                  </a:lnTo>
                  <a:lnTo>
                    <a:pt x="938" y="247"/>
                  </a:lnTo>
                  <a:lnTo>
                    <a:pt x="962" y="243"/>
                  </a:lnTo>
                  <a:lnTo>
                    <a:pt x="985" y="235"/>
                  </a:lnTo>
                  <a:lnTo>
                    <a:pt x="1004" y="222"/>
                  </a:lnTo>
                  <a:lnTo>
                    <a:pt x="1019" y="203"/>
                  </a:lnTo>
                  <a:lnTo>
                    <a:pt x="946" y="170"/>
                  </a:lnTo>
                  <a:close/>
                  <a:moveTo>
                    <a:pt x="1461" y="0"/>
                  </a:moveTo>
                  <a:lnTo>
                    <a:pt x="1480" y="4"/>
                  </a:lnTo>
                  <a:lnTo>
                    <a:pt x="1498" y="12"/>
                  </a:lnTo>
                  <a:lnTo>
                    <a:pt x="1512" y="24"/>
                  </a:lnTo>
                  <a:lnTo>
                    <a:pt x="1522" y="38"/>
                  </a:lnTo>
                  <a:lnTo>
                    <a:pt x="1529" y="55"/>
                  </a:lnTo>
                  <a:lnTo>
                    <a:pt x="1530" y="74"/>
                  </a:lnTo>
                  <a:lnTo>
                    <a:pt x="1528" y="93"/>
                  </a:lnTo>
                  <a:lnTo>
                    <a:pt x="1195" y="1159"/>
                  </a:lnTo>
                  <a:lnTo>
                    <a:pt x="1188" y="1176"/>
                  </a:lnTo>
                  <a:lnTo>
                    <a:pt x="1176" y="1189"/>
                  </a:lnTo>
                  <a:lnTo>
                    <a:pt x="1162" y="1200"/>
                  </a:lnTo>
                  <a:lnTo>
                    <a:pt x="1145" y="1207"/>
                  </a:lnTo>
                  <a:lnTo>
                    <a:pt x="1127" y="1209"/>
                  </a:lnTo>
                  <a:lnTo>
                    <a:pt x="71" y="1209"/>
                  </a:lnTo>
                  <a:lnTo>
                    <a:pt x="49" y="1206"/>
                  </a:lnTo>
                  <a:lnTo>
                    <a:pt x="28" y="1195"/>
                  </a:lnTo>
                  <a:lnTo>
                    <a:pt x="13" y="1181"/>
                  </a:lnTo>
                  <a:lnTo>
                    <a:pt x="3" y="1160"/>
                  </a:lnTo>
                  <a:lnTo>
                    <a:pt x="0" y="1138"/>
                  </a:lnTo>
                  <a:lnTo>
                    <a:pt x="3" y="1115"/>
                  </a:lnTo>
                  <a:lnTo>
                    <a:pt x="13" y="1096"/>
                  </a:lnTo>
                  <a:lnTo>
                    <a:pt x="28" y="1081"/>
                  </a:lnTo>
                  <a:lnTo>
                    <a:pt x="49" y="1071"/>
                  </a:lnTo>
                  <a:lnTo>
                    <a:pt x="71" y="1067"/>
                  </a:lnTo>
                  <a:lnTo>
                    <a:pt x="1075" y="1067"/>
                  </a:lnTo>
                  <a:lnTo>
                    <a:pt x="1205" y="650"/>
                  </a:lnTo>
                  <a:lnTo>
                    <a:pt x="783" y="465"/>
                  </a:lnTo>
                  <a:lnTo>
                    <a:pt x="930" y="130"/>
                  </a:lnTo>
                  <a:lnTo>
                    <a:pt x="1314" y="298"/>
                  </a:lnTo>
                  <a:lnTo>
                    <a:pt x="1392" y="50"/>
                  </a:lnTo>
                  <a:lnTo>
                    <a:pt x="1399" y="33"/>
                  </a:lnTo>
                  <a:lnTo>
                    <a:pt x="1411" y="19"/>
                  </a:lnTo>
                  <a:lnTo>
                    <a:pt x="1426" y="8"/>
                  </a:lnTo>
                  <a:lnTo>
                    <a:pt x="1443" y="2"/>
                  </a:lnTo>
                  <a:lnTo>
                    <a:pt x="14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143">
              <a:extLst>
                <a:ext uri="{FF2B5EF4-FFF2-40B4-BE49-F238E27FC236}">
                  <a16:creationId xmlns:a16="http://schemas.microsoft.com/office/drawing/2014/main" id="{B8C3E4C4-D518-23CC-B64B-2860B5DEE0EB}"/>
                </a:ext>
              </a:extLst>
            </p:cNvPr>
            <p:cNvSpPr>
              <a:spLocks noEditPoints="1"/>
            </p:cNvSpPr>
            <p:nvPr/>
          </p:nvSpPr>
          <p:spPr bwMode="auto">
            <a:xfrm>
              <a:off x="3670" y="2375"/>
              <a:ext cx="32" cy="38"/>
            </a:xfrm>
            <a:custGeom>
              <a:avLst/>
              <a:gdLst>
                <a:gd name="T0" fmla="*/ 71 w 159"/>
                <a:gd name="T1" fmla="*/ 143 h 192"/>
                <a:gd name="T2" fmla="*/ 79 w 159"/>
                <a:gd name="T3" fmla="*/ 143 h 192"/>
                <a:gd name="T4" fmla="*/ 85 w 159"/>
                <a:gd name="T5" fmla="*/ 141 h 192"/>
                <a:gd name="T6" fmla="*/ 87 w 159"/>
                <a:gd name="T7" fmla="*/ 138 h 192"/>
                <a:gd name="T8" fmla="*/ 90 w 159"/>
                <a:gd name="T9" fmla="*/ 136 h 192"/>
                <a:gd name="T10" fmla="*/ 90 w 159"/>
                <a:gd name="T11" fmla="*/ 129 h 192"/>
                <a:gd name="T12" fmla="*/ 87 w 159"/>
                <a:gd name="T13" fmla="*/ 123 h 192"/>
                <a:gd name="T14" fmla="*/ 82 w 159"/>
                <a:gd name="T15" fmla="*/ 116 h 192"/>
                <a:gd name="T16" fmla="*/ 82 w 159"/>
                <a:gd name="T17" fmla="*/ 44 h 192"/>
                <a:gd name="T18" fmla="*/ 77 w 159"/>
                <a:gd name="T19" fmla="*/ 46 h 192"/>
                <a:gd name="T20" fmla="*/ 73 w 159"/>
                <a:gd name="T21" fmla="*/ 51 h 192"/>
                <a:gd name="T22" fmla="*/ 72 w 159"/>
                <a:gd name="T23" fmla="*/ 57 h 192"/>
                <a:gd name="T24" fmla="*/ 74 w 159"/>
                <a:gd name="T25" fmla="*/ 63 h 192"/>
                <a:gd name="T26" fmla="*/ 79 w 159"/>
                <a:gd name="T27" fmla="*/ 70 h 192"/>
                <a:gd name="T28" fmla="*/ 86 w 159"/>
                <a:gd name="T29" fmla="*/ 44 h 192"/>
                <a:gd name="T30" fmla="*/ 129 w 159"/>
                <a:gd name="T31" fmla="*/ 10 h 192"/>
                <a:gd name="T32" fmla="*/ 140 w 159"/>
                <a:gd name="T33" fmla="*/ 38 h 192"/>
                <a:gd name="T34" fmla="*/ 159 w 159"/>
                <a:gd name="T35" fmla="*/ 55 h 192"/>
                <a:gd name="T36" fmla="*/ 136 w 159"/>
                <a:gd name="T37" fmla="*/ 73 h 192"/>
                <a:gd name="T38" fmla="*/ 110 w 159"/>
                <a:gd name="T39" fmla="*/ 52 h 192"/>
                <a:gd name="T40" fmla="*/ 100 w 159"/>
                <a:gd name="T41" fmla="*/ 91 h 192"/>
                <a:gd name="T42" fmla="*/ 117 w 159"/>
                <a:gd name="T43" fmla="*/ 112 h 192"/>
                <a:gd name="T44" fmla="*/ 123 w 159"/>
                <a:gd name="T45" fmla="*/ 133 h 192"/>
                <a:gd name="T46" fmla="*/ 115 w 159"/>
                <a:gd name="T47" fmla="*/ 157 h 192"/>
                <a:gd name="T48" fmla="*/ 96 w 159"/>
                <a:gd name="T49" fmla="*/ 169 h 192"/>
                <a:gd name="T50" fmla="*/ 59 w 159"/>
                <a:gd name="T51" fmla="*/ 168 h 192"/>
                <a:gd name="T52" fmla="*/ 29 w 159"/>
                <a:gd name="T53" fmla="*/ 182 h 192"/>
                <a:gd name="T54" fmla="*/ 17 w 159"/>
                <a:gd name="T55" fmla="*/ 148 h 192"/>
                <a:gd name="T56" fmla="*/ 0 w 159"/>
                <a:gd name="T57" fmla="*/ 132 h 192"/>
                <a:gd name="T58" fmla="*/ 16 w 159"/>
                <a:gd name="T59" fmla="*/ 107 h 192"/>
                <a:gd name="T60" fmla="*/ 32 w 159"/>
                <a:gd name="T61" fmla="*/ 124 h 192"/>
                <a:gd name="T62" fmla="*/ 50 w 159"/>
                <a:gd name="T63" fmla="*/ 136 h 192"/>
                <a:gd name="T64" fmla="*/ 60 w 159"/>
                <a:gd name="T65" fmla="*/ 94 h 192"/>
                <a:gd name="T66" fmla="*/ 41 w 159"/>
                <a:gd name="T67" fmla="*/ 67 h 192"/>
                <a:gd name="T68" fmla="*/ 43 w 159"/>
                <a:gd name="T69" fmla="*/ 38 h 192"/>
                <a:gd name="T70" fmla="*/ 56 w 159"/>
                <a:gd name="T71" fmla="*/ 21 h 192"/>
                <a:gd name="T72" fmla="*/ 82 w 159"/>
                <a:gd name="T73" fmla="*/ 15 h 192"/>
                <a:gd name="T74" fmla="*/ 110 w 159"/>
                <a:gd name="T7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92">
                  <a:moveTo>
                    <a:pt x="82" y="116"/>
                  </a:moveTo>
                  <a:lnTo>
                    <a:pt x="71" y="143"/>
                  </a:lnTo>
                  <a:lnTo>
                    <a:pt x="75" y="143"/>
                  </a:lnTo>
                  <a:lnTo>
                    <a:pt x="79" y="143"/>
                  </a:lnTo>
                  <a:lnTo>
                    <a:pt x="82" y="142"/>
                  </a:lnTo>
                  <a:lnTo>
                    <a:pt x="85" y="141"/>
                  </a:lnTo>
                  <a:lnTo>
                    <a:pt x="86" y="139"/>
                  </a:lnTo>
                  <a:lnTo>
                    <a:pt x="87" y="138"/>
                  </a:lnTo>
                  <a:lnTo>
                    <a:pt x="88" y="137"/>
                  </a:lnTo>
                  <a:lnTo>
                    <a:pt x="90" y="136"/>
                  </a:lnTo>
                  <a:lnTo>
                    <a:pt x="90" y="132"/>
                  </a:lnTo>
                  <a:lnTo>
                    <a:pt x="90" y="129"/>
                  </a:lnTo>
                  <a:lnTo>
                    <a:pt x="90" y="126"/>
                  </a:lnTo>
                  <a:lnTo>
                    <a:pt x="87" y="123"/>
                  </a:lnTo>
                  <a:lnTo>
                    <a:pt x="85" y="119"/>
                  </a:lnTo>
                  <a:lnTo>
                    <a:pt x="82" y="116"/>
                  </a:lnTo>
                  <a:close/>
                  <a:moveTo>
                    <a:pt x="86" y="44"/>
                  </a:moveTo>
                  <a:lnTo>
                    <a:pt x="82" y="44"/>
                  </a:lnTo>
                  <a:lnTo>
                    <a:pt x="80" y="44"/>
                  </a:lnTo>
                  <a:lnTo>
                    <a:pt x="77" y="46"/>
                  </a:lnTo>
                  <a:lnTo>
                    <a:pt x="74" y="48"/>
                  </a:lnTo>
                  <a:lnTo>
                    <a:pt x="73" y="51"/>
                  </a:lnTo>
                  <a:lnTo>
                    <a:pt x="72" y="54"/>
                  </a:lnTo>
                  <a:lnTo>
                    <a:pt x="72" y="57"/>
                  </a:lnTo>
                  <a:lnTo>
                    <a:pt x="72" y="61"/>
                  </a:lnTo>
                  <a:lnTo>
                    <a:pt x="74" y="63"/>
                  </a:lnTo>
                  <a:lnTo>
                    <a:pt x="75" y="67"/>
                  </a:lnTo>
                  <a:lnTo>
                    <a:pt x="79" y="70"/>
                  </a:lnTo>
                  <a:lnTo>
                    <a:pt x="90" y="44"/>
                  </a:lnTo>
                  <a:lnTo>
                    <a:pt x="86" y="44"/>
                  </a:lnTo>
                  <a:close/>
                  <a:moveTo>
                    <a:pt x="110" y="0"/>
                  </a:moveTo>
                  <a:lnTo>
                    <a:pt x="129" y="10"/>
                  </a:lnTo>
                  <a:lnTo>
                    <a:pt x="121" y="26"/>
                  </a:lnTo>
                  <a:lnTo>
                    <a:pt x="140" y="38"/>
                  </a:lnTo>
                  <a:lnTo>
                    <a:pt x="156" y="52"/>
                  </a:lnTo>
                  <a:lnTo>
                    <a:pt x="159" y="55"/>
                  </a:lnTo>
                  <a:lnTo>
                    <a:pt x="138" y="75"/>
                  </a:lnTo>
                  <a:lnTo>
                    <a:pt x="136" y="73"/>
                  </a:lnTo>
                  <a:lnTo>
                    <a:pt x="123" y="61"/>
                  </a:lnTo>
                  <a:lnTo>
                    <a:pt x="110" y="52"/>
                  </a:lnTo>
                  <a:lnTo>
                    <a:pt x="96" y="86"/>
                  </a:lnTo>
                  <a:lnTo>
                    <a:pt x="100" y="91"/>
                  </a:lnTo>
                  <a:lnTo>
                    <a:pt x="110" y="102"/>
                  </a:lnTo>
                  <a:lnTo>
                    <a:pt x="117" y="112"/>
                  </a:lnTo>
                  <a:lnTo>
                    <a:pt x="122" y="120"/>
                  </a:lnTo>
                  <a:lnTo>
                    <a:pt x="123" y="133"/>
                  </a:lnTo>
                  <a:lnTo>
                    <a:pt x="119" y="148"/>
                  </a:lnTo>
                  <a:lnTo>
                    <a:pt x="115" y="157"/>
                  </a:lnTo>
                  <a:lnTo>
                    <a:pt x="106" y="164"/>
                  </a:lnTo>
                  <a:lnTo>
                    <a:pt x="96" y="169"/>
                  </a:lnTo>
                  <a:lnTo>
                    <a:pt x="79" y="172"/>
                  </a:lnTo>
                  <a:lnTo>
                    <a:pt x="59" y="168"/>
                  </a:lnTo>
                  <a:lnTo>
                    <a:pt x="49" y="192"/>
                  </a:lnTo>
                  <a:lnTo>
                    <a:pt x="29" y="182"/>
                  </a:lnTo>
                  <a:lnTo>
                    <a:pt x="40" y="161"/>
                  </a:lnTo>
                  <a:lnTo>
                    <a:pt x="17" y="148"/>
                  </a:lnTo>
                  <a:lnTo>
                    <a:pt x="2" y="133"/>
                  </a:lnTo>
                  <a:lnTo>
                    <a:pt x="0" y="132"/>
                  </a:lnTo>
                  <a:lnTo>
                    <a:pt x="12" y="104"/>
                  </a:lnTo>
                  <a:lnTo>
                    <a:pt x="16" y="107"/>
                  </a:lnTo>
                  <a:lnTo>
                    <a:pt x="23" y="116"/>
                  </a:lnTo>
                  <a:lnTo>
                    <a:pt x="32" y="124"/>
                  </a:lnTo>
                  <a:lnTo>
                    <a:pt x="42" y="130"/>
                  </a:lnTo>
                  <a:lnTo>
                    <a:pt x="50" y="136"/>
                  </a:lnTo>
                  <a:lnTo>
                    <a:pt x="66" y="100"/>
                  </a:lnTo>
                  <a:lnTo>
                    <a:pt x="60" y="94"/>
                  </a:lnTo>
                  <a:lnTo>
                    <a:pt x="48" y="80"/>
                  </a:lnTo>
                  <a:lnTo>
                    <a:pt x="41" y="67"/>
                  </a:lnTo>
                  <a:lnTo>
                    <a:pt x="38" y="52"/>
                  </a:lnTo>
                  <a:lnTo>
                    <a:pt x="43" y="38"/>
                  </a:lnTo>
                  <a:lnTo>
                    <a:pt x="48" y="29"/>
                  </a:lnTo>
                  <a:lnTo>
                    <a:pt x="56" y="21"/>
                  </a:lnTo>
                  <a:lnTo>
                    <a:pt x="67" y="17"/>
                  </a:lnTo>
                  <a:lnTo>
                    <a:pt x="82" y="15"/>
                  </a:lnTo>
                  <a:lnTo>
                    <a:pt x="102" y="19"/>
                  </a:lnTo>
                  <a:lnTo>
                    <a:pt x="1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144">
              <a:extLst>
                <a:ext uri="{FF2B5EF4-FFF2-40B4-BE49-F238E27FC236}">
                  <a16:creationId xmlns:a16="http://schemas.microsoft.com/office/drawing/2014/main" id="{B5924154-1868-8B97-EF69-3183C338341F}"/>
                </a:ext>
              </a:extLst>
            </p:cNvPr>
            <p:cNvSpPr>
              <a:spLocks noEditPoints="1"/>
            </p:cNvSpPr>
            <p:nvPr/>
          </p:nvSpPr>
          <p:spPr bwMode="auto">
            <a:xfrm>
              <a:off x="3560" y="2250"/>
              <a:ext cx="164" cy="87"/>
            </a:xfrm>
            <a:custGeom>
              <a:avLst/>
              <a:gdLst>
                <a:gd name="T0" fmla="*/ 663 w 820"/>
                <a:gd name="T1" fmla="*/ 331 h 432"/>
                <a:gd name="T2" fmla="*/ 613 w 820"/>
                <a:gd name="T3" fmla="*/ 350 h 432"/>
                <a:gd name="T4" fmla="*/ 576 w 820"/>
                <a:gd name="T5" fmla="*/ 386 h 432"/>
                <a:gd name="T6" fmla="*/ 692 w 820"/>
                <a:gd name="T7" fmla="*/ 330 h 432"/>
                <a:gd name="T8" fmla="*/ 44 w 820"/>
                <a:gd name="T9" fmla="*/ 299 h 432"/>
                <a:gd name="T10" fmla="*/ 131 w 820"/>
                <a:gd name="T11" fmla="*/ 295 h 432"/>
                <a:gd name="T12" fmla="*/ 120 w 820"/>
                <a:gd name="T13" fmla="*/ 262 h 432"/>
                <a:gd name="T14" fmla="*/ 94 w 820"/>
                <a:gd name="T15" fmla="*/ 237 h 432"/>
                <a:gd name="T16" fmla="*/ 691 w 820"/>
                <a:gd name="T17" fmla="*/ 119 h 432"/>
                <a:gd name="T18" fmla="*/ 692 w 820"/>
                <a:gd name="T19" fmla="*/ 155 h 432"/>
                <a:gd name="T20" fmla="*/ 711 w 820"/>
                <a:gd name="T21" fmla="*/ 183 h 432"/>
                <a:gd name="T22" fmla="*/ 745 w 820"/>
                <a:gd name="T23" fmla="*/ 202 h 432"/>
                <a:gd name="T24" fmla="*/ 691 w 820"/>
                <a:gd name="T25" fmla="*/ 119 h 432"/>
                <a:gd name="T26" fmla="*/ 401 w 820"/>
                <a:gd name="T27" fmla="*/ 101 h 432"/>
                <a:gd name="T28" fmla="*/ 345 w 820"/>
                <a:gd name="T29" fmla="*/ 118 h 432"/>
                <a:gd name="T30" fmla="*/ 300 w 820"/>
                <a:gd name="T31" fmla="*/ 150 h 432"/>
                <a:gd name="T32" fmla="*/ 269 w 820"/>
                <a:gd name="T33" fmla="*/ 193 h 432"/>
                <a:gd name="T34" fmla="*/ 262 w 820"/>
                <a:gd name="T35" fmla="*/ 239 h 432"/>
                <a:gd name="T36" fmla="*/ 276 w 820"/>
                <a:gd name="T37" fmla="*/ 281 h 432"/>
                <a:gd name="T38" fmla="*/ 310 w 820"/>
                <a:gd name="T39" fmla="*/ 313 h 432"/>
                <a:gd name="T40" fmla="*/ 361 w 820"/>
                <a:gd name="T41" fmla="*/ 331 h 432"/>
                <a:gd name="T42" fmla="*/ 419 w 820"/>
                <a:gd name="T43" fmla="*/ 331 h 432"/>
                <a:gd name="T44" fmla="*/ 475 w 820"/>
                <a:gd name="T45" fmla="*/ 313 h 432"/>
                <a:gd name="T46" fmla="*/ 520 w 820"/>
                <a:gd name="T47" fmla="*/ 282 h 432"/>
                <a:gd name="T48" fmla="*/ 550 w 820"/>
                <a:gd name="T49" fmla="*/ 238 h 432"/>
                <a:gd name="T50" fmla="*/ 558 w 820"/>
                <a:gd name="T51" fmla="*/ 192 h 432"/>
                <a:gd name="T52" fmla="*/ 544 w 820"/>
                <a:gd name="T53" fmla="*/ 151 h 432"/>
                <a:gd name="T54" fmla="*/ 511 w 820"/>
                <a:gd name="T55" fmla="*/ 119 h 432"/>
                <a:gd name="T56" fmla="*/ 460 w 820"/>
                <a:gd name="T57" fmla="*/ 101 h 432"/>
                <a:gd name="T58" fmla="*/ 158 w 820"/>
                <a:gd name="T59" fmla="*/ 32 h 432"/>
                <a:gd name="T60" fmla="*/ 156 w 820"/>
                <a:gd name="T61" fmla="*/ 101 h 432"/>
                <a:gd name="T62" fmla="*/ 207 w 820"/>
                <a:gd name="T63" fmla="*/ 82 h 432"/>
                <a:gd name="T64" fmla="*/ 244 w 820"/>
                <a:gd name="T65" fmla="*/ 46 h 432"/>
                <a:gd name="T66" fmla="*/ 137 w 820"/>
                <a:gd name="T67" fmla="*/ 0 h 432"/>
                <a:gd name="T68" fmla="*/ 682 w 820"/>
                <a:gd name="T69" fmla="*/ 432 h 432"/>
                <a:gd name="T70" fmla="*/ 137 w 820"/>
                <a:gd name="T7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0" h="432">
                  <a:moveTo>
                    <a:pt x="692" y="330"/>
                  </a:moveTo>
                  <a:lnTo>
                    <a:pt x="663" y="331"/>
                  </a:lnTo>
                  <a:lnTo>
                    <a:pt x="637" y="338"/>
                  </a:lnTo>
                  <a:lnTo>
                    <a:pt x="613" y="350"/>
                  </a:lnTo>
                  <a:lnTo>
                    <a:pt x="592" y="365"/>
                  </a:lnTo>
                  <a:lnTo>
                    <a:pt x="576" y="386"/>
                  </a:lnTo>
                  <a:lnTo>
                    <a:pt x="661" y="399"/>
                  </a:lnTo>
                  <a:lnTo>
                    <a:pt x="692" y="330"/>
                  </a:lnTo>
                  <a:close/>
                  <a:moveTo>
                    <a:pt x="75" y="230"/>
                  </a:moveTo>
                  <a:lnTo>
                    <a:pt x="44" y="299"/>
                  </a:lnTo>
                  <a:lnTo>
                    <a:pt x="130" y="313"/>
                  </a:lnTo>
                  <a:lnTo>
                    <a:pt x="131" y="295"/>
                  </a:lnTo>
                  <a:lnTo>
                    <a:pt x="129" y="277"/>
                  </a:lnTo>
                  <a:lnTo>
                    <a:pt x="120" y="262"/>
                  </a:lnTo>
                  <a:lnTo>
                    <a:pt x="109" y="249"/>
                  </a:lnTo>
                  <a:lnTo>
                    <a:pt x="94" y="237"/>
                  </a:lnTo>
                  <a:lnTo>
                    <a:pt x="75" y="230"/>
                  </a:lnTo>
                  <a:close/>
                  <a:moveTo>
                    <a:pt x="691" y="119"/>
                  </a:moveTo>
                  <a:lnTo>
                    <a:pt x="689" y="137"/>
                  </a:lnTo>
                  <a:lnTo>
                    <a:pt x="692" y="155"/>
                  </a:lnTo>
                  <a:lnTo>
                    <a:pt x="699" y="170"/>
                  </a:lnTo>
                  <a:lnTo>
                    <a:pt x="711" y="183"/>
                  </a:lnTo>
                  <a:lnTo>
                    <a:pt x="726" y="194"/>
                  </a:lnTo>
                  <a:lnTo>
                    <a:pt x="745" y="202"/>
                  </a:lnTo>
                  <a:lnTo>
                    <a:pt x="776" y="133"/>
                  </a:lnTo>
                  <a:lnTo>
                    <a:pt x="691" y="119"/>
                  </a:lnTo>
                  <a:close/>
                  <a:moveTo>
                    <a:pt x="430" y="99"/>
                  </a:moveTo>
                  <a:lnTo>
                    <a:pt x="401" y="101"/>
                  </a:lnTo>
                  <a:lnTo>
                    <a:pt x="373" y="107"/>
                  </a:lnTo>
                  <a:lnTo>
                    <a:pt x="345" y="118"/>
                  </a:lnTo>
                  <a:lnTo>
                    <a:pt x="321" y="132"/>
                  </a:lnTo>
                  <a:lnTo>
                    <a:pt x="300" y="150"/>
                  </a:lnTo>
                  <a:lnTo>
                    <a:pt x="282" y="170"/>
                  </a:lnTo>
                  <a:lnTo>
                    <a:pt x="269" y="193"/>
                  </a:lnTo>
                  <a:lnTo>
                    <a:pt x="263" y="217"/>
                  </a:lnTo>
                  <a:lnTo>
                    <a:pt x="262" y="239"/>
                  </a:lnTo>
                  <a:lnTo>
                    <a:pt x="265" y="262"/>
                  </a:lnTo>
                  <a:lnTo>
                    <a:pt x="276" y="281"/>
                  </a:lnTo>
                  <a:lnTo>
                    <a:pt x="291" y="299"/>
                  </a:lnTo>
                  <a:lnTo>
                    <a:pt x="310" y="313"/>
                  </a:lnTo>
                  <a:lnTo>
                    <a:pt x="333" y="324"/>
                  </a:lnTo>
                  <a:lnTo>
                    <a:pt x="361" y="331"/>
                  </a:lnTo>
                  <a:lnTo>
                    <a:pt x="391" y="333"/>
                  </a:lnTo>
                  <a:lnTo>
                    <a:pt x="419" y="331"/>
                  </a:lnTo>
                  <a:lnTo>
                    <a:pt x="448" y="324"/>
                  </a:lnTo>
                  <a:lnTo>
                    <a:pt x="475" y="313"/>
                  </a:lnTo>
                  <a:lnTo>
                    <a:pt x="499" y="299"/>
                  </a:lnTo>
                  <a:lnTo>
                    <a:pt x="520" y="282"/>
                  </a:lnTo>
                  <a:lnTo>
                    <a:pt x="538" y="262"/>
                  </a:lnTo>
                  <a:lnTo>
                    <a:pt x="550" y="238"/>
                  </a:lnTo>
                  <a:lnTo>
                    <a:pt x="557" y="215"/>
                  </a:lnTo>
                  <a:lnTo>
                    <a:pt x="558" y="192"/>
                  </a:lnTo>
                  <a:lnTo>
                    <a:pt x="554" y="170"/>
                  </a:lnTo>
                  <a:lnTo>
                    <a:pt x="544" y="151"/>
                  </a:lnTo>
                  <a:lnTo>
                    <a:pt x="530" y="133"/>
                  </a:lnTo>
                  <a:lnTo>
                    <a:pt x="511" y="119"/>
                  </a:lnTo>
                  <a:lnTo>
                    <a:pt x="487" y="108"/>
                  </a:lnTo>
                  <a:lnTo>
                    <a:pt x="460" y="101"/>
                  </a:lnTo>
                  <a:lnTo>
                    <a:pt x="430" y="99"/>
                  </a:lnTo>
                  <a:close/>
                  <a:moveTo>
                    <a:pt x="158" y="32"/>
                  </a:moveTo>
                  <a:lnTo>
                    <a:pt x="129" y="102"/>
                  </a:lnTo>
                  <a:lnTo>
                    <a:pt x="156" y="101"/>
                  </a:lnTo>
                  <a:lnTo>
                    <a:pt x="183" y="94"/>
                  </a:lnTo>
                  <a:lnTo>
                    <a:pt x="207" y="82"/>
                  </a:lnTo>
                  <a:lnTo>
                    <a:pt x="229" y="65"/>
                  </a:lnTo>
                  <a:lnTo>
                    <a:pt x="244" y="46"/>
                  </a:lnTo>
                  <a:lnTo>
                    <a:pt x="158" y="32"/>
                  </a:lnTo>
                  <a:close/>
                  <a:moveTo>
                    <a:pt x="137" y="0"/>
                  </a:moveTo>
                  <a:lnTo>
                    <a:pt x="820" y="111"/>
                  </a:lnTo>
                  <a:lnTo>
                    <a:pt x="682" y="432"/>
                  </a:lnTo>
                  <a:lnTo>
                    <a:pt x="0" y="321"/>
                  </a:lnTo>
                  <a:lnTo>
                    <a:pt x="1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145">
              <a:extLst>
                <a:ext uri="{FF2B5EF4-FFF2-40B4-BE49-F238E27FC236}">
                  <a16:creationId xmlns:a16="http://schemas.microsoft.com/office/drawing/2014/main" id="{2216F496-19AE-D68F-CB8C-6D1F21D0F7D5}"/>
                </a:ext>
              </a:extLst>
            </p:cNvPr>
            <p:cNvSpPr>
              <a:spLocks noEditPoints="1"/>
            </p:cNvSpPr>
            <p:nvPr/>
          </p:nvSpPr>
          <p:spPr bwMode="auto">
            <a:xfrm>
              <a:off x="3624" y="2276"/>
              <a:ext cx="35" cy="35"/>
            </a:xfrm>
            <a:custGeom>
              <a:avLst/>
              <a:gdLst>
                <a:gd name="T0" fmla="*/ 80 w 171"/>
                <a:gd name="T1" fmla="*/ 131 h 178"/>
                <a:gd name="T2" fmla="*/ 96 w 171"/>
                <a:gd name="T3" fmla="*/ 128 h 178"/>
                <a:gd name="T4" fmla="*/ 101 w 171"/>
                <a:gd name="T5" fmla="*/ 122 h 178"/>
                <a:gd name="T6" fmla="*/ 101 w 171"/>
                <a:gd name="T7" fmla="*/ 116 h 178"/>
                <a:gd name="T8" fmla="*/ 98 w 171"/>
                <a:gd name="T9" fmla="*/ 111 h 178"/>
                <a:gd name="T10" fmla="*/ 90 w 171"/>
                <a:gd name="T11" fmla="*/ 105 h 178"/>
                <a:gd name="T12" fmla="*/ 88 w 171"/>
                <a:gd name="T13" fmla="*/ 42 h 178"/>
                <a:gd name="T14" fmla="*/ 80 w 171"/>
                <a:gd name="T15" fmla="*/ 45 h 178"/>
                <a:gd name="T16" fmla="*/ 75 w 171"/>
                <a:gd name="T17" fmla="*/ 50 h 178"/>
                <a:gd name="T18" fmla="*/ 74 w 171"/>
                <a:gd name="T19" fmla="*/ 56 h 178"/>
                <a:gd name="T20" fmla="*/ 77 w 171"/>
                <a:gd name="T21" fmla="*/ 62 h 178"/>
                <a:gd name="T22" fmla="*/ 83 w 171"/>
                <a:gd name="T23" fmla="*/ 67 h 178"/>
                <a:gd name="T24" fmla="*/ 112 w 171"/>
                <a:gd name="T25" fmla="*/ 0 h 178"/>
                <a:gd name="T26" fmla="*/ 127 w 171"/>
                <a:gd name="T27" fmla="*/ 20 h 178"/>
                <a:gd name="T28" fmla="*/ 169 w 171"/>
                <a:gd name="T29" fmla="*/ 36 h 178"/>
                <a:gd name="T30" fmla="*/ 151 w 171"/>
                <a:gd name="T31" fmla="*/ 59 h 178"/>
                <a:gd name="T32" fmla="*/ 133 w 171"/>
                <a:gd name="T33" fmla="*/ 50 h 178"/>
                <a:gd name="T34" fmla="*/ 103 w 171"/>
                <a:gd name="T35" fmla="*/ 78 h 178"/>
                <a:gd name="T36" fmla="*/ 126 w 171"/>
                <a:gd name="T37" fmla="*/ 92 h 178"/>
                <a:gd name="T38" fmla="*/ 139 w 171"/>
                <a:gd name="T39" fmla="*/ 113 h 178"/>
                <a:gd name="T40" fmla="*/ 131 w 171"/>
                <a:gd name="T41" fmla="*/ 135 h 178"/>
                <a:gd name="T42" fmla="*/ 112 w 171"/>
                <a:gd name="T43" fmla="*/ 149 h 178"/>
                <a:gd name="T44" fmla="*/ 69 w 171"/>
                <a:gd name="T45" fmla="*/ 155 h 178"/>
                <a:gd name="T46" fmla="*/ 37 w 171"/>
                <a:gd name="T47" fmla="*/ 174 h 178"/>
                <a:gd name="T48" fmla="*/ 21 w 171"/>
                <a:gd name="T49" fmla="*/ 146 h 178"/>
                <a:gd name="T50" fmla="*/ 0 w 171"/>
                <a:gd name="T51" fmla="*/ 136 h 178"/>
                <a:gd name="T52" fmla="*/ 15 w 171"/>
                <a:gd name="T53" fmla="*/ 111 h 178"/>
                <a:gd name="T54" fmla="*/ 37 w 171"/>
                <a:gd name="T55" fmla="*/ 123 h 178"/>
                <a:gd name="T56" fmla="*/ 57 w 171"/>
                <a:gd name="T57" fmla="*/ 129 h 178"/>
                <a:gd name="T58" fmla="*/ 64 w 171"/>
                <a:gd name="T59" fmla="*/ 91 h 178"/>
                <a:gd name="T60" fmla="*/ 40 w 171"/>
                <a:gd name="T61" fmla="*/ 70 h 178"/>
                <a:gd name="T62" fmla="*/ 40 w 171"/>
                <a:gd name="T63" fmla="*/ 45 h 178"/>
                <a:gd name="T64" fmla="*/ 53 w 171"/>
                <a:gd name="T65" fmla="*/ 29 h 178"/>
                <a:gd name="T66" fmla="*/ 83 w 171"/>
                <a:gd name="T67" fmla="*/ 18 h 178"/>
                <a:gd name="T68" fmla="*/ 112 w 171"/>
                <a:gd name="T69"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8">
                  <a:moveTo>
                    <a:pt x="90" y="105"/>
                  </a:moveTo>
                  <a:lnTo>
                    <a:pt x="80" y="131"/>
                  </a:lnTo>
                  <a:lnTo>
                    <a:pt x="90" y="130"/>
                  </a:lnTo>
                  <a:lnTo>
                    <a:pt x="96" y="128"/>
                  </a:lnTo>
                  <a:lnTo>
                    <a:pt x="99" y="124"/>
                  </a:lnTo>
                  <a:lnTo>
                    <a:pt x="101" y="122"/>
                  </a:lnTo>
                  <a:lnTo>
                    <a:pt x="101" y="118"/>
                  </a:lnTo>
                  <a:lnTo>
                    <a:pt x="101" y="116"/>
                  </a:lnTo>
                  <a:lnTo>
                    <a:pt x="100" y="113"/>
                  </a:lnTo>
                  <a:lnTo>
                    <a:pt x="98" y="111"/>
                  </a:lnTo>
                  <a:lnTo>
                    <a:pt x="95" y="109"/>
                  </a:lnTo>
                  <a:lnTo>
                    <a:pt x="90" y="105"/>
                  </a:lnTo>
                  <a:close/>
                  <a:moveTo>
                    <a:pt x="94" y="42"/>
                  </a:moveTo>
                  <a:lnTo>
                    <a:pt x="88" y="42"/>
                  </a:lnTo>
                  <a:lnTo>
                    <a:pt x="82" y="44"/>
                  </a:lnTo>
                  <a:lnTo>
                    <a:pt x="80" y="45"/>
                  </a:lnTo>
                  <a:lnTo>
                    <a:pt x="77" y="48"/>
                  </a:lnTo>
                  <a:lnTo>
                    <a:pt x="75" y="50"/>
                  </a:lnTo>
                  <a:lnTo>
                    <a:pt x="74" y="54"/>
                  </a:lnTo>
                  <a:lnTo>
                    <a:pt x="74" y="56"/>
                  </a:lnTo>
                  <a:lnTo>
                    <a:pt x="75" y="60"/>
                  </a:lnTo>
                  <a:lnTo>
                    <a:pt x="77" y="62"/>
                  </a:lnTo>
                  <a:lnTo>
                    <a:pt x="80" y="65"/>
                  </a:lnTo>
                  <a:lnTo>
                    <a:pt x="83" y="67"/>
                  </a:lnTo>
                  <a:lnTo>
                    <a:pt x="94" y="42"/>
                  </a:lnTo>
                  <a:close/>
                  <a:moveTo>
                    <a:pt x="112" y="0"/>
                  </a:moveTo>
                  <a:lnTo>
                    <a:pt x="134" y="4"/>
                  </a:lnTo>
                  <a:lnTo>
                    <a:pt x="127" y="20"/>
                  </a:lnTo>
                  <a:lnTo>
                    <a:pt x="150" y="26"/>
                  </a:lnTo>
                  <a:lnTo>
                    <a:pt x="169" y="36"/>
                  </a:lnTo>
                  <a:lnTo>
                    <a:pt x="171" y="37"/>
                  </a:lnTo>
                  <a:lnTo>
                    <a:pt x="151" y="59"/>
                  </a:lnTo>
                  <a:lnTo>
                    <a:pt x="149" y="57"/>
                  </a:lnTo>
                  <a:lnTo>
                    <a:pt x="133" y="50"/>
                  </a:lnTo>
                  <a:lnTo>
                    <a:pt x="117" y="44"/>
                  </a:lnTo>
                  <a:lnTo>
                    <a:pt x="103" y="78"/>
                  </a:lnTo>
                  <a:lnTo>
                    <a:pt x="109" y="80"/>
                  </a:lnTo>
                  <a:lnTo>
                    <a:pt x="126" y="92"/>
                  </a:lnTo>
                  <a:lnTo>
                    <a:pt x="136" y="103"/>
                  </a:lnTo>
                  <a:lnTo>
                    <a:pt x="139" y="113"/>
                  </a:lnTo>
                  <a:lnTo>
                    <a:pt x="137" y="125"/>
                  </a:lnTo>
                  <a:lnTo>
                    <a:pt x="131" y="135"/>
                  </a:lnTo>
                  <a:lnTo>
                    <a:pt x="123" y="143"/>
                  </a:lnTo>
                  <a:lnTo>
                    <a:pt x="112" y="149"/>
                  </a:lnTo>
                  <a:lnTo>
                    <a:pt x="93" y="155"/>
                  </a:lnTo>
                  <a:lnTo>
                    <a:pt x="69" y="155"/>
                  </a:lnTo>
                  <a:lnTo>
                    <a:pt x="59" y="178"/>
                  </a:lnTo>
                  <a:lnTo>
                    <a:pt x="37" y="174"/>
                  </a:lnTo>
                  <a:lnTo>
                    <a:pt x="46" y="153"/>
                  </a:lnTo>
                  <a:lnTo>
                    <a:pt x="21" y="146"/>
                  </a:lnTo>
                  <a:lnTo>
                    <a:pt x="1" y="137"/>
                  </a:lnTo>
                  <a:lnTo>
                    <a:pt x="0" y="136"/>
                  </a:lnTo>
                  <a:lnTo>
                    <a:pt x="12" y="109"/>
                  </a:lnTo>
                  <a:lnTo>
                    <a:pt x="15" y="111"/>
                  </a:lnTo>
                  <a:lnTo>
                    <a:pt x="25" y="117"/>
                  </a:lnTo>
                  <a:lnTo>
                    <a:pt x="37" y="123"/>
                  </a:lnTo>
                  <a:lnTo>
                    <a:pt x="46" y="126"/>
                  </a:lnTo>
                  <a:lnTo>
                    <a:pt x="57" y="129"/>
                  </a:lnTo>
                  <a:lnTo>
                    <a:pt x="71" y="96"/>
                  </a:lnTo>
                  <a:lnTo>
                    <a:pt x="64" y="91"/>
                  </a:lnTo>
                  <a:lnTo>
                    <a:pt x="49" y="81"/>
                  </a:lnTo>
                  <a:lnTo>
                    <a:pt x="40" y="70"/>
                  </a:lnTo>
                  <a:lnTo>
                    <a:pt x="37" y="59"/>
                  </a:lnTo>
                  <a:lnTo>
                    <a:pt x="40" y="45"/>
                  </a:lnTo>
                  <a:lnTo>
                    <a:pt x="45" y="36"/>
                  </a:lnTo>
                  <a:lnTo>
                    <a:pt x="53" y="29"/>
                  </a:lnTo>
                  <a:lnTo>
                    <a:pt x="65" y="23"/>
                  </a:lnTo>
                  <a:lnTo>
                    <a:pt x="83" y="18"/>
                  </a:lnTo>
                  <a:lnTo>
                    <a:pt x="105" y="17"/>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146">
              <a:extLst>
                <a:ext uri="{FF2B5EF4-FFF2-40B4-BE49-F238E27FC236}">
                  <a16:creationId xmlns:a16="http://schemas.microsoft.com/office/drawing/2014/main" id="{5CD4DDD4-BD12-EAFC-6DA8-99F6FDE5EDC6}"/>
                </a:ext>
              </a:extLst>
            </p:cNvPr>
            <p:cNvSpPr>
              <a:spLocks noEditPoints="1"/>
            </p:cNvSpPr>
            <p:nvPr/>
          </p:nvSpPr>
          <p:spPr bwMode="auto">
            <a:xfrm>
              <a:off x="3449" y="2286"/>
              <a:ext cx="146" cy="168"/>
            </a:xfrm>
            <a:custGeom>
              <a:avLst/>
              <a:gdLst>
                <a:gd name="T0" fmla="*/ 534 w 730"/>
                <a:gd name="T1" fmla="*/ 696 h 840"/>
                <a:gd name="T2" fmla="*/ 501 w 730"/>
                <a:gd name="T3" fmla="*/ 711 h 840"/>
                <a:gd name="T4" fmla="*/ 559 w 730"/>
                <a:gd name="T5" fmla="*/ 787 h 840"/>
                <a:gd name="T6" fmla="*/ 573 w 730"/>
                <a:gd name="T7" fmla="*/ 700 h 840"/>
                <a:gd name="T8" fmla="*/ 617 w 730"/>
                <a:gd name="T9" fmla="*/ 433 h 840"/>
                <a:gd name="T10" fmla="*/ 616 w 730"/>
                <a:gd name="T11" fmla="*/ 490 h 840"/>
                <a:gd name="T12" fmla="*/ 637 w 730"/>
                <a:gd name="T13" fmla="*/ 546 h 840"/>
                <a:gd name="T14" fmla="*/ 689 w 730"/>
                <a:gd name="T15" fmla="*/ 493 h 840"/>
                <a:gd name="T16" fmla="*/ 77 w 730"/>
                <a:gd name="T17" fmla="*/ 271 h 840"/>
                <a:gd name="T18" fmla="*/ 113 w 730"/>
                <a:gd name="T19" fmla="*/ 409 h 840"/>
                <a:gd name="T20" fmla="*/ 115 w 730"/>
                <a:gd name="T21" fmla="*/ 352 h 840"/>
                <a:gd name="T22" fmla="*/ 94 w 730"/>
                <a:gd name="T23" fmla="*/ 296 h 840"/>
                <a:gd name="T24" fmla="*/ 333 w 730"/>
                <a:gd name="T25" fmla="*/ 259 h 840"/>
                <a:gd name="T26" fmla="*/ 292 w 730"/>
                <a:gd name="T27" fmla="*/ 271 h 840"/>
                <a:gd name="T28" fmla="*/ 260 w 730"/>
                <a:gd name="T29" fmla="*/ 299 h 840"/>
                <a:gd name="T30" fmla="*/ 239 w 730"/>
                <a:gd name="T31" fmla="*/ 348 h 840"/>
                <a:gd name="T32" fmla="*/ 236 w 730"/>
                <a:gd name="T33" fmla="*/ 409 h 840"/>
                <a:gd name="T34" fmla="*/ 253 w 730"/>
                <a:gd name="T35" fmla="*/ 470 h 840"/>
                <a:gd name="T36" fmla="*/ 286 w 730"/>
                <a:gd name="T37" fmla="*/ 524 h 840"/>
                <a:gd name="T38" fmla="*/ 331 w 730"/>
                <a:gd name="T39" fmla="*/ 564 h 840"/>
                <a:gd name="T40" fmla="*/ 377 w 730"/>
                <a:gd name="T41" fmla="*/ 580 h 840"/>
                <a:gd name="T42" fmla="*/ 420 w 730"/>
                <a:gd name="T43" fmla="*/ 579 h 840"/>
                <a:gd name="T44" fmla="*/ 456 w 730"/>
                <a:gd name="T45" fmla="*/ 559 h 840"/>
                <a:gd name="T46" fmla="*/ 483 w 730"/>
                <a:gd name="T47" fmla="*/ 521 h 840"/>
                <a:gd name="T48" fmla="*/ 496 w 730"/>
                <a:gd name="T49" fmla="*/ 464 h 840"/>
                <a:gd name="T50" fmla="*/ 489 w 730"/>
                <a:gd name="T51" fmla="*/ 402 h 840"/>
                <a:gd name="T52" fmla="*/ 464 w 730"/>
                <a:gd name="T53" fmla="*/ 342 h 840"/>
                <a:gd name="T54" fmla="*/ 422 w 730"/>
                <a:gd name="T55" fmla="*/ 293 h 840"/>
                <a:gd name="T56" fmla="*/ 377 w 730"/>
                <a:gd name="T57" fmla="*/ 267 h 840"/>
                <a:gd name="T58" fmla="*/ 333 w 730"/>
                <a:gd name="T59" fmla="*/ 259 h 840"/>
                <a:gd name="T60" fmla="*/ 138 w 730"/>
                <a:gd name="T61" fmla="*/ 131 h 840"/>
                <a:gd name="T62" fmla="*/ 178 w 730"/>
                <a:gd name="T63" fmla="*/ 146 h 840"/>
                <a:gd name="T64" fmla="*/ 215 w 730"/>
                <a:gd name="T65" fmla="*/ 140 h 840"/>
                <a:gd name="T66" fmla="*/ 243 w 730"/>
                <a:gd name="T67" fmla="*/ 115 h 840"/>
                <a:gd name="T68" fmla="*/ 158 w 730"/>
                <a:gd name="T69" fmla="*/ 0 h 840"/>
                <a:gd name="T70" fmla="*/ 573 w 730"/>
                <a:gd name="T71" fmla="*/ 840 h 840"/>
                <a:gd name="T72" fmla="*/ 158 w 730"/>
                <a:gd name="T73"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0" h="840">
                  <a:moveTo>
                    <a:pt x="553" y="696"/>
                  </a:moveTo>
                  <a:lnTo>
                    <a:pt x="534" y="696"/>
                  </a:lnTo>
                  <a:lnTo>
                    <a:pt x="516" y="701"/>
                  </a:lnTo>
                  <a:lnTo>
                    <a:pt x="501" y="711"/>
                  </a:lnTo>
                  <a:lnTo>
                    <a:pt x="487" y="726"/>
                  </a:lnTo>
                  <a:lnTo>
                    <a:pt x="559" y="787"/>
                  </a:lnTo>
                  <a:lnTo>
                    <a:pt x="593" y="710"/>
                  </a:lnTo>
                  <a:lnTo>
                    <a:pt x="573" y="700"/>
                  </a:lnTo>
                  <a:lnTo>
                    <a:pt x="553" y="696"/>
                  </a:lnTo>
                  <a:close/>
                  <a:moveTo>
                    <a:pt x="617" y="433"/>
                  </a:moveTo>
                  <a:lnTo>
                    <a:pt x="614" y="460"/>
                  </a:lnTo>
                  <a:lnTo>
                    <a:pt x="616" y="490"/>
                  </a:lnTo>
                  <a:lnTo>
                    <a:pt x="624" y="518"/>
                  </a:lnTo>
                  <a:lnTo>
                    <a:pt x="637" y="546"/>
                  </a:lnTo>
                  <a:lnTo>
                    <a:pt x="655" y="570"/>
                  </a:lnTo>
                  <a:lnTo>
                    <a:pt x="689" y="493"/>
                  </a:lnTo>
                  <a:lnTo>
                    <a:pt x="617" y="433"/>
                  </a:lnTo>
                  <a:close/>
                  <a:moveTo>
                    <a:pt x="77" y="271"/>
                  </a:moveTo>
                  <a:lnTo>
                    <a:pt x="42" y="348"/>
                  </a:lnTo>
                  <a:lnTo>
                    <a:pt x="113" y="409"/>
                  </a:lnTo>
                  <a:lnTo>
                    <a:pt x="117" y="380"/>
                  </a:lnTo>
                  <a:lnTo>
                    <a:pt x="115" y="352"/>
                  </a:lnTo>
                  <a:lnTo>
                    <a:pt x="108" y="323"/>
                  </a:lnTo>
                  <a:lnTo>
                    <a:pt x="94" y="296"/>
                  </a:lnTo>
                  <a:lnTo>
                    <a:pt x="77" y="271"/>
                  </a:lnTo>
                  <a:close/>
                  <a:moveTo>
                    <a:pt x="333" y="259"/>
                  </a:moveTo>
                  <a:lnTo>
                    <a:pt x="311" y="262"/>
                  </a:lnTo>
                  <a:lnTo>
                    <a:pt x="292" y="271"/>
                  </a:lnTo>
                  <a:lnTo>
                    <a:pt x="274" y="283"/>
                  </a:lnTo>
                  <a:lnTo>
                    <a:pt x="260" y="299"/>
                  </a:lnTo>
                  <a:lnTo>
                    <a:pt x="248" y="321"/>
                  </a:lnTo>
                  <a:lnTo>
                    <a:pt x="239" y="348"/>
                  </a:lnTo>
                  <a:lnTo>
                    <a:pt x="235" y="378"/>
                  </a:lnTo>
                  <a:lnTo>
                    <a:pt x="236" y="409"/>
                  </a:lnTo>
                  <a:lnTo>
                    <a:pt x="242" y="440"/>
                  </a:lnTo>
                  <a:lnTo>
                    <a:pt x="253" y="470"/>
                  </a:lnTo>
                  <a:lnTo>
                    <a:pt x="268" y="498"/>
                  </a:lnTo>
                  <a:lnTo>
                    <a:pt x="286" y="524"/>
                  </a:lnTo>
                  <a:lnTo>
                    <a:pt x="309" y="547"/>
                  </a:lnTo>
                  <a:lnTo>
                    <a:pt x="331" y="564"/>
                  </a:lnTo>
                  <a:lnTo>
                    <a:pt x="354" y="574"/>
                  </a:lnTo>
                  <a:lnTo>
                    <a:pt x="377" y="580"/>
                  </a:lnTo>
                  <a:lnTo>
                    <a:pt x="398" y="582"/>
                  </a:lnTo>
                  <a:lnTo>
                    <a:pt x="420" y="579"/>
                  </a:lnTo>
                  <a:lnTo>
                    <a:pt x="439" y="571"/>
                  </a:lnTo>
                  <a:lnTo>
                    <a:pt x="456" y="559"/>
                  </a:lnTo>
                  <a:lnTo>
                    <a:pt x="471" y="541"/>
                  </a:lnTo>
                  <a:lnTo>
                    <a:pt x="483" y="521"/>
                  </a:lnTo>
                  <a:lnTo>
                    <a:pt x="492" y="492"/>
                  </a:lnTo>
                  <a:lnTo>
                    <a:pt x="496" y="464"/>
                  </a:lnTo>
                  <a:lnTo>
                    <a:pt x="495" y="433"/>
                  </a:lnTo>
                  <a:lnTo>
                    <a:pt x="489" y="402"/>
                  </a:lnTo>
                  <a:lnTo>
                    <a:pt x="478" y="371"/>
                  </a:lnTo>
                  <a:lnTo>
                    <a:pt x="464" y="342"/>
                  </a:lnTo>
                  <a:lnTo>
                    <a:pt x="445" y="316"/>
                  </a:lnTo>
                  <a:lnTo>
                    <a:pt x="422" y="293"/>
                  </a:lnTo>
                  <a:lnTo>
                    <a:pt x="399" y="278"/>
                  </a:lnTo>
                  <a:lnTo>
                    <a:pt x="377" y="267"/>
                  </a:lnTo>
                  <a:lnTo>
                    <a:pt x="355" y="260"/>
                  </a:lnTo>
                  <a:lnTo>
                    <a:pt x="333" y="259"/>
                  </a:lnTo>
                  <a:close/>
                  <a:moveTo>
                    <a:pt x="172" y="54"/>
                  </a:moveTo>
                  <a:lnTo>
                    <a:pt x="138" y="131"/>
                  </a:lnTo>
                  <a:lnTo>
                    <a:pt x="158" y="141"/>
                  </a:lnTo>
                  <a:lnTo>
                    <a:pt x="178" y="146"/>
                  </a:lnTo>
                  <a:lnTo>
                    <a:pt x="197" y="146"/>
                  </a:lnTo>
                  <a:lnTo>
                    <a:pt x="215" y="140"/>
                  </a:lnTo>
                  <a:lnTo>
                    <a:pt x="230" y="130"/>
                  </a:lnTo>
                  <a:lnTo>
                    <a:pt x="243" y="115"/>
                  </a:lnTo>
                  <a:lnTo>
                    <a:pt x="172" y="54"/>
                  </a:lnTo>
                  <a:close/>
                  <a:moveTo>
                    <a:pt x="158" y="0"/>
                  </a:moveTo>
                  <a:lnTo>
                    <a:pt x="730" y="486"/>
                  </a:lnTo>
                  <a:lnTo>
                    <a:pt x="573" y="840"/>
                  </a:lnTo>
                  <a:lnTo>
                    <a:pt x="0" y="354"/>
                  </a:lnTo>
                  <a:lnTo>
                    <a:pt x="1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147">
              <a:extLst>
                <a:ext uri="{FF2B5EF4-FFF2-40B4-BE49-F238E27FC236}">
                  <a16:creationId xmlns:a16="http://schemas.microsoft.com/office/drawing/2014/main" id="{859AEE97-90F3-3336-3AE6-AE29D1680A9B}"/>
                </a:ext>
              </a:extLst>
            </p:cNvPr>
            <p:cNvSpPr>
              <a:spLocks noEditPoints="1"/>
            </p:cNvSpPr>
            <p:nvPr/>
          </p:nvSpPr>
          <p:spPr bwMode="auto">
            <a:xfrm>
              <a:off x="3506" y="2349"/>
              <a:ext cx="32" cy="41"/>
            </a:xfrm>
            <a:custGeom>
              <a:avLst/>
              <a:gdLst>
                <a:gd name="T0" fmla="*/ 69 w 159"/>
                <a:gd name="T1" fmla="*/ 157 h 208"/>
                <a:gd name="T2" fmla="*/ 81 w 159"/>
                <a:gd name="T3" fmla="*/ 161 h 208"/>
                <a:gd name="T4" fmla="*/ 87 w 159"/>
                <a:gd name="T5" fmla="*/ 156 h 208"/>
                <a:gd name="T6" fmla="*/ 89 w 159"/>
                <a:gd name="T7" fmla="*/ 151 h 208"/>
                <a:gd name="T8" fmla="*/ 88 w 159"/>
                <a:gd name="T9" fmla="*/ 143 h 208"/>
                <a:gd name="T10" fmla="*/ 85 w 159"/>
                <a:gd name="T11" fmla="*/ 135 h 208"/>
                <a:gd name="T12" fmla="*/ 81 w 159"/>
                <a:gd name="T13" fmla="*/ 44 h 208"/>
                <a:gd name="T14" fmla="*/ 76 w 159"/>
                <a:gd name="T15" fmla="*/ 46 h 208"/>
                <a:gd name="T16" fmla="*/ 73 w 159"/>
                <a:gd name="T17" fmla="*/ 55 h 208"/>
                <a:gd name="T18" fmla="*/ 75 w 159"/>
                <a:gd name="T19" fmla="*/ 64 h 208"/>
                <a:gd name="T20" fmla="*/ 80 w 159"/>
                <a:gd name="T21" fmla="*/ 74 h 208"/>
                <a:gd name="T22" fmla="*/ 88 w 159"/>
                <a:gd name="T23" fmla="*/ 45 h 208"/>
                <a:gd name="T24" fmla="*/ 81 w 159"/>
                <a:gd name="T25" fmla="*/ 44 h 208"/>
                <a:gd name="T26" fmla="*/ 131 w 159"/>
                <a:gd name="T27" fmla="*/ 17 h 208"/>
                <a:gd name="T28" fmla="*/ 142 w 159"/>
                <a:gd name="T29" fmla="*/ 55 h 208"/>
                <a:gd name="T30" fmla="*/ 159 w 159"/>
                <a:gd name="T31" fmla="*/ 80 h 208"/>
                <a:gd name="T32" fmla="*/ 136 w 159"/>
                <a:gd name="T33" fmla="*/ 94 h 208"/>
                <a:gd name="T34" fmla="*/ 111 w 159"/>
                <a:gd name="T35" fmla="*/ 62 h 208"/>
                <a:gd name="T36" fmla="*/ 100 w 159"/>
                <a:gd name="T37" fmla="*/ 105 h 208"/>
                <a:gd name="T38" fmla="*/ 117 w 159"/>
                <a:gd name="T39" fmla="*/ 135 h 208"/>
                <a:gd name="T40" fmla="*/ 122 w 159"/>
                <a:gd name="T41" fmla="*/ 163 h 208"/>
                <a:gd name="T42" fmla="*/ 112 w 159"/>
                <a:gd name="T43" fmla="*/ 188 h 208"/>
                <a:gd name="T44" fmla="*/ 93 w 159"/>
                <a:gd name="T45" fmla="*/ 197 h 208"/>
                <a:gd name="T46" fmla="*/ 70 w 159"/>
                <a:gd name="T47" fmla="*/ 192 h 208"/>
                <a:gd name="T48" fmla="*/ 47 w 159"/>
                <a:gd name="T49" fmla="*/ 208 h 208"/>
                <a:gd name="T50" fmla="*/ 38 w 159"/>
                <a:gd name="T51" fmla="*/ 169 h 208"/>
                <a:gd name="T52" fmla="*/ 1 w 159"/>
                <a:gd name="T53" fmla="*/ 125 h 208"/>
                <a:gd name="T54" fmla="*/ 13 w 159"/>
                <a:gd name="T55" fmla="*/ 94 h 208"/>
                <a:gd name="T56" fmla="*/ 32 w 159"/>
                <a:gd name="T57" fmla="*/ 124 h 208"/>
                <a:gd name="T58" fmla="*/ 49 w 159"/>
                <a:gd name="T59" fmla="*/ 142 h 208"/>
                <a:gd name="T60" fmla="*/ 60 w 159"/>
                <a:gd name="T61" fmla="*/ 96 h 208"/>
                <a:gd name="T62" fmla="*/ 42 w 159"/>
                <a:gd name="T63" fmla="*/ 57 h 208"/>
                <a:gd name="T64" fmla="*/ 45 w 159"/>
                <a:gd name="T65" fmla="*/ 24 h 208"/>
                <a:gd name="T66" fmla="*/ 59 w 159"/>
                <a:gd name="T67" fmla="*/ 9 h 208"/>
                <a:gd name="T68" fmla="*/ 86 w 159"/>
                <a:gd name="T69" fmla="*/ 9 h 208"/>
                <a:gd name="T70" fmla="*/ 112 w 159"/>
                <a:gd name="T7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9" h="208">
                  <a:moveTo>
                    <a:pt x="81" y="129"/>
                  </a:moveTo>
                  <a:lnTo>
                    <a:pt x="69" y="157"/>
                  </a:lnTo>
                  <a:lnTo>
                    <a:pt x="76" y="160"/>
                  </a:lnTo>
                  <a:lnTo>
                    <a:pt x="81" y="161"/>
                  </a:lnTo>
                  <a:lnTo>
                    <a:pt x="85" y="158"/>
                  </a:lnTo>
                  <a:lnTo>
                    <a:pt x="87" y="156"/>
                  </a:lnTo>
                  <a:lnTo>
                    <a:pt x="88" y="155"/>
                  </a:lnTo>
                  <a:lnTo>
                    <a:pt x="89" y="151"/>
                  </a:lnTo>
                  <a:lnTo>
                    <a:pt x="89" y="146"/>
                  </a:lnTo>
                  <a:lnTo>
                    <a:pt x="88" y="143"/>
                  </a:lnTo>
                  <a:lnTo>
                    <a:pt x="87" y="139"/>
                  </a:lnTo>
                  <a:lnTo>
                    <a:pt x="85" y="135"/>
                  </a:lnTo>
                  <a:lnTo>
                    <a:pt x="81" y="129"/>
                  </a:lnTo>
                  <a:close/>
                  <a:moveTo>
                    <a:pt x="81" y="44"/>
                  </a:moveTo>
                  <a:lnTo>
                    <a:pt x="79" y="44"/>
                  </a:lnTo>
                  <a:lnTo>
                    <a:pt x="76" y="46"/>
                  </a:lnTo>
                  <a:lnTo>
                    <a:pt x="75" y="49"/>
                  </a:lnTo>
                  <a:lnTo>
                    <a:pt x="73" y="55"/>
                  </a:lnTo>
                  <a:lnTo>
                    <a:pt x="74" y="60"/>
                  </a:lnTo>
                  <a:lnTo>
                    <a:pt x="75" y="64"/>
                  </a:lnTo>
                  <a:lnTo>
                    <a:pt x="76" y="68"/>
                  </a:lnTo>
                  <a:lnTo>
                    <a:pt x="80" y="74"/>
                  </a:lnTo>
                  <a:lnTo>
                    <a:pt x="92" y="46"/>
                  </a:lnTo>
                  <a:lnTo>
                    <a:pt x="88" y="45"/>
                  </a:lnTo>
                  <a:lnTo>
                    <a:pt x="85" y="44"/>
                  </a:lnTo>
                  <a:lnTo>
                    <a:pt x="81" y="44"/>
                  </a:lnTo>
                  <a:close/>
                  <a:moveTo>
                    <a:pt x="112" y="0"/>
                  </a:moveTo>
                  <a:lnTo>
                    <a:pt x="131" y="17"/>
                  </a:lnTo>
                  <a:lnTo>
                    <a:pt x="123" y="35"/>
                  </a:lnTo>
                  <a:lnTo>
                    <a:pt x="142" y="55"/>
                  </a:lnTo>
                  <a:lnTo>
                    <a:pt x="157" y="76"/>
                  </a:lnTo>
                  <a:lnTo>
                    <a:pt x="159" y="80"/>
                  </a:lnTo>
                  <a:lnTo>
                    <a:pt x="138" y="98"/>
                  </a:lnTo>
                  <a:lnTo>
                    <a:pt x="136" y="94"/>
                  </a:lnTo>
                  <a:lnTo>
                    <a:pt x="124" y="76"/>
                  </a:lnTo>
                  <a:lnTo>
                    <a:pt x="111" y="62"/>
                  </a:lnTo>
                  <a:lnTo>
                    <a:pt x="95" y="98"/>
                  </a:lnTo>
                  <a:lnTo>
                    <a:pt x="100" y="105"/>
                  </a:lnTo>
                  <a:lnTo>
                    <a:pt x="110" y="121"/>
                  </a:lnTo>
                  <a:lnTo>
                    <a:pt x="117" y="135"/>
                  </a:lnTo>
                  <a:lnTo>
                    <a:pt x="120" y="146"/>
                  </a:lnTo>
                  <a:lnTo>
                    <a:pt x="122" y="163"/>
                  </a:lnTo>
                  <a:lnTo>
                    <a:pt x="118" y="177"/>
                  </a:lnTo>
                  <a:lnTo>
                    <a:pt x="112" y="188"/>
                  </a:lnTo>
                  <a:lnTo>
                    <a:pt x="104" y="194"/>
                  </a:lnTo>
                  <a:lnTo>
                    <a:pt x="93" y="197"/>
                  </a:lnTo>
                  <a:lnTo>
                    <a:pt x="82" y="195"/>
                  </a:lnTo>
                  <a:lnTo>
                    <a:pt x="70" y="192"/>
                  </a:lnTo>
                  <a:lnTo>
                    <a:pt x="57" y="183"/>
                  </a:lnTo>
                  <a:lnTo>
                    <a:pt x="47" y="208"/>
                  </a:lnTo>
                  <a:lnTo>
                    <a:pt x="28" y="192"/>
                  </a:lnTo>
                  <a:lnTo>
                    <a:pt x="38" y="169"/>
                  </a:lnTo>
                  <a:lnTo>
                    <a:pt x="17" y="148"/>
                  </a:lnTo>
                  <a:lnTo>
                    <a:pt x="1" y="125"/>
                  </a:lnTo>
                  <a:lnTo>
                    <a:pt x="0" y="124"/>
                  </a:lnTo>
                  <a:lnTo>
                    <a:pt x="13" y="94"/>
                  </a:lnTo>
                  <a:lnTo>
                    <a:pt x="16" y="99"/>
                  </a:lnTo>
                  <a:lnTo>
                    <a:pt x="32" y="124"/>
                  </a:lnTo>
                  <a:lnTo>
                    <a:pt x="42" y="133"/>
                  </a:lnTo>
                  <a:lnTo>
                    <a:pt x="49" y="142"/>
                  </a:lnTo>
                  <a:lnTo>
                    <a:pt x="66" y="105"/>
                  </a:lnTo>
                  <a:lnTo>
                    <a:pt x="60" y="96"/>
                  </a:lnTo>
                  <a:lnTo>
                    <a:pt x="48" y="76"/>
                  </a:lnTo>
                  <a:lnTo>
                    <a:pt x="42" y="57"/>
                  </a:lnTo>
                  <a:lnTo>
                    <a:pt x="41" y="40"/>
                  </a:lnTo>
                  <a:lnTo>
                    <a:pt x="45" y="24"/>
                  </a:lnTo>
                  <a:lnTo>
                    <a:pt x="51" y="14"/>
                  </a:lnTo>
                  <a:lnTo>
                    <a:pt x="59" y="9"/>
                  </a:lnTo>
                  <a:lnTo>
                    <a:pt x="69" y="7"/>
                  </a:lnTo>
                  <a:lnTo>
                    <a:pt x="86" y="9"/>
                  </a:lnTo>
                  <a:lnTo>
                    <a:pt x="104" y="19"/>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1" name="Group 192">
            <a:extLst>
              <a:ext uri="{FF2B5EF4-FFF2-40B4-BE49-F238E27FC236}">
                <a16:creationId xmlns:a16="http://schemas.microsoft.com/office/drawing/2014/main" id="{7699BFF0-9FE1-7799-7C81-926C28D690AC}"/>
              </a:ext>
            </a:extLst>
          </p:cNvPr>
          <p:cNvGrpSpPr>
            <a:grpSpLocks noChangeAspect="1"/>
          </p:cNvGrpSpPr>
          <p:nvPr/>
        </p:nvGrpSpPr>
        <p:grpSpPr bwMode="auto">
          <a:xfrm>
            <a:off x="412922" y="1950957"/>
            <a:ext cx="352972" cy="253297"/>
            <a:chOff x="4283" y="2577"/>
            <a:chExt cx="3134" cy="2249"/>
          </a:xfrm>
          <a:solidFill>
            <a:schemeClr val="bg1"/>
          </a:solidFill>
        </p:grpSpPr>
        <p:sp>
          <p:nvSpPr>
            <p:cNvPr id="52" name="Freeform 194">
              <a:extLst>
                <a:ext uri="{FF2B5EF4-FFF2-40B4-BE49-F238E27FC236}">
                  <a16:creationId xmlns:a16="http://schemas.microsoft.com/office/drawing/2014/main" id="{F24D1E9C-603F-41EE-512D-0074FC7BAEF9}"/>
                </a:ext>
              </a:extLst>
            </p:cNvPr>
            <p:cNvSpPr>
              <a:spLocks/>
            </p:cNvSpPr>
            <p:nvPr/>
          </p:nvSpPr>
          <p:spPr bwMode="auto">
            <a:xfrm>
              <a:off x="4718" y="2723"/>
              <a:ext cx="958" cy="1276"/>
            </a:xfrm>
            <a:custGeom>
              <a:avLst/>
              <a:gdLst>
                <a:gd name="T0" fmla="*/ 1134 w 1917"/>
                <a:gd name="T1" fmla="*/ 13 h 2554"/>
                <a:gd name="T2" fmla="*/ 1314 w 1917"/>
                <a:gd name="T3" fmla="*/ 74 h 2554"/>
                <a:gd name="T4" fmla="*/ 1459 w 1917"/>
                <a:gd name="T5" fmla="*/ 164 h 2554"/>
                <a:gd name="T6" fmla="*/ 1548 w 1917"/>
                <a:gd name="T7" fmla="*/ 253 h 2554"/>
                <a:gd name="T8" fmla="*/ 1586 w 1917"/>
                <a:gd name="T9" fmla="*/ 306 h 2554"/>
                <a:gd name="T10" fmla="*/ 1598 w 1917"/>
                <a:gd name="T11" fmla="*/ 312 h 2554"/>
                <a:gd name="T12" fmla="*/ 1634 w 1917"/>
                <a:gd name="T13" fmla="*/ 321 h 2554"/>
                <a:gd name="T14" fmla="*/ 1687 w 1917"/>
                <a:gd name="T15" fmla="*/ 350 h 2554"/>
                <a:gd name="T16" fmla="*/ 1750 w 1917"/>
                <a:gd name="T17" fmla="*/ 407 h 2554"/>
                <a:gd name="T18" fmla="*/ 1807 w 1917"/>
                <a:gd name="T19" fmla="*/ 500 h 2554"/>
                <a:gd name="T20" fmla="*/ 1849 w 1917"/>
                <a:gd name="T21" fmla="*/ 639 h 2554"/>
                <a:gd name="T22" fmla="*/ 1862 w 1917"/>
                <a:gd name="T23" fmla="*/ 835 h 2554"/>
                <a:gd name="T24" fmla="*/ 1835 w 1917"/>
                <a:gd name="T25" fmla="*/ 1097 h 2554"/>
                <a:gd name="T26" fmla="*/ 1822 w 1917"/>
                <a:gd name="T27" fmla="*/ 1217 h 2554"/>
                <a:gd name="T28" fmla="*/ 1872 w 1917"/>
                <a:gd name="T29" fmla="*/ 1230 h 2554"/>
                <a:gd name="T30" fmla="*/ 1908 w 1917"/>
                <a:gd name="T31" fmla="*/ 1280 h 2554"/>
                <a:gd name="T32" fmla="*/ 1915 w 1917"/>
                <a:gd name="T33" fmla="*/ 1380 h 2554"/>
                <a:gd name="T34" fmla="*/ 1883 w 1917"/>
                <a:gd name="T35" fmla="*/ 1546 h 2554"/>
                <a:gd name="T36" fmla="*/ 1816 w 1917"/>
                <a:gd name="T37" fmla="*/ 1726 h 2554"/>
                <a:gd name="T38" fmla="*/ 1757 w 1917"/>
                <a:gd name="T39" fmla="*/ 1808 h 2554"/>
                <a:gd name="T40" fmla="*/ 1710 w 1917"/>
                <a:gd name="T41" fmla="*/ 1888 h 2554"/>
                <a:gd name="T42" fmla="*/ 1632 w 1917"/>
                <a:gd name="T43" fmla="*/ 2092 h 2554"/>
                <a:gd name="T44" fmla="*/ 1497 w 1917"/>
                <a:gd name="T45" fmla="*/ 2284 h 2554"/>
                <a:gd name="T46" fmla="*/ 1312 w 1917"/>
                <a:gd name="T47" fmla="*/ 2443 h 2554"/>
                <a:gd name="T48" fmla="*/ 1096 w 1917"/>
                <a:gd name="T49" fmla="*/ 2536 h 2554"/>
                <a:gd name="T50" fmla="*/ 888 w 1917"/>
                <a:gd name="T51" fmla="*/ 2550 h 2554"/>
                <a:gd name="T52" fmla="*/ 673 w 1917"/>
                <a:gd name="T53" fmla="*/ 2485 h 2554"/>
                <a:gd name="T54" fmla="*/ 472 w 1917"/>
                <a:gd name="T55" fmla="*/ 2344 h 2554"/>
                <a:gd name="T56" fmla="*/ 322 w 1917"/>
                <a:gd name="T57" fmla="*/ 2160 h 2554"/>
                <a:gd name="T58" fmla="*/ 226 w 1917"/>
                <a:gd name="T59" fmla="*/ 1957 h 2554"/>
                <a:gd name="T60" fmla="*/ 177 w 1917"/>
                <a:gd name="T61" fmla="*/ 1822 h 2554"/>
                <a:gd name="T62" fmla="*/ 120 w 1917"/>
                <a:gd name="T63" fmla="*/ 1766 h 2554"/>
                <a:gd name="T64" fmla="*/ 57 w 1917"/>
                <a:gd name="T65" fmla="*/ 1620 h 2554"/>
                <a:gd name="T66" fmla="*/ 8 w 1917"/>
                <a:gd name="T67" fmla="*/ 1428 h 2554"/>
                <a:gd name="T68" fmla="*/ 4 w 1917"/>
                <a:gd name="T69" fmla="*/ 1308 h 2554"/>
                <a:gd name="T70" fmla="*/ 32 w 1917"/>
                <a:gd name="T71" fmla="*/ 1244 h 2554"/>
                <a:gd name="T72" fmla="*/ 78 w 1917"/>
                <a:gd name="T73" fmla="*/ 1219 h 2554"/>
                <a:gd name="T74" fmla="*/ 95 w 1917"/>
                <a:gd name="T75" fmla="*/ 1156 h 2554"/>
                <a:gd name="T76" fmla="*/ 61 w 1917"/>
                <a:gd name="T77" fmla="*/ 935 h 2554"/>
                <a:gd name="T78" fmla="*/ 80 w 1917"/>
                <a:gd name="T79" fmla="*/ 709 h 2554"/>
                <a:gd name="T80" fmla="*/ 169 w 1917"/>
                <a:gd name="T81" fmla="*/ 489 h 2554"/>
                <a:gd name="T82" fmla="*/ 306 w 1917"/>
                <a:gd name="T83" fmla="*/ 314 h 2554"/>
                <a:gd name="T84" fmla="*/ 514 w 1917"/>
                <a:gd name="T85" fmla="*/ 141 h 2554"/>
                <a:gd name="T86" fmla="*/ 717 w 1917"/>
                <a:gd name="T87" fmla="*/ 38 h 2554"/>
                <a:gd name="T88" fmla="*/ 902 w 1917"/>
                <a:gd name="T89" fmla="*/ 4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17" h="2554">
                  <a:moveTo>
                    <a:pt x="983" y="0"/>
                  </a:moveTo>
                  <a:lnTo>
                    <a:pt x="1061" y="4"/>
                  </a:lnTo>
                  <a:lnTo>
                    <a:pt x="1134" y="13"/>
                  </a:lnTo>
                  <a:lnTo>
                    <a:pt x="1198" y="29"/>
                  </a:lnTo>
                  <a:lnTo>
                    <a:pt x="1259" y="49"/>
                  </a:lnTo>
                  <a:lnTo>
                    <a:pt x="1314" y="74"/>
                  </a:lnTo>
                  <a:lnTo>
                    <a:pt x="1364" y="101"/>
                  </a:lnTo>
                  <a:lnTo>
                    <a:pt x="1415" y="131"/>
                  </a:lnTo>
                  <a:lnTo>
                    <a:pt x="1459" y="164"/>
                  </a:lnTo>
                  <a:lnTo>
                    <a:pt x="1495" y="196"/>
                  </a:lnTo>
                  <a:lnTo>
                    <a:pt x="1525" y="224"/>
                  </a:lnTo>
                  <a:lnTo>
                    <a:pt x="1548" y="253"/>
                  </a:lnTo>
                  <a:lnTo>
                    <a:pt x="1567" y="276"/>
                  </a:lnTo>
                  <a:lnTo>
                    <a:pt x="1579" y="295"/>
                  </a:lnTo>
                  <a:lnTo>
                    <a:pt x="1586" y="306"/>
                  </a:lnTo>
                  <a:lnTo>
                    <a:pt x="1588" y="310"/>
                  </a:lnTo>
                  <a:lnTo>
                    <a:pt x="1590" y="310"/>
                  </a:lnTo>
                  <a:lnTo>
                    <a:pt x="1598" y="312"/>
                  </a:lnTo>
                  <a:lnTo>
                    <a:pt x="1605" y="314"/>
                  </a:lnTo>
                  <a:lnTo>
                    <a:pt x="1619" y="316"/>
                  </a:lnTo>
                  <a:lnTo>
                    <a:pt x="1634" y="321"/>
                  </a:lnTo>
                  <a:lnTo>
                    <a:pt x="1649" y="329"/>
                  </a:lnTo>
                  <a:lnTo>
                    <a:pt x="1668" y="338"/>
                  </a:lnTo>
                  <a:lnTo>
                    <a:pt x="1687" y="350"/>
                  </a:lnTo>
                  <a:lnTo>
                    <a:pt x="1708" y="365"/>
                  </a:lnTo>
                  <a:lnTo>
                    <a:pt x="1729" y="384"/>
                  </a:lnTo>
                  <a:lnTo>
                    <a:pt x="1750" y="407"/>
                  </a:lnTo>
                  <a:lnTo>
                    <a:pt x="1771" y="432"/>
                  </a:lnTo>
                  <a:lnTo>
                    <a:pt x="1790" y="464"/>
                  </a:lnTo>
                  <a:lnTo>
                    <a:pt x="1807" y="500"/>
                  </a:lnTo>
                  <a:lnTo>
                    <a:pt x="1824" y="540"/>
                  </a:lnTo>
                  <a:lnTo>
                    <a:pt x="1837" y="588"/>
                  </a:lnTo>
                  <a:lnTo>
                    <a:pt x="1849" y="639"/>
                  </a:lnTo>
                  <a:lnTo>
                    <a:pt x="1856" y="698"/>
                  </a:lnTo>
                  <a:lnTo>
                    <a:pt x="1862" y="762"/>
                  </a:lnTo>
                  <a:lnTo>
                    <a:pt x="1862" y="835"/>
                  </a:lnTo>
                  <a:lnTo>
                    <a:pt x="1858" y="915"/>
                  </a:lnTo>
                  <a:lnTo>
                    <a:pt x="1851" y="1002"/>
                  </a:lnTo>
                  <a:lnTo>
                    <a:pt x="1835" y="1097"/>
                  </a:lnTo>
                  <a:lnTo>
                    <a:pt x="1822" y="1156"/>
                  </a:lnTo>
                  <a:lnTo>
                    <a:pt x="1805" y="1217"/>
                  </a:lnTo>
                  <a:lnTo>
                    <a:pt x="1822" y="1217"/>
                  </a:lnTo>
                  <a:lnTo>
                    <a:pt x="1839" y="1217"/>
                  </a:lnTo>
                  <a:lnTo>
                    <a:pt x="1856" y="1223"/>
                  </a:lnTo>
                  <a:lnTo>
                    <a:pt x="1872" y="1230"/>
                  </a:lnTo>
                  <a:lnTo>
                    <a:pt x="1885" y="1242"/>
                  </a:lnTo>
                  <a:lnTo>
                    <a:pt x="1898" y="1259"/>
                  </a:lnTo>
                  <a:lnTo>
                    <a:pt x="1908" y="1280"/>
                  </a:lnTo>
                  <a:lnTo>
                    <a:pt x="1913" y="1306"/>
                  </a:lnTo>
                  <a:lnTo>
                    <a:pt x="1917" y="1340"/>
                  </a:lnTo>
                  <a:lnTo>
                    <a:pt x="1915" y="1380"/>
                  </a:lnTo>
                  <a:lnTo>
                    <a:pt x="1910" y="1428"/>
                  </a:lnTo>
                  <a:lnTo>
                    <a:pt x="1900" y="1483"/>
                  </a:lnTo>
                  <a:lnTo>
                    <a:pt x="1883" y="1546"/>
                  </a:lnTo>
                  <a:lnTo>
                    <a:pt x="1860" y="1620"/>
                  </a:lnTo>
                  <a:lnTo>
                    <a:pt x="1839" y="1679"/>
                  </a:lnTo>
                  <a:lnTo>
                    <a:pt x="1816" y="1726"/>
                  </a:lnTo>
                  <a:lnTo>
                    <a:pt x="1795" y="1765"/>
                  </a:lnTo>
                  <a:lnTo>
                    <a:pt x="1776" y="1791"/>
                  </a:lnTo>
                  <a:lnTo>
                    <a:pt x="1757" y="1808"/>
                  </a:lnTo>
                  <a:lnTo>
                    <a:pt x="1740" y="1820"/>
                  </a:lnTo>
                  <a:lnTo>
                    <a:pt x="1723" y="1823"/>
                  </a:lnTo>
                  <a:lnTo>
                    <a:pt x="1710" y="1888"/>
                  </a:lnTo>
                  <a:lnTo>
                    <a:pt x="1691" y="1957"/>
                  </a:lnTo>
                  <a:lnTo>
                    <a:pt x="1664" y="2023"/>
                  </a:lnTo>
                  <a:lnTo>
                    <a:pt x="1632" y="2092"/>
                  </a:lnTo>
                  <a:lnTo>
                    <a:pt x="1592" y="2158"/>
                  </a:lnTo>
                  <a:lnTo>
                    <a:pt x="1548" y="2223"/>
                  </a:lnTo>
                  <a:lnTo>
                    <a:pt x="1497" y="2284"/>
                  </a:lnTo>
                  <a:lnTo>
                    <a:pt x="1440" y="2343"/>
                  </a:lnTo>
                  <a:lnTo>
                    <a:pt x="1379" y="2396"/>
                  </a:lnTo>
                  <a:lnTo>
                    <a:pt x="1312" y="2443"/>
                  </a:lnTo>
                  <a:lnTo>
                    <a:pt x="1240" y="2483"/>
                  </a:lnTo>
                  <a:lnTo>
                    <a:pt x="1162" y="2517"/>
                  </a:lnTo>
                  <a:lnTo>
                    <a:pt x="1096" y="2536"/>
                  </a:lnTo>
                  <a:lnTo>
                    <a:pt x="1027" y="2550"/>
                  </a:lnTo>
                  <a:lnTo>
                    <a:pt x="957" y="2554"/>
                  </a:lnTo>
                  <a:lnTo>
                    <a:pt x="888" y="2550"/>
                  </a:lnTo>
                  <a:lnTo>
                    <a:pt x="820" y="2536"/>
                  </a:lnTo>
                  <a:lnTo>
                    <a:pt x="753" y="2517"/>
                  </a:lnTo>
                  <a:lnTo>
                    <a:pt x="673" y="2485"/>
                  </a:lnTo>
                  <a:lnTo>
                    <a:pt x="601" y="2445"/>
                  </a:lnTo>
                  <a:lnTo>
                    <a:pt x="535" y="2398"/>
                  </a:lnTo>
                  <a:lnTo>
                    <a:pt x="472" y="2344"/>
                  </a:lnTo>
                  <a:lnTo>
                    <a:pt x="417" y="2285"/>
                  </a:lnTo>
                  <a:lnTo>
                    <a:pt x="365" y="2225"/>
                  </a:lnTo>
                  <a:lnTo>
                    <a:pt x="322" y="2160"/>
                  </a:lnTo>
                  <a:lnTo>
                    <a:pt x="284" y="2093"/>
                  </a:lnTo>
                  <a:lnTo>
                    <a:pt x="251" y="2025"/>
                  </a:lnTo>
                  <a:lnTo>
                    <a:pt x="226" y="1957"/>
                  </a:lnTo>
                  <a:lnTo>
                    <a:pt x="206" y="1890"/>
                  </a:lnTo>
                  <a:lnTo>
                    <a:pt x="192" y="1825"/>
                  </a:lnTo>
                  <a:lnTo>
                    <a:pt x="177" y="1822"/>
                  </a:lnTo>
                  <a:lnTo>
                    <a:pt x="158" y="1810"/>
                  </a:lnTo>
                  <a:lnTo>
                    <a:pt x="139" y="1793"/>
                  </a:lnTo>
                  <a:lnTo>
                    <a:pt x="120" y="1766"/>
                  </a:lnTo>
                  <a:lnTo>
                    <a:pt x="99" y="1728"/>
                  </a:lnTo>
                  <a:lnTo>
                    <a:pt x="78" y="1681"/>
                  </a:lnTo>
                  <a:lnTo>
                    <a:pt x="57" y="1620"/>
                  </a:lnTo>
                  <a:lnTo>
                    <a:pt x="34" y="1546"/>
                  </a:lnTo>
                  <a:lnTo>
                    <a:pt x="17" y="1483"/>
                  </a:lnTo>
                  <a:lnTo>
                    <a:pt x="8" y="1428"/>
                  </a:lnTo>
                  <a:lnTo>
                    <a:pt x="2" y="1380"/>
                  </a:lnTo>
                  <a:lnTo>
                    <a:pt x="0" y="1340"/>
                  </a:lnTo>
                  <a:lnTo>
                    <a:pt x="4" y="1308"/>
                  </a:lnTo>
                  <a:lnTo>
                    <a:pt x="10" y="1280"/>
                  </a:lnTo>
                  <a:lnTo>
                    <a:pt x="19" y="1259"/>
                  </a:lnTo>
                  <a:lnTo>
                    <a:pt x="32" y="1244"/>
                  </a:lnTo>
                  <a:lnTo>
                    <a:pt x="46" y="1230"/>
                  </a:lnTo>
                  <a:lnTo>
                    <a:pt x="63" y="1223"/>
                  </a:lnTo>
                  <a:lnTo>
                    <a:pt x="78" y="1219"/>
                  </a:lnTo>
                  <a:lnTo>
                    <a:pt x="95" y="1217"/>
                  </a:lnTo>
                  <a:lnTo>
                    <a:pt x="114" y="1217"/>
                  </a:lnTo>
                  <a:lnTo>
                    <a:pt x="95" y="1156"/>
                  </a:lnTo>
                  <a:lnTo>
                    <a:pt x="82" y="1097"/>
                  </a:lnTo>
                  <a:lnTo>
                    <a:pt x="69" y="1015"/>
                  </a:lnTo>
                  <a:lnTo>
                    <a:pt x="61" y="935"/>
                  </a:lnTo>
                  <a:lnTo>
                    <a:pt x="59" y="859"/>
                  </a:lnTo>
                  <a:lnTo>
                    <a:pt x="65" y="783"/>
                  </a:lnTo>
                  <a:lnTo>
                    <a:pt x="80" y="709"/>
                  </a:lnTo>
                  <a:lnTo>
                    <a:pt x="103" y="631"/>
                  </a:lnTo>
                  <a:lnTo>
                    <a:pt x="133" y="557"/>
                  </a:lnTo>
                  <a:lnTo>
                    <a:pt x="169" y="489"/>
                  </a:lnTo>
                  <a:lnTo>
                    <a:pt x="211" y="426"/>
                  </a:lnTo>
                  <a:lnTo>
                    <a:pt x="257" y="367"/>
                  </a:lnTo>
                  <a:lnTo>
                    <a:pt x="306" y="314"/>
                  </a:lnTo>
                  <a:lnTo>
                    <a:pt x="371" y="251"/>
                  </a:lnTo>
                  <a:lnTo>
                    <a:pt x="441" y="192"/>
                  </a:lnTo>
                  <a:lnTo>
                    <a:pt x="514" y="141"/>
                  </a:lnTo>
                  <a:lnTo>
                    <a:pt x="576" y="101"/>
                  </a:lnTo>
                  <a:lnTo>
                    <a:pt x="645" y="67"/>
                  </a:lnTo>
                  <a:lnTo>
                    <a:pt x="717" y="38"/>
                  </a:lnTo>
                  <a:lnTo>
                    <a:pt x="776" y="21"/>
                  </a:lnTo>
                  <a:lnTo>
                    <a:pt x="837" y="10"/>
                  </a:lnTo>
                  <a:lnTo>
                    <a:pt x="902" y="4"/>
                  </a:lnTo>
                  <a:lnTo>
                    <a:pt x="9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195">
              <a:extLst>
                <a:ext uri="{FF2B5EF4-FFF2-40B4-BE49-F238E27FC236}">
                  <a16:creationId xmlns:a16="http://schemas.microsoft.com/office/drawing/2014/main" id="{290D7255-6DBB-B041-32C1-2C17AC5F0AEF}"/>
                </a:ext>
              </a:extLst>
            </p:cNvPr>
            <p:cNvSpPr>
              <a:spLocks/>
            </p:cNvSpPr>
            <p:nvPr/>
          </p:nvSpPr>
          <p:spPr bwMode="auto">
            <a:xfrm>
              <a:off x="4283" y="3981"/>
              <a:ext cx="1831" cy="845"/>
            </a:xfrm>
            <a:custGeom>
              <a:avLst/>
              <a:gdLst>
                <a:gd name="T0" fmla="*/ 1531 w 3661"/>
                <a:gd name="T1" fmla="*/ 1090 h 1691"/>
                <a:gd name="T2" fmla="*/ 1733 w 3661"/>
                <a:gd name="T3" fmla="*/ 801 h 1691"/>
                <a:gd name="T4" fmla="*/ 1653 w 3661"/>
                <a:gd name="T5" fmla="*/ 677 h 1691"/>
                <a:gd name="T6" fmla="*/ 1607 w 3661"/>
                <a:gd name="T7" fmla="*/ 575 h 1691"/>
                <a:gd name="T8" fmla="*/ 1586 w 3661"/>
                <a:gd name="T9" fmla="*/ 493 h 1691"/>
                <a:gd name="T10" fmla="*/ 1588 w 3661"/>
                <a:gd name="T11" fmla="*/ 426 h 1691"/>
                <a:gd name="T12" fmla="*/ 1607 w 3661"/>
                <a:gd name="T13" fmla="*/ 377 h 1691"/>
                <a:gd name="T14" fmla="*/ 1639 w 3661"/>
                <a:gd name="T15" fmla="*/ 339 h 1691"/>
                <a:gd name="T16" fmla="*/ 1679 w 3661"/>
                <a:gd name="T17" fmla="*/ 314 h 1691"/>
                <a:gd name="T18" fmla="*/ 1723 w 3661"/>
                <a:gd name="T19" fmla="*/ 297 h 1691"/>
                <a:gd name="T20" fmla="*/ 1765 w 3661"/>
                <a:gd name="T21" fmla="*/ 288 h 1691"/>
                <a:gd name="T22" fmla="*/ 1801 w 3661"/>
                <a:gd name="T23" fmla="*/ 284 h 1691"/>
                <a:gd name="T24" fmla="*/ 1826 w 3661"/>
                <a:gd name="T25" fmla="*/ 282 h 1691"/>
                <a:gd name="T26" fmla="*/ 1843 w 3661"/>
                <a:gd name="T27" fmla="*/ 284 h 1691"/>
                <a:gd name="T28" fmla="*/ 1873 w 3661"/>
                <a:gd name="T29" fmla="*/ 286 h 1691"/>
                <a:gd name="T30" fmla="*/ 1913 w 3661"/>
                <a:gd name="T31" fmla="*/ 291 h 1691"/>
                <a:gd name="T32" fmla="*/ 1957 w 3661"/>
                <a:gd name="T33" fmla="*/ 305 h 1691"/>
                <a:gd name="T34" fmla="*/ 1999 w 3661"/>
                <a:gd name="T35" fmla="*/ 326 h 1691"/>
                <a:gd name="T36" fmla="*/ 2037 w 3661"/>
                <a:gd name="T37" fmla="*/ 356 h 1691"/>
                <a:gd name="T38" fmla="*/ 2063 w 3661"/>
                <a:gd name="T39" fmla="*/ 400 h 1691"/>
                <a:gd name="T40" fmla="*/ 2073 w 3661"/>
                <a:gd name="T41" fmla="*/ 457 h 1691"/>
                <a:gd name="T42" fmla="*/ 2065 w 3661"/>
                <a:gd name="T43" fmla="*/ 531 h 1691"/>
                <a:gd name="T44" fmla="*/ 2031 w 3661"/>
                <a:gd name="T45" fmla="*/ 624 h 1691"/>
                <a:gd name="T46" fmla="*/ 1968 w 3661"/>
                <a:gd name="T47" fmla="*/ 736 h 1691"/>
                <a:gd name="T48" fmla="*/ 2081 w 3661"/>
                <a:gd name="T49" fmla="*/ 1240 h 1691"/>
                <a:gd name="T50" fmla="*/ 2472 w 3661"/>
                <a:gd name="T51" fmla="*/ 0 h 1691"/>
                <a:gd name="T52" fmla="*/ 2488 w 3661"/>
                <a:gd name="T53" fmla="*/ 10 h 1691"/>
                <a:gd name="T54" fmla="*/ 2535 w 3661"/>
                <a:gd name="T55" fmla="*/ 38 h 1691"/>
                <a:gd name="T56" fmla="*/ 2613 w 3661"/>
                <a:gd name="T57" fmla="*/ 82 h 1691"/>
                <a:gd name="T58" fmla="*/ 2718 w 3661"/>
                <a:gd name="T59" fmla="*/ 137 h 1691"/>
                <a:gd name="T60" fmla="*/ 2851 w 3661"/>
                <a:gd name="T61" fmla="*/ 202 h 1691"/>
                <a:gd name="T62" fmla="*/ 3007 w 3661"/>
                <a:gd name="T63" fmla="*/ 272 h 1691"/>
                <a:gd name="T64" fmla="*/ 3187 w 3661"/>
                <a:gd name="T65" fmla="*/ 345 h 1691"/>
                <a:gd name="T66" fmla="*/ 3334 w 3661"/>
                <a:gd name="T67" fmla="*/ 413 h 1691"/>
                <a:gd name="T68" fmla="*/ 3446 w 3661"/>
                <a:gd name="T69" fmla="*/ 501 h 1691"/>
                <a:gd name="T70" fmla="*/ 3528 w 3661"/>
                <a:gd name="T71" fmla="*/ 605 h 1691"/>
                <a:gd name="T72" fmla="*/ 3585 w 3661"/>
                <a:gd name="T73" fmla="*/ 731 h 1691"/>
                <a:gd name="T74" fmla="*/ 3621 w 3661"/>
                <a:gd name="T75" fmla="*/ 875 h 1691"/>
                <a:gd name="T76" fmla="*/ 3644 w 3661"/>
                <a:gd name="T77" fmla="*/ 1044 h 1691"/>
                <a:gd name="T78" fmla="*/ 3653 w 3661"/>
                <a:gd name="T79" fmla="*/ 1234 h 1691"/>
                <a:gd name="T80" fmla="*/ 3657 w 3661"/>
                <a:gd name="T81" fmla="*/ 1449 h 1691"/>
                <a:gd name="T82" fmla="*/ 3661 w 3661"/>
                <a:gd name="T83" fmla="*/ 1691 h 1691"/>
                <a:gd name="T84" fmla="*/ 2 w 3661"/>
                <a:gd name="T85" fmla="*/ 1567 h 1691"/>
                <a:gd name="T86" fmla="*/ 4 w 3661"/>
                <a:gd name="T87" fmla="*/ 1339 h 1691"/>
                <a:gd name="T88" fmla="*/ 11 w 3661"/>
                <a:gd name="T89" fmla="*/ 1136 h 1691"/>
                <a:gd name="T90" fmla="*/ 27 w 3661"/>
                <a:gd name="T91" fmla="*/ 957 h 1691"/>
                <a:gd name="T92" fmla="*/ 55 w 3661"/>
                <a:gd name="T93" fmla="*/ 801 h 1691"/>
                <a:gd name="T94" fmla="*/ 103 w 3661"/>
                <a:gd name="T95" fmla="*/ 664 h 1691"/>
                <a:gd name="T96" fmla="*/ 171 w 3661"/>
                <a:gd name="T97" fmla="*/ 550 h 1691"/>
                <a:gd name="T98" fmla="*/ 266 w 3661"/>
                <a:gd name="T99" fmla="*/ 455 h 1691"/>
                <a:gd name="T100" fmla="*/ 396 w 3661"/>
                <a:gd name="T101" fmla="*/ 377 h 1691"/>
                <a:gd name="T102" fmla="*/ 567 w 3661"/>
                <a:gd name="T103" fmla="*/ 308 h 1691"/>
                <a:gd name="T104" fmla="*/ 736 w 3661"/>
                <a:gd name="T105" fmla="*/ 236 h 1691"/>
                <a:gd name="T106" fmla="*/ 881 w 3661"/>
                <a:gd name="T107" fmla="*/ 170 h 1691"/>
                <a:gd name="T108" fmla="*/ 998 w 3661"/>
                <a:gd name="T109" fmla="*/ 109 h 1691"/>
                <a:gd name="T110" fmla="*/ 1090 w 3661"/>
                <a:gd name="T111" fmla="*/ 59 h 1691"/>
                <a:gd name="T112" fmla="*/ 1153 w 3661"/>
                <a:gd name="T113" fmla="*/ 21 h 1691"/>
                <a:gd name="T114" fmla="*/ 1185 w 3661"/>
                <a:gd name="T115" fmla="*/ 2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1" h="1691">
                  <a:moveTo>
                    <a:pt x="1189" y="0"/>
                  </a:moveTo>
                  <a:lnTo>
                    <a:pt x="1531" y="1090"/>
                  </a:lnTo>
                  <a:lnTo>
                    <a:pt x="1579" y="1240"/>
                  </a:lnTo>
                  <a:lnTo>
                    <a:pt x="1733" y="801"/>
                  </a:lnTo>
                  <a:lnTo>
                    <a:pt x="1689" y="736"/>
                  </a:lnTo>
                  <a:lnTo>
                    <a:pt x="1653" y="677"/>
                  </a:lnTo>
                  <a:lnTo>
                    <a:pt x="1626" y="624"/>
                  </a:lnTo>
                  <a:lnTo>
                    <a:pt x="1607" y="575"/>
                  </a:lnTo>
                  <a:lnTo>
                    <a:pt x="1594" y="531"/>
                  </a:lnTo>
                  <a:lnTo>
                    <a:pt x="1586" y="493"/>
                  </a:lnTo>
                  <a:lnTo>
                    <a:pt x="1584" y="459"/>
                  </a:lnTo>
                  <a:lnTo>
                    <a:pt x="1588" y="426"/>
                  </a:lnTo>
                  <a:lnTo>
                    <a:pt x="1596" y="400"/>
                  </a:lnTo>
                  <a:lnTo>
                    <a:pt x="1607" y="377"/>
                  </a:lnTo>
                  <a:lnTo>
                    <a:pt x="1622" y="356"/>
                  </a:lnTo>
                  <a:lnTo>
                    <a:pt x="1639" y="339"/>
                  </a:lnTo>
                  <a:lnTo>
                    <a:pt x="1658" y="326"/>
                  </a:lnTo>
                  <a:lnTo>
                    <a:pt x="1679" y="314"/>
                  </a:lnTo>
                  <a:lnTo>
                    <a:pt x="1700" y="305"/>
                  </a:lnTo>
                  <a:lnTo>
                    <a:pt x="1723" y="297"/>
                  </a:lnTo>
                  <a:lnTo>
                    <a:pt x="1744" y="291"/>
                  </a:lnTo>
                  <a:lnTo>
                    <a:pt x="1765" y="288"/>
                  </a:lnTo>
                  <a:lnTo>
                    <a:pt x="1784" y="286"/>
                  </a:lnTo>
                  <a:lnTo>
                    <a:pt x="1801" y="284"/>
                  </a:lnTo>
                  <a:lnTo>
                    <a:pt x="1816" y="284"/>
                  </a:lnTo>
                  <a:lnTo>
                    <a:pt x="1826" y="282"/>
                  </a:lnTo>
                  <a:lnTo>
                    <a:pt x="1831" y="282"/>
                  </a:lnTo>
                  <a:lnTo>
                    <a:pt x="1843" y="284"/>
                  </a:lnTo>
                  <a:lnTo>
                    <a:pt x="1856" y="284"/>
                  </a:lnTo>
                  <a:lnTo>
                    <a:pt x="1873" y="286"/>
                  </a:lnTo>
                  <a:lnTo>
                    <a:pt x="1892" y="288"/>
                  </a:lnTo>
                  <a:lnTo>
                    <a:pt x="1913" y="291"/>
                  </a:lnTo>
                  <a:lnTo>
                    <a:pt x="1934" y="297"/>
                  </a:lnTo>
                  <a:lnTo>
                    <a:pt x="1957" y="305"/>
                  </a:lnTo>
                  <a:lnTo>
                    <a:pt x="1978" y="314"/>
                  </a:lnTo>
                  <a:lnTo>
                    <a:pt x="1999" y="326"/>
                  </a:lnTo>
                  <a:lnTo>
                    <a:pt x="2020" y="339"/>
                  </a:lnTo>
                  <a:lnTo>
                    <a:pt x="2037" y="356"/>
                  </a:lnTo>
                  <a:lnTo>
                    <a:pt x="2050" y="377"/>
                  </a:lnTo>
                  <a:lnTo>
                    <a:pt x="2063" y="400"/>
                  </a:lnTo>
                  <a:lnTo>
                    <a:pt x="2071" y="426"/>
                  </a:lnTo>
                  <a:lnTo>
                    <a:pt x="2073" y="457"/>
                  </a:lnTo>
                  <a:lnTo>
                    <a:pt x="2073" y="493"/>
                  </a:lnTo>
                  <a:lnTo>
                    <a:pt x="2065" y="531"/>
                  </a:lnTo>
                  <a:lnTo>
                    <a:pt x="2052" y="575"/>
                  </a:lnTo>
                  <a:lnTo>
                    <a:pt x="2031" y="624"/>
                  </a:lnTo>
                  <a:lnTo>
                    <a:pt x="2005" y="677"/>
                  </a:lnTo>
                  <a:lnTo>
                    <a:pt x="1968" y="736"/>
                  </a:lnTo>
                  <a:lnTo>
                    <a:pt x="1925" y="801"/>
                  </a:lnTo>
                  <a:lnTo>
                    <a:pt x="2081" y="1240"/>
                  </a:lnTo>
                  <a:lnTo>
                    <a:pt x="2128" y="1090"/>
                  </a:lnTo>
                  <a:lnTo>
                    <a:pt x="2472" y="0"/>
                  </a:lnTo>
                  <a:lnTo>
                    <a:pt x="2476" y="2"/>
                  </a:lnTo>
                  <a:lnTo>
                    <a:pt x="2488" y="10"/>
                  </a:lnTo>
                  <a:lnTo>
                    <a:pt x="2508" y="21"/>
                  </a:lnTo>
                  <a:lnTo>
                    <a:pt x="2535" y="38"/>
                  </a:lnTo>
                  <a:lnTo>
                    <a:pt x="2571" y="59"/>
                  </a:lnTo>
                  <a:lnTo>
                    <a:pt x="2613" y="82"/>
                  </a:lnTo>
                  <a:lnTo>
                    <a:pt x="2663" y="109"/>
                  </a:lnTo>
                  <a:lnTo>
                    <a:pt x="2718" y="137"/>
                  </a:lnTo>
                  <a:lnTo>
                    <a:pt x="2780" y="170"/>
                  </a:lnTo>
                  <a:lnTo>
                    <a:pt x="2851" y="202"/>
                  </a:lnTo>
                  <a:lnTo>
                    <a:pt x="2927" y="236"/>
                  </a:lnTo>
                  <a:lnTo>
                    <a:pt x="3007" y="272"/>
                  </a:lnTo>
                  <a:lnTo>
                    <a:pt x="3094" y="308"/>
                  </a:lnTo>
                  <a:lnTo>
                    <a:pt x="3187" y="345"/>
                  </a:lnTo>
                  <a:lnTo>
                    <a:pt x="3265" y="377"/>
                  </a:lnTo>
                  <a:lnTo>
                    <a:pt x="3334" y="413"/>
                  </a:lnTo>
                  <a:lnTo>
                    <a:pt x="3393" y="455"/>
                  </a:lnTo>
                  <a:lnTo>
                    <a:pt x="3446" y="501"/>
                  </a:lnTo>
                  <a:lnTo>
                    <a:pt x="3490" y="550"/>
                  </a:lnTo>
                  <a:lnTo>
                    <a:pt x="3528" y="605"/>
                  </a:lnTo>
                  <a:lnTo>
                    <a:pt x="3558" y="664"/>
                  </a:lnTo>
                  <a:lnTo>
                    <a:pt x="3585" y="731"/>
                  </a:lnTo>
                  <a:lnTo>
                    <a:pt x="3606" y="801"/>
                  </a:lnTo>
                  <a:lnTo>
                    <a:pt x="3621" y="875"/>
                  </a:lnTo>
                  <a:lnTo>
                    <a:pt x="3634" y="957"/>
                  </a:lnTo>
                  <a:lnTo>
                    <a:pt x="3644" y="1044"/>
                  </a:lnTo>
                  <a:lnTo>
                    <a:pt x="3650" y="1136"/>
                  </a:lnTo>
                  <a:lnTo>
                    <a:pt x="3653" y="1234"/>
                  </a:lnTo>
                  <a:lnTo>
                    <a:pt x="3657" y="1339"/>
                  </a:lnTo>
                  <a:lnTo>
                    <a:pt x="3657" y="1449"/>
                  </a:lnTo>
                  <a:lnTo>
                    <a:pt x="3659" y="1567"/>
                  </a:lnTo>
                  <a:lnTo>
                    <a:pt x="3661" y="1691"/>
                  </a:lnTo>
                  <a:lnTo>
                    <a:pt x="0" y="1691"/>
                  </a:lnTo>
                  <a:lnTo>
                    <a:pt x="2" y="1567"/>
                  </a:lnTo>
                  <a:lnTo>
                    <a:pt x="2" y="1449"/>
                  </a:lnTo>
                  <a:lnTo>
                    <a:pt x="4" y="1339"/>
                  </a:lnTo>
                  <a:lnTo>
                    <a:pt x="8" y="1234"/>
                  </a:lnTo>
                  <a:lnTo>
                    <a:pt x="11" y="1136"/>
                  </a:lnTo>
                  <a:lnTo>
                    <a:pt x="17" y="1044"/>
                  </a:lnTo>
                  <a:lnTo>
                    <a:pt x="27" y="957"/>
                  </a:lnTo>
                  <a:lnTo>
                    <a:pt x="38" y="875"/>
                  </a:lnTo>
                  <a:lnTo>
                    <a:pt x="55" y="801"/>
                  </a:lnTo>
                  <a:lnTo>
                    <a:pt x="76" y="731"/>
                  </a:lnTo>
                  <a:lnTo>
                    <a:pt x="103" y="664"/>
                  </a:lnTo>
                  <a:lnTo>
                    <a:pt x="133" y="605"/>
                  </a:lnTo>
                  <a:lnTo>
                    <a:pt x="171" y="550"/>
                  </a:lnTo>
                  <a:lnTo>
                    <a:pt x="215" y="501"/>
                  </a:lnTo>
                  <a:lnTo>
                    <a:pt x="266" y="455"/>
                  </a:lnTo>
                  <a:lnTo>
                    <a:pt x="327" y="413"/>
                  </a:lnTo>
                  <a:lnTo>
                    <a:pt x="396" y="377"/>
                  </a:lnTo>
                  <a:lnTo>
                    <a:pt x="474" y="345"/>
                  </a:lnTo>
                  <a:lnTo>
                    <a:pt x="567" y="308"/>
                  </a:lnTo>
                  <a:lnTo>
                    <a:pt x="654" y="272"/>
                  </a:lnTo>
                  <a:lnTo>
                    <a:pt x="736" y="236"/>
                  </a:lnTo>
                  <a:lnTo>
                    <a:pt x="810" y="202"/>
                  </a:lnTo>
                  <a:lnTo>
                    <a:pt x="881" y="170"/>
                  </a:lnTo>
                  <a:lnTo>
                    <a:pt x="943" y="137"/>
                  </a:lnTo>
                  <a:lnTo>
                    <a:pt x="998" y="109"/>
                  </a:lnTo>
                  <a:lnTo>
                    <a:pt x="1048" y="82"/>
                  </a:lnTo>
                  <a:lnTo>
                    <a:pt x="1090" y="59"/>
                  </a:lnTo>
                  <a:lnTo>
                    <a:pt x="1126" y="38"/>
                  </a:lnTo>
                  <a:lnTo>
                    <a:pt x="1153" y="21"/>
                  </a:lnTo>
                  <a:lnTo>
                    <a:pt x="1172" y="10"/>
                  </a:lnTo>
                  <a:lnTo>
                    <a:pt x="1185" y="2"/>
                  </a:lnTo>
                  <a:lnTo>
                    <a:pt x="1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196">
              <a:extLst>
                <a:ext uri="{FF2B5EF4-FFF2-40B4-BE49-F238E27FC236}">
                  <a16:creationId xmlns:a16="http://schemas.microsoft.com/office/drawing/2014/main" id="{843FC942-B860-0F7C-4327-B17521FEA72B}"/>
                </a:ext>
              </a:extLst>
            </p:cNvPr>
            <p:cNvSpPr>
              <a:spLocks/>
            </p:cNvSpPr>
            <p:nvPr/>
          </p:nvSpPr>
          <p:spPr bwMode="auto">
            <a:xfrm>
              <a:off x="5653" y="3148"/>
              <a:ext cx="841" cy="828"/>
            </a:xfrm>
            <a:custGeom>
              <a:avLst/>
              <a:gdLst>
                <a:gd name="T0" fmla="*/ 1150 w 1681"/>
                <a:gd name="T1" fmla="*/ 0 h 1656"/>
                <a:gd name="T2" fmla="*/ 1259 w 1681"/>
                <a:gd name="T3" fmla="*/ 6 h 1656"/>
                <a:gd name="T4" fmla="*/ 1367 w 1681"/>
                <a:gd name="T5" fmla="*/ 19 h 1656"/>
                <a:gd name="T6" fmla="*/ 1473 w 1681"/>
                <a:gd name="T7" fmla="*/ 44 h 1656"/>
                <a:gd name="T8" fmla="*/ 1578 w 1681"/>
                <a:gd name="T9" fmla="*/ 78 h 1656"/>
                <a:gd name="T10" fmla="*/ 1681 w 1681"/>
                <a:gd name="T11" fmla="*/ 122 h 1656"/>
                <a:gd name="T12" fmla="*/ 1356 w 1681"/>
                <a:gd name="T13" fmla="*/ 447 h 1656"/>
                <a:gd name="T14" fmla="*/ 1272 w 1681"/>
                <a:gd name="T15" fmla="*/ 430 h 1656"/>
                <a:gd name="T16" fmla="*/ 1186 w 1681"/>
                <a:gd name="T17" fmla="*/ 420 h 1656"/>
                <a:gd name="T18" fmla="*/ 1101 w 1681"/>
                <a:gd name="T19" fmla="*/ 418 h 1656"/>
                <a:gd name="T20" fmla="*/ 1015 w 1681"/>
                <a:gd name="T21" fmla="*/ 428 h 1656"/>
                <a:gd name="T22" fmla="*/ 931 w 1681"/>
                <a:gd name="T23" fmla="*/ 445 h 1656"/>
                <a:gd name="T24" fmla="*/ 850 w 1681"/>
                <a:gd name="T25" fmla="*/ 469 h 1656"/>
                <a:gd name="T26" fmla="*/ 770 w 1681"/>
                <a:gd name="T27" fmla="*/ 504 h 1656"/>
                <a:gd name="T28" fmla="*/ 692 w 1681"/>
                <a:gd name="T29" fmla="*/ 547 h 1656"/>
                <a:gd name="T30" fmla="*/ 620 w 1681"/>
                <a:gd name="T31" fmla="*/ 601 h 1656"/>
                <a:gd name="T32" fmla="*/ 551 w 1681"/>
                <a:gd name="T33" fmla="*/ 662 h 1656"/>
                <a:gd name="T34" fmla="*/ 488 w 1681"/>
                <a:gd name="T35" fmla="*/ 732 h 1656"/>
                <a:gd name="T36" fmla="*/ 435 w 1681"/>
                <a:gd name="T37" fmla="*/ 806 h 1656"/>
                <a:gd name="T38" fmla="*/ 391 w 1681"/>
                <a:gd name="T39" fmla="*/ 886 h 1656"/>
                <a:gd name="T40" fmla="*/ 357 w 1681"/>
                <a:gd name="T41" fmla="*/ 968 h 1656"/>
                <a:gd name="T42" fmla="*/ 332 w 1681"/>
                <a:gd name="T43" fmla="*/ 1053 h 1656"/>
                <a:gd name="T44" fmla="*/ 315 w 1681"/>
                <a:gd name="T45" fmla="*/ 1141 h 1656"/>
                <a:gd name="T46" fmla="*/ 310 w 1681"/>
                <a:gd name="T47" fmla="*/ 1228 h 1656"/>
                <a:gd name="T48" fmla="*/ 311 w 1681"/>
                <a:gd name="T49" fmla="*/ 1317 h 1656"/>
                <a:gd name="T50" fmla="*/ 323 w 1681"/>
                <a:gd name="T51" fmla="*/ 1405 h 1656"/>
                <a:gd name="T52" fmla="*/ 346 w 1681"/>
                <a:gd name="T53" fmla="*/ 1491 h 1656"/>
                <a:gd name="T54" fmla="*/ 376 w 1681"/>
                <a:gd name="T55" fmla="*/ 1574 h 1656"/>
                <a:gd name="T56" fmla="*/ 416 w 1681"/>
                <a:gd name="T57" fmla="*/ 1656 h 1656"/>
                <a:gd name="T58" fmla="*/ 327 w 1681"/>
                <a:gd name="T59" fmla="*/ 1618 h 1656"/>
                <a:gd name="T60" fmla="*/ 245 w 1681"/>
                <a:gd name="T61" fmla="*/ 1580 h 1656"/>
                <a:gd name="T62" fmla="*/ 171 w 1681"/>
                <a:gd name="T63" fmla="*/ 1544 h 1656"/>
                <a:gd name="T64" fmla="*/ 106 w 1681"/>
                <a:gd name="T65" fmla="*/ 1511 h 1656"/>
                <a:gd name="T66" fmla="*/ 49 w 1681"/>
                <a:gd name="T67" fmla="*/ 1481 h 1656"/>
                <a:gd name="T68" fmla="*/ 0 w 1681"/>
                <a:gd name="T69" fmla="*/ 1456 h 1656"/>
                <a:gd name="T70" fmla="*/ 34 w 1681"/>
                <a:gd name="T71" fmla="*/ 1382 h 1656"/>
                <a:gd name="T72" fmla="*/ 66 w 1681"/>
                <a:gd name="T73" fmla="*/ 1306 h 1656"/>
                <a:gd name="T74" fmla="*/ 93 w 1681"/>
                <a:gd name="T75" fmla="*/ 1224 h 1656"/>
                <a:gd name="T76" fmla="*/ 129 w 1681"/>
                <a:gd name="T77" fmla="*/ 1192 h 1656"/>
                <a:gd name="T78" fmla="*/ 163 w 1681"/>
                <a:gd name="T79" fmla="*/ 1154 h 1656"/>
                <a:gd name="T80" fmla="*/ 197 w 1681"/>
                <a:gd name="T81" fmla="*/ 1108 h 1656"/>
                <a:gd name="T82" fmla="*/ 233 w 1681"/>
                <a:gd name="T83" fmla="*/ 1046 h 1656"/>
                <a:gd name="T84" fmla="*/ 268 w 1681"/>
                <a:gd name="T85" fmla="*/ 973 h 1656"/>
                <a:gd name="T86" fmla="*/ 298 w 1681"/>
                <a:gd name="T87" fmla="*/ 890 h 1656"/>
                <a:gd name="T88" fmla="*/ 329 w 1681"/>
                <a:gd name="T89" fmla="*/ 793 h 1656"/>
                <a:gd name="T90" fmla="*/ 349 w 1681"/>
                <a:gd name="T91" fmla="*/ 717 h 1656"/>
                <a:gd name="T92" fmla="*/ 363 w 1681"/>
                <a:gd name="T93" fmla="*/ 646 h 1656"/>
                <a:gd name="T94" fmla="*/ 372 w 1681"/>
                <a:gd name="T95" fmla="*/ 580 h 1656"/>
                <a:gd name="T96" fmla="*/ 376 w 1681"/>
                <a:gd name="T97" fmla="*/ 519 h 1656"/>
                <a:gd name="T98" fmla="*/ 374 w 1681"/>
                <a:gd name="T99" fmla="*/ 460 h 1656"/>
                <a:gd name="T100" fmla="*/ 368 w 1681"/>
                <a:gd name="T101" fmla="*/ 407 h 1656"/>
                <a:gd name="T102" fmla="*/ 353 w 1681"/>
                <a:gd name="T103" fmla="*/ 348 h 1656"/>
                <a:gd name="T104" fmla="*/ 332 w 1681"/>
                <a:gd name="T105" fmla="*/ 293 h 1656"/>
                <a:gd name="T106" fmla="*/ 424 w 1681"/>
                <a:gd name="T107" fmla="*/ 224 h 1656"/>
                <a:gd name="T108" fmla="*/ 519 w 1681"/>
                <a:gd name="T109" fmla="*/ 163 h 1656"/>
                <a:gd name="T110" fmla="*/ 620 w 1681"/>
                <a:gd name="T111" fmla="*/ 112 h 1656"/>
                <a:gd name="T112" fmla="*/ 720 w 1681"/>
                <a:gd name="T113" fmla="*/ 70 h 1656"/>
                <a:gd name="T114" fmla="*/ 827 w 1681"/>
                <a:gd name="T115" fmla="*/ 38 h 1656"/>
                <a:gd name="T116" fmla="*/ 933 w 1681"/>
                <a:gd name="T117" fmla="*/ 15 h 1656"/>
                <a:gd name="T118" fmla="*/ 1042 w 1681"/>
                <a:gd name="T119" fmla="*/ 4 h 1656"/>
                <a:gd name="T120" fmla="*/ 1150 w 1681"/>
                <a:gd name="T121" fmla="*/ 0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1" h="1656">
                  <a:moveTo>
                    <a:pt x="1150" y="0"/>
                  </a:moveTo>
                  <a:lnTo>
                    <a:pt x="1259" y="6"/>
                  </a:lnTo>
                  <a:lnTo>
                    <a:pt x="1367" y="19"/>
                  </a:lnTo>
                  <a:lnTo>
                    <a:pt x="1473" y="44"/>
                  </a:lnTo>
                  <a:lnTo>
                    <a:pt x="1578" y="78"/>
                  </a:lnTo>
                  <a:lnTo>
                    <a:pt x="1681" y="122"/>
                  </a:lnTo>
                  <a:lnTo>
                    <a:pt x="1356" y="447"/>
                  </a:lnTo>
                  <a:lnTo>
                    <a:pt x="1272" y="430"/>
                  </a:lnTo>
                  <a:lnTo>
                    <a:pt x="1186" y="420"/>
                  </a:lnTo>
                  <a:lnTo>
                    <a:pt x="1101" y="418"/>
                  </a:lnTo>
                  <a:lnTo>
                    <a:pt x="1015" y="428"/>
                  </a:lnTo>
                  <a:lnTo>
                    <a:pt x="931" y="445"/>
                  </a:lnTo>
                  <a:lnTo>
                    <a:pt x="850" y="469"/>
                  </a:lnTo>
                  <a:lnTo>
                    <a:pt x="770" y="504"/>
                  </a:lnTo>
                  <a:lnTo>
                    <a:pt x="692" y="547"/>
                  </a:lnTo>
                  <a:lnTo>
                    <a:pt x="620" y="601"/>
                  </a:lnTo>
                  <a:lnTo>
                    <a:pt x="551" y="662"/>
                  </a:lnTo>
                  <a:lnTo>
                    <a:pt x="488" y="732"/>
                  </a:lnTo>
                  <a:lnTo>
                    <a:pt x="435" y="806"/>
                  </a:lnTo>
                  <a:lnTo>
                    <a:pt x="391" y="886"/>
                  </a:lnTo>
                  <a:lnTo>
                    <a:pt x="357" y="968"/>
                  </a:lnTo>
                  <a:lnTo>
                    <a:pt x="332" y="1053"/>
                  </a:lnTo>
                  <a:lnTo>
                    <a:pt x="315" y="1141"/>
                  </a:lnTo>
                  <a:lnTo>
                    <a:pt x="310" y="1228"/>
                  </a:lnTo>
                  <a:lnTo>
                    <a:pt x="311" y="1317"/>
                  </a:lnTo>
                  <a:lnTo>
                    <a:pt x="323" y="1405"/>
                  </a:lnTo>
                  <a:lnTo>
                    <a:pt x="346" y="1491"/>
                  </a:lnTo>
                  <a:lnTo>
                    <a:pt x="376" y="1574"/>
                  </a:lnTo>
                  <a:lnTo>
                    <a:pt x="416" y="1656"/>
                  </a:lnTo>
                  <a:lnTo>
                    <a:pt x="327" y="1618"/>
                  </a:lnTo>
                  <a:lnTo>
                    <a:pt x="245" y="1580"/>
                  </a:lnTo>
                  <a:lnTo>
                    <a:pt x="171" y="1544"/>
                  </a:lnTo>
                  <a:lnTo>
                    <a:pt x="106" y="1511"/>
                  </a:lnTo>
                  <a:lnTo>
                    <a:pt x="49" y="1481"/>
                  </a:lnTo>
                  <a:lnTo>
                    <a:pt x="0" y="1456"/>
                  </a:lnTo>
                  <a:lnTo>
                    <a:pt x="34" y="1382"/>
                  </a:lnTo>
                  <a:lnTo>
                    <a:pt x="66" y="1306"/>
                  </a:lnTo>
                  <a:lnTo>
                    <a:pt x="93" y="1224"/>
                  </a:lnTo>
                  <a:lnTo>
                    <a:pt x="129" y="1192"/>
                  </a:lnTo>
                  <a:lnTo>
                    <a:pt x="163" y="1154"/>
                  </a:lnTo>
                  <a:lnTo>
                    <a:pt x="197" y="1108"/>
                  </a:lnTo>
                  <a:lnTo>
                    <a:pt x="233" y="1046"/>
                  </a:lnTo>
                  <a:lnTo>
                    <a:pt x="268" y="973"/>
                  </a:lnTo>
                  <a:lnTo>
                    <a:pt x="298" y="890"/>
                  </a:lnTo>
                  <a:lnTo>
                    <a:pt x="329" y="793"/>
                  </a:lnTo>
                  <a:lnTo>
                    <a:pt x="349" y="717"/>
                  </a:lnTo>
                  <a:lnTo>
                    <a:pt x="363" y="646"/>
                  </a:lnTo>
                  <a:lnTo>
                    <a:pt x="372" y="580"/>
                  </a:lnTo>
                  <a:lnTo>
                    <a:pt x="376" y="519"/>
                  </a:lnTo>
                  <a:lnTo>
                    <a:pt x="374" y="460"/>
                  </a:lnTo>
                  <a:lnTo>
                    <a:pt x="368" y="407"/>
                  </a:lnTo>
                  <a:lnTo>
                    <a:pt x="353" y="348"/>
                  </a:lnTo>
                  <a:lnTo>
                    <a:pt x="332" y="293"/>
                  </a:lnTo>
                  <a:lnTo>
                    <a:pt x="424" y="224"/>
                  </a:lnTo>
                  <a:lnTo>
                    <a:pt x="519" y="163"/>
                  </a:lnTo>
                  <a:lnTo>
                    <a:pt x="620" y="112"/>
                  </a:lnTo>
                  <a:lnTo>
                    <a:pt x="720" y="70"/>
                  </a:lnTo>
                  <a:lnTo>
                    <a:pt x="827" y="38"/>
                  </a:lnTo>
                  <a:lnTo>
                    <a:pt x="933" y="15"/>
                  </a:lnTo>
                  <a:lnTo>
                    <a:pt x="1042" y="4"/>
                  </a:lnTo>
                  <a:lnTo>
                    <a:pt x="1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197">
              <a:extLst>
                <a:ext uri="{FF2B5EF4-FFF2-40B4-BE49-F238E27FC236}">
                  <a16:creationId xmlns:a16="http://schemas.microsoft.com/office/drawing/2014/main" id="{BC8A1173-78B1-C96A-C17B-4C7AE4F97809}"/>
                </a:ext>
              </a:extLst>
            </p:cNvPr>
            <p:cNvSpPr>
              <a:spLocks/>
            </p:cNvSpPr>
            <p:nvPr/>
          </p:nvSpPr>
          <p:spPr bwMode="auto">
            <a:xfrm>
              <a:off x="6172" y="3502"/>
              <a:ext cx="677" cy="895"/>
            </a:xfrm>
            <a:custGeom>
              <a:avLst/>
              <a:gdLst>
                <a:gd name="T0" fmla="*/ 1228 w 1352"/>
                <a:gd name="T1" fmla="*/ 0 h 1789"/>
                <a:gd name="T2" fmla="*/ 1272 w 1352"/>
                <a:gd name="T3" fmla="*/ 101 h 1789"/>
                <a:gd name="T4" fmla="*/ 1306 w 1352"/>
                <a:gd name="T5" fmla="*/ 206 h 1789"/>
                <a:gd name="T6" fmla="*/ 1331 w 1352"/>
                <a:gd name="T7" fmla="*/ 310 h 1789"/>
                <a:gd name="T8" fmla="*/ 1346 w 1352"/>
                <a:gd name="T9" fmla="*/ 418 h 1789"/>
                <a:gd name="T10" fmla="*/ 1352 w 1352"/>
                <a:gd name="T11" fmla="*/ 527 h 1789"/>
                <a:gd name="T12" fmla="*/ 1348 w 1352"/>
                <a:gd name="T13" fmla="*/ 635 h 1789"/>
                <a:gd name="T14" fmla="*/ 1335 w 1352"/>
                <a:gd name="T15" fmla="*/ 742 h 1789"/>
                <a:gd name="T16" fmla="*/ 1314 w 1352"/>
                <a:gd name="T17" fmla="*/ 848 h 1789"/>
                <a:gd name="T18" fmla="*/ 1282 w 1352"/>
                <a:gd name="T19" fmla="*/ 953 h 1789"/>
                <a:gd name="T20" fmla="*/ 1242 w 1352"/>
                <a:gd name="T21" fmla="*/ 1055 h 1789"/>
                <a:gd name="T22" fmla="*/ 1192 w 1352"/>
                <a:gd name="T23" fmla="*/ 1154 h 1789"/>
                <a:gd name="T24" fmla="*/ 1133 w 1352"/>
                <a:gd name="T25" fmla="*/ 1249 h 1789"/>
                <a:gd name="T26" fmla="*/ 1065 w 1352"/>
                <a:gd name="T27" fmla="*/ 1339 h 1789"/>
                <a:gd name="T28" fmla="*/ 987 w 1352"/>
                <a:gd name="T29" fmla="*/ 1424 h 1789"/>
                <a:gd name="T30" fmla="*/ 909 w 1352"/>
                <a:gd name="T31" fmla="*/ 1498 h 1789"/>
                <a:gd name="T32" fmla="*/ 825 w 1352"/>
                <a:gd name="T33" fmla="*/ 1563 h 1789"/>
                <a:gd name="T34" fmla="*/ 738 w 1352"/>
                <a:gd name="T35" fmla="*/ 1618 h 1789"/>
                <a:gd name="T36" fmla="*/ 647 w 1352"/>
                <a:gd name="T37" fmla="*/ 1668 h 1789"/>
                <a:gd name="T38" fmla="*/ 553 w 1352"/>
                <a:gd name="T39" fmla="*/ 1708 h 1789"/>
                <a:gd name="T40" fmla="*/ 456 w 1352"/>
                <a:gd name="T41" fmla="*/ 1740 h 1789"/>
                <a:gd name="T42" fmla="*/ 359 w 1352"/>
                <a:gd name="T43" fmla="*/ 1765 h 1789"/>
                <a:gd name="T44" fmla="*/ 260 w 1352"/>
                <a:gd name="T45" fmla="*/ 1782 h 1789"/>
                <a:gd name="T46" fmla="*/ 160 w 1352"/>
                <a:gd name="T47" fmla="*/ 1789 h 1789"/>
                <a:gd name="T48" fmla="*/ 143 w 1352"/>
                <a:gd name="T49" fmla="*/ 1706 h 1789"/>
                <a:gd name="T50" fmla="*/ 122 w 1352"/>
                <a:gd name="T51" fmla="*/ 1624 h 1789"/>
                <a:gd name="T52" fmla="*/ 87 w 1352"/>
                <a:gd name="T53" fmla="*/ 1531 h 1789"/>
                <a:gd name="T54" fmla="*/ 47 w 1352"/>
                <a:gd name="T55" fmla="*/ 1445 h 1789"/>
                <a:gd name="T56" fmla="*/ 0 w 1352"/>
                <a:gd name="T57" fmla="*/ 1365 h 1789"/>
                <a:gd name="T58" fmla="*/ 82 w 1352"/>
                <a:gd name="T59" fmla="*/ 1371 h 1789"/>
                <a:gd name="T60" fmla="*/ 165 w 1352"/>
                <a:gd name="T61" fmla="*/ 1369 h 1789"/>
                <a:gd name="T62" fmla="*/ 247 w 1352"/>
                <a:gd name="T63" fmla="*/ 1358 h 1789"/>
                <a:gd name="T64" fmla="*/ 327 w 1352"/>
                <a:gd name="T65" fmla="*/ 1341 h 1789"/>
                <a:gd name="T66" fmla="*/ 405 w 1352"/>
                <a:gd name="T67" fmla="*/ 1314 h 1789"/>
                <a:gd name="T68" fmla="*/ 481 w 1352"/>
                <a:gd name="T69" fmla="*/ 1280 h 1789"/>
                <a:gd name="T70" fmla="*/ 555 w 1352"/>
                <a:gd name="T71" fmla="*/ 1238 h 1789"/>
                <a:gd name="T72" fmla="*/ 624 w 1352"/>
                <a:gd name="T73" fmla="*/ 1187 h 1789"/>
                <a:gd name="T74" fmla="*/ 690 w 1352"/>
                <a:gd name="T75" fmla="*/ 1128 h 1789"/>
                <a:gd name="T76" fmla="*/ 751 w 1352"/>
                <a:gd name="T77" fmla="*/ 1059 h 1789"/>
                <a:gd name="T78" fmla="*/ 802 w 1352"/>
                <a:gd name="T79" fmla="*/ 987 h 1789"/>
                <a:gd name="T80" fmla="*/ 846 w 1352"/>
                <a:gd name="T81" fmla="*/ 911 h 1789"/>
                <a:gd name="T82" fmla="*/ 880 w 1352"/>
                <a:gd name="T83" fmla="*/ 831 h 1789"/>
                <a:gd name="T84" fmla="*/ 905 w 1352"/>
                <a:gd name="T85" fmla="*/ 749 h 1789"/>
                <a:gd name="T86" fmla="*/ 922 w 1352"/>
                <a:gd name="T87" fmla="*/ 664 h 1789"/>
                <a:gd name="T88" fmla="*/ 932 w 1352"/>
                <a:gd name="T89" fmla="*/ 580 h 1789"/>
                <a:gd name="T90" fmla="*/ 930 w 1352"/>
                <a:gd name="T91" fmla="*/ 495 h 1789"/>
                <a:gd name="T92" fmla="*/ 922 w 1352"/>
                <a:gd name="T93" fmla="*/ 409 h 1789"/>
                <a:gd name="T94" fmla="*/ 903 w 1352"/>
                <a:gd name="T95" fmla="*/ 325 h 1789"/>
                <a:gd name="T96" fmla="*/ 1228 w 1352"/>
                <a:gd name="T97" fmla="*/ 0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2" h="1789">
                  <a:moveTo>
                    <a:pt x="1228" y="0"/>
                  </a:moveTo>
                  <a:lnTo>
                    <a:pt x="1272" y="101"/>
                  </a:lnTo>
                  <a:lnTo>
                    <a:pt x="1306" y="206"/>
                  </a:lnTo>
                  <a:lnTo>
                    <a:pt x="1331" y="310"/>
                  </a:lnTo>
                  <a:lnTo>
                    <a:pt x="1346" y="418"/>
                  </a:lnTo>
                  <a:lnTo>
                    <a:pt x="1352" y="527"/>
                  </a:lnTo>
                  <a:lnTo>
                    <a:pt x="1348" y="635"/>
                  </a:lnTo>
                  <a:lnTo>
                    <a:pt x="1335" y="742"/>
                  </a:lnTo>
                  <a:lnTo>
                    <a:pt x="1314" y="848"/>
                  </a:lnTo>
                  <a:lnTo>
                    <a:pt x="1282" y="953"/>
                  </a:lnTo>
                  <a:lnTo>
                    <a:pt x="1242" y="1055"/>
                  </a:lnTo>
                  <a:lnTo>
                    <a:pt x="1192" y="1154"/>
                  </a:lnTo>
                  <a:lnTo>
                    <a:pt x="1133" y="1249"/>
                  </a:lnTo>
                  <a:lnTo>
                    <a:pt x="1065" y="1339"/>
                  </a:lnTo>
                  <a:lnTo>
                    <a:pt x="987" y="1424"/>
                  </a:lnTo>
                  <a:lnTo>
                    <a:pt x="909" y="1498"/>
                  </a:lnTo>
                  <a:lnTo>
                    <a:pt x="825" y="1563"/>
                  </a:lnTo>
                  <a:lnTo>
                    <a:pt x="738" y="1618"/>
                  </a:lnTo>
                  <a:lnTo>
                    <a:pt x="647" y="1668"/>
                  </a:lnTo>
                  <a:lnTo>
                    <a:pt x="553" y="1708"/>
                  </a:lnTo>
                  <a:lnTo>
                    <a:pt x="456" y="1740"/>
                  </a:lnTo>
                  <a:lnTo>
                    <a:pt x="359" y="1765"/>
                  </a:lnTo>
                  <a:lnTo>
                    <a:pt x="260" y="1782"/>
                  </a:lnTo>
                  <a:lnTo>
                    <a:pt x="160" y="1789"/>
                  </a:lnTo>
                  <a:lnTo>
                    <a:pt x="143" y="1706"/>
                  </a:lnTo>
                  <a:lnTo>
                    <a:pt x="122" y="1624"/>
                  </a:lnTo>
                  <a:lnTo>
                    <a:pt x="87" y="1531"/>
                  </a:lnTo>
                  <a:lnTo>
                    <a:pt x="47" y="1445"/>
                  </a:lnTo>
                  <a:lnTo>
                    <a:pt x="0" y="1365"/>
                  </a:lnTo>
                  <a:lnTo>
                    <a:pt x="82" y="1371"/>
                  </a:lnTo>
                  <a:lnTo>
                    <a:pt x="165" y="1369"/>
                  </a:lnTo>
                  <a:lnTo>
                    <a:pt x="247" y="1358"/>
                  </a:lnTo>
                  <a:lnTo>
                    <a:pt x="327" y="1341"/>
                  </a:lnTo>
                  <a:lnTo>
                    <a:pt x="405" y="1314"/>
                  </a:lnTo>
                  <a:lnTo>
                    <a:pt x="481" y="1280"/>
                  </a:lnTo>
                  <a:lnTo>
                    <a:pt x="555" y="1238"/>
                  </a:lnTo>
                  <a:lnTo>
                    <a:pt x="624" y="1187"/>
                  </a:lnTo>
                  <a:lnTo>
                    <a:pt x="690" y="1128"/>
                  </a:lnTo>
                  <a:lnTo>
                    <a:pt x="751" y="1059"/>
                  </a:lnTo>
                  <a:lnTo>
                    <a:pt x="802" y="987"/>
                  </a:lnTo>
                  <a:lnTo>
                    <a:pt x="846" y="911"/>
                  </a:lnTo>
                  <a:lnTo>
                    <a:pt x="880" y="831"/>
                  </a:lnTo>
                  <a:lnTo>
                    <a:pt x="905" y="749"/>
                  </a:lnTo>
                  <a:lnTo>
                    <a:pt x="922" y="664"/>
                  </a:lnTo>
                  <a:lnTo>
                    <a:pt x="932" y="580"/>
                  </a:lnTo>
                  <a:lnTo>
                    <a:pt x="930" y="495"/>
                  </a:lnTo>
                  <a:lnTo>
                    <a:pt x="922" y="409"/>
                  </a:lnTo>
                  <a:lnTo>
                    <a:pt x="903" y="325"/>
                  </a:lnTo>
                  <a:lnTo>
                    <a:pt x="12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198">
              <a:extLst>
                <a:ext uri="{FF2B5EF4-FFF2-40B4-BE49-F238E27FC236}">
                  <a16:creationId xmlns:a16="http://schemas.microsoft.com/office/drawing/2014/main" id="{E4C3A78C-12C5-07CE-9689-F73EEB1E655E}"/>
                </a:ext>
              </a:extLst>
            </p:cNvPr>
            <p:cNvSpPr>
              <a:spLocks/>
            </p:cNvSpPr>
            <p:nvPr/>
          </p:nvSpPr>
          <p:spPr bwMode="auto">
            <a:xfrm>
              <a:off x="6268" y="3188"/>
              <a:ext cx="1008" cy="1637"/>
            </a:xfrm>
            <a:custGeom>
              <a:avLst/>
              <a:gdLst>
                <a:gd name="T0" fmla="*/ 1736 w 2016"/>
                <a:gd name="T1" fmla="*/ 119 h 3274"/>
                <a:gd name="T2" fmla="*/ 1858 w 2016"/>
                <a:gd name="T3" fmla="*/ 369 h 3274"/>
                <a:gd name="T4" fmla="*/ 1946 w 2016"/>
                <a:gd name="T5" fmla="*/ 627 h 3274"/>
                <a:gd name="T6" fmla="*/ 1999 w 2016"/>
                <a:gd name="T7" fmla="*/ 893 h 3274"/>
                <a:gd name="T8" fmla="*/ 2016 w 2016"/>
                <a:gd name="T9" fmla="*/ 1163 h 3274"/>
                <a:gd name="T10" fmla="*/ 2001 w 2016"/>
                <a:gd name="T11" fmla="*/ 1433 h 3274"/>
                <a:gd name="T12" fmla="*/ 1949 w 2016"/>
                <a:gd name="T13" fmla="*/ 1700 h 3274"/>
                <a:gd name="T14" fmla="*/ 1864 w 2016"/>
                <a:gd name="T15" fmla="*/ 1960 h 3274"/>
                <a:gd name="T16" fmla="*/ 1744 w 2016"/>
                <a:gd name="T17" fmla="*/ 2207 h 3274"/>
                <a:gd name="T18" fmla="*/ 1588 w 2016"/>
                <a:gd name="T19" fmla="*/ 2443 h 3274"/>
                <a:gd name="T20" fmla="*/ 1400 w 2016"/>
                <a:gd name="T21" fmla="*/ 2660 h 3274"/>
                <a:gd name="T22" fmla="*/ 1177 w 2016"/>
                <a:gd name="T23" fmla="*/ 2852 h 3274"/>
                <a:gd name="T24" fmla="*/ 938 w 2016"/>
                <a:gd name="T25" fmla="*/ 3010 h 3274"/>
                <a:gd name="T26" fmla="*/ 683 w 2016"/>
                <a:gd name="T27" fmla="*/ 3129 h 3274"/>
                <a:gd name="T28" fmla="*/ 418 w 2016"/>
                <a:gd name="T29" fmla="*/ 3215 h 3274"/>
                <a:gd name="T30" fmla="*/ 145 w 2016"/>
                <a:gd name="T31" fmla="*/ 3262 h 3274"/>
                <a:gd name="T32" fmla="*/ 8 w 2016"/>
                <a:gd name="T33" fmla="*/ 3272 h 3274"/>
                <a:gd name="T34" fmla="*/ 6 w 2016"/>
                <a:gd name="T35" fmla="*/ 3127 h 3274"/>
                <a:gd name="T36" fmla="*/ 0 w 2016"/>
                <a:gd name="T37" fmla="*/ 2814 h 3274"/>
                <a:gd name="T38" fmla="*/ 234 w 2016"/>
                <a:gd name="T39" fmla="*/ 2785 h 3274"/>
                <a:gd name="T40" fmla="*/ 462 w 2016"/>
                <a:gd name="T41" fmla="*/ 2721 h 3274"/>
                <a:gd name="T42" fmla="*/ 681 w 2016"/>
                <a:gd name="T43" fmla="*/ 2626 h 3274"/>
                <a:gd name="T44" fmla="*/ 886 w 2016"/>
                <a:gd name="T45" fmla="*/ 2496 h 3274"/>
                <a:gd name="T46" fmla="*/ 1075 w 2016"/>
                <a:gd name="T47" fmla="*/ 2335 h 3274"/>
                <a:gd name="T48" fmla="*/ 1240 w 2016"/>
                <a:gd name="T49" fmla="*/ 2143 h 3274"/>
                <a:gd name="T50" fmla="*/ 1369 w 2016"/>
                <a:gd name="T51" fmla="*/ 1935 h 3274"/>
                <a:gd name="T52" fmla="*/ 1466 w 2016"/>
                <a:gd name="T53" fmla="*/ 1715 h 3274"/>
                <a:gd name="T54" fmla="*/ 1529 w 2016"/>
                <a:gd name="T55" fmla="*/ 1485 h 3274"/>
                <a:gd name="T56" fmla="*/ 1558 w 2016"/>
                <a:gd name="T57" fmla="*/ 1249 h 3274"/>
                <a:gd name="T58" fmla="*/ 1552 w 2016"/>
                <a:gd name="T59" fmla="*/ 1011 h 3274"/>
                <a:gd name="T60" fmla="*/ 1512 w 2016"/>
                <a:gd name="T61" fmla="*/ 777 h 3274"/>
                <a:gd name="T62" fmla="*/ 1440 w 2016"/>
                <a:gd name="T63" fmla="*/ 549 h 3274"/>
                <a:gd name="T64" fmla="*/ 1331 w 2016"/>
                <a:gd name="T65" fmla="*/ 332 h 3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6" h="3274">
                  <a:moveTo>
                    <a:pt x="1664" y="0"/>
                  </a:moveTo>
                  <a:lnTo>
                    <a:pt x="1736" y="119"/>
                  </a:lnTo>
                  <a:lnTo>
                    <a:pt x="1803" y="241"/>
                  </a:lnTo>
                  <a:lnTo>
                    <a:pt x="1858" y="369"/>
                  </a:lnTo>
                  <a:lnTo>
                    <a:pt x="1908" y="496"/>
                  </a:lnTo>
                  <a:lnTo>
                    <a:pt x="1946" y="627"/>
                  </a:lnTo>
                  <a:lnTo>
                    <a:pt x="1976" y="758"/>
                  </a:lnTo>
                  <a:lnTo>
                    <a:pt x="1999" y="893"/>
                  </a:lnTo>
                  <a:lnTo>
                    <a:pt x="2012" y="1028"/>
                  </a:lnTo>
                  <a:lnTo>
                    <a:pt x="2016" y="1163"/>
                  </a:lnTo>
                  <a:lnTo>
                    <a:pt x="2012" y="1298"/>
                  </a:lnTo>
                  <a:lnTo>
                    <a:pt x="2001" y="1433"/>
                  </a:lnTo>
                  <a:lnTo>
                    <a:pt x="1978" y="1566"/>
                  </a:lnTo>
                  <a:lnTo>
                    <a:pt x="1949" y="1700"/>
                  </a:lnTo>
                  <a:lnTo>
                    <a:pt x="1911" y="1831"/>
                  </a:lnTo>
                  <a:lnTo>
                    <a:pt x="1864" y="1960"/>
                  </a:lnTo>
                  <a:lnTo>
                    <a:pt x="1807" y="2086"/>
                  </a:lnTo>
                  <a:lnTo>
                    <a:pt x="1744" y="2207"/>
                  </a:lnTo>
                  <a:lnTo>
                    <a:pt x="1670" y="2327"/>
                  </a:lnTo>
                  <a:lnTo>
                    <a:pt x="1588" y="2443"/>
                  </a:lnTo>
                  <a:lnTo>
                    <a:pt x="1499" y="2553"/>
                  </a:lnTo>
                  <a:lnTo>
                    <a:pt x="1400" y="2660"/>
                  </a:lnTo>
                  <a:lnTo>
                    <a:pt x="1291" y="2761"/>
                  </a:lnTo>
                  <a:lnTo>
                    <a:pt x="1177" y="2852"/>
                  </a:lnTo>
                  <a:lnTo>
                    <a:pt x="1059" y="2935"/>
                  </a:lnTo>
                  <a:lnTo>
                    <a:pt x="938" y="3010"/>
                  </a:lnTo>
                  <a:lnTo>
                    <a:pt x="812" y="3074"/>
                  </a:lnTo>
                  <a:lnTo>
                    <a:pt x="683" y="3129"/>
                  </a:lnTo>
                  <a:lnTo>
                    <a:pt x="552" y="3177"/>
                  </a:lnTo>
                  <a:lnTo>
                    <a:pt x="418" y="3215"/>
                  </a:lnTo>
                  <a:lnTo>
                    <a:pt x="281" y="3243"/>
                  </a:lnTo>
                  <a:lnTo>
                    <a:pt x="145" y="3262"/>
                  </a:lnTo>
                  <a:lnTo>
                    <a:pt x="8" y="3274"/>
                  </a:lnTo>
                  <a:lnTo>
                    <a:pt x="8" y="3272"/>
                  </a:lnTo>
                  <a:lnTo>
                    <a:pt x="6" y="3198"/>
                  </a:lnTo>
                  <a:lnTo>
                    <a:pt x="6" y="3127"/>
                  </a:lnTo>
                  <a:lnTo>
                    <a:pt x="4" y="2966"/>
                  </a:lnTo>
                  <a:lnTo>
                    <a:pt x="0" y="2814"/>
                  </a:lnTo>
                  <a:lnTo>
                    <a:pt x="118" y="2804"/>
                  </a:lnTo>
                  <a:lnTo>
                    <a:pt x="234" y="2785"/>
                  </a:lnTo>
                  <a:lnTo>
                    <a:pt x="348" y="2757"/>
                  </a:lnTo>
                  <a:lnTo>
                    <a:pt x="462" y="2721"/>
                  </a:lnTo>
                  <a:lnTo>
                    <a:pt x="572" y="2677"/>
                  </a:lnTo>
                  <a:lnTo>
                    <a:pt x="681" y="2626"/>
                  </a:lnTo>
                  <a:lnTo>
                    <a:pt x="785" y="2565"/>
                  </a:lnTo>
                  <a:lnTo>
                    <a:pt x="886" y="2496"/>
                  </a:lnTo>
                  <a:lnTo>
                    <a:pt x="983" y="2418"/>
                  </a:lnTo>
                  <a:lnTo>
                    <a:pt x="1075" y="2335"/>
                  </a:lnTo>
                  <a:lnTo>
                    <a:pt x="1162" y="2241"/>
                  </a:lnTo>
                  <a:lnTo>
                    <a:pt x="1240" y="2143"/>
                  </a:lnTo>
                  <a:lnTo>
                    <a:pt x="1308" y="2042"/>
                  </a:lnTo>
                  <a:lnTo>
                    <a:pt x="1369" y="1935"/>
                  </a:lnTo>
                  <a:lnTo>
                    <a:pt x="1423" y="1827"/>
                  </a:lnTo>
                  <a:lnTo>
                    <a:pt x="1466" y="1715"/>
                  </a:lnTo>
                  <a:lnTo>
                    <a:pt x="1501" y="1601"/>
                  </a:lnTo>
                  <a:lnTo>
                    <a:pt x="1529" y="1485"/>
                  </a:lnTo>
                  <a:lnTo>
                    <a:pt x="1546" y="1367"/>
                  </a:lnTo>
                  <a:lnTo>
                    <a:pt x="1558" y="1249"/>
                  </a:lnTo>
                  <a:lnTo>
                    <a:pt x="1558" y="1129"/>
                  </a:lnTo>
                  <a:lnTo>
                    <a:pt x="1552" y="1011"/>
                  </a:lnTo>
                  <a:lnTo>
                    <a:pt x="1537" y="893"/>
                  </a:lnTo>
                  <a:lnTo>
                    <a:pt x="1512" y="777"/>
                  </a:lnTo>
                  <a:lnTo>
                    <a:pt x="1480" y="663"/>
                  </a:lnTo>
                  <a:lnTo>
                    <a:pt x="1440" y="549"/>
                  </a:lnTo>
                  <a:lnTo>
                    <a:pt x="1390" y="439"/>
                  </a:lnTo>
                  <a:lnTo>
                    <a:pt x="1331" y="332"/>
                  </a:lnTo>
                  <a:lnTo>
                    <a:pt x="16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99">
              <a:extLst>
                <a:ext uri="{FF2B5EF4-FFF2-40B4-BE49-F238E27FC236}">
                  <a16:creationId xmlns:a16="http://schemas.microsoft.com/office/drawing/2014/main" id="{38BCFBC7-B1BB-0CF9-B686-E08A57E5BA88}"/>
                </a:ext>
              </a:extLst>
            </p:cNvPr>
            <p:cNvSpPr>
              <a:spLocks/>
            </p:cNvSpPr>
            <p:nvPr/>
          </p:nvSpPr>
          <p:spPr bwMode="auto">
            <a:xfrm>
              <a:off x="6008" y="2577"/>
              <a:ext cx="1409" cy="1410"/>
            </a:xfrm>
            <a:custGeom>
              <a:avLst/>
              <a:gdLst>
                <a:gd name="T0" fmla="*/ 2351 w 2818"/>
                <a:gd name="T1" fmla="*/ 0 h 2820"/>
                <a:gd name="T2" fmla="*/ 2406 w 2818"/>
                <a:gd name="T3" fmla="*/ 413 h 2820"/>
                <a:gd name="T4" fmla="*/ 2818 w 2818"/>
                <a:gd name="T5" fmla="*/ 468 h 2820"/>
                <a:gd name="T6" fmla="*/ 2273 w 2818"/>
                <a:gd name="T7" fmla="*/ 1014 h 2820"/>
                <a:gd name="T8" fmla="*/ 2067 w 2818"/>
                <a:gd name="T9" fmla="*/ 987 h 2820"/>
                <a:gd name="T10" fmla="*/ 827 w 2818"/>
                <a:gd name="T11" fmla="*/ 2225 h 2820"/>
                <a:gd name="T12" fmla="*/ 848 w 2818"/>
                <a:gd name="T13" fmla="*/ 2286 h 2820"/>
                <a:gd name="T14" fmla="*/ 858 w 2818"/>
                <a:gd name="T15" fmla="*/ 2346 h 2820"/>
                <a:gd name="T16" fmla="*/ 860 w 2818"/>
                <a:gd name="T17" fmla="*/ 2409 h 2820"/>
                <a:gd name="T18" fmla="*/ 852 w 2818"/>
                <a:gd name="T19" fmla="*/ 2472 h 2820"/>
                <a:gd name="T20" fmla="*/ 837 w 2818"/>
                <a:gd name="T21" fmla="*/ 2531 h 2820"/>
                <a:gd name="T22" fmla="*/ 812 w 2818"/>
                <a:gd name="T23" fmla="*/ 2590 h 2820"/>
                <a:gd name="T24" fmla="*/ 778 w 2818"/>
                <a:gd name="T25" fmla="*/ 2645 h 2820"/>
                <a:gd name="T26" fmla="*/ 734 w 2818"/>
                <a:gd name="T27" fmla="*/ 2694 h 2820"/>
                <a:gd name="T28" fmla="*/ 686 w 2818"/>
                <a:gd name="T29" fmla="*/ 2736 h 2820"/>
                <a:gd name="T30" fmla="*/ 633 w 2818"/>
                <a:gd name="T31" fmla="*/ 2770 h 2820"/>
                <a:gd name="T32" fmla="*/ 578 w 2818"/>
                <a:gd name="T33" fmla="*/ 2795 h 2820"/>
                <a:gd name="T34" fmla="*/ 519 w 2818"/>
                <a:gd name="T35" fmla="*/ 2812 h 2820"/>
                <a:gd name="T36" fmla="*/ 460 w 2818"/>
                <a:gd name="T37" fmla="*/ 2820 h 2820"/>
                <a:gd name="T38" fmla="*/ 399 w 2818"/>
                <a:gd name="T39" fmla="*/ 2820 h 2820"/>
                <a:gd name="T40" fmla="*/ 340 w 2818"/>
                <a:gd name="T41" fmla="*/ 2812 h 2820"/>
                <a:gd name="T42" fmla="*/ 281 w 2818"/>
                <a:gd name="T43" fmla="*/ 2795 h 2820"/>
                <a:gd name="T44" fmla="*/ 226 w 2818"/>
                <a:gd name="T45" fmla="*/ 2770 h 2820"/>
                <a:gd name="T46" fmla="*/ 173 w 2818"/>
                <a:gd name="T47" fmla="*/ 2736 h 2820"/>
                <a:gd name="T48" fmla="*/ 125 w 2818"/>
                <a:gd name="T49" fmla="*/ 2694 h 2820"/>
                <a:gd name="T50" fmla="*/ 84 w 2818"/>
                <a:gd name="T51" fmla="*/ 2647 h 2820"/>
                <a:gd name="T52" fmla="*/ 49 w 2818"/>
                <a:gd name="T53" fmla="*/ 2594 h 2820"/>
                <a:gd name="T54" fmla="*/ 25 w 2818"/>
                <a:gd name="T55" fmla="*/ 2538 h 2820"/>
                <a:gd name="T56" fmla="*/ 8 w 2818"/>
                <a:gd name="T57" fmla="*/ 2480 h 2820"/>
                <a:gd name="T58" fmla="*/ 0 w 2818"/>
                <a:gd name="T59" fmla="*/ 2421 h 2820"/>
                <a:gd name="T60" fmla="*/ 0 w 2818"/>
                <a:gd name="T61" fmla="*/ 2360 h 2820"/>
                <a:gd name="T62" fmla="*/ 8 w 2818"/>
                <a:gd name="T63" fmla="*/ 2301 h 2820"/>
                <a:gd name="T64" fmla="*/ 25 w 2818"/>
                <a:gd name="T65" fmla="*/ 2242 h 2820"/>
                <a:gd name="T66" fmla="*/ 49 w 2818"/>
                <a:gd name="T67" fmla="*/ 2187 h 2820"/>
                <a:gd name="T68" fmla="*/ 84 w 2818"/>
                <a:gd name="T69" fmla="*/ 2133 h 2820"/>
                <a:gd name="T70" fmla="*/ 125 w 2818"/>
                <a:gd name="T71" fmla="*/ 2086 h 2820"/>
                <a:gd name="T72" fmla="*/ 175 w 2818"/>
                <a:gd name="T73" fmla="*/ 2042 h 2820"/>
                <a:gd name="T74" fmla="*/ 230 w 2818"/>
                <a:gd name="T75" fmla="*/ 2008 h 2820"/>
                <a:gd name="T76" fmla="*/ 287 w 2818"/>
                <a:gd name="T77" fmla="*/ 1983 h 2820"/>
                <a:gd name="T78" fmla="*/ 348 w 2818"/>
                <a:gd name="T79" fmla="*/ 1968 h 2820"/>
                <a:gd name="T80" fmla="*/ 411 w 2818"/>
                <a:gd name="T81" fmla="*/ 1960 h 2820"/>
                <a:gd name="T82" fmla="*/ 473 w 2818"/>
                <a:gd name="T83" fmla="*/ 1962 h 2820"/>
                <a:gd name="T84" fmla="*/ 534 w 2818"/>
                <a:gd name="T85" fmla="*/ 1972 h 2820"/>
                <a:gd name="T86" fmla="*/ 595 w 2818"/>
                <a:gd name="T87" fmla="*/ 1993 h 2820"/>
                <a:gd name="T88" fmla="*/ 1831 w 2818"/>
                <a:gd name="T89" fmla="*/ 753 h 2820"/>
                <a:gd name="T90" fmla="*/ 1805 w 2818"/>
                <a:gd name="T91" fmla="*/ 548 h 2820"/>
                <a:gd name="T92" fmla="*/ 2351 w 2818"/>
                <a:gd name="T93" fmla="*/ 0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18" h="2820">
                  <a:moveTo>
                    <a:pt x="2351" y="0"/>
                  </a:moveTo>
                  <a:lnTo>
                    <a:pt x="2406" y="413"/>
                  </a:lnTo>
                  <a:lnTo>
                    <a:pt x="2818" y="468"/>
                  </a:lnTo>
                  <a:lnTo>
                    <a:pt x="2273" y="1014"/>
                  </a:lnTo>
                  <a:lnTo>
                    <a:pt x="2067" y="987"/>
                  </a:lnTo>
                  <a:lnTo>
                    <a:pt x="827" y="2225"/>
                  </a:lnTo>
                  <a:lnTo>
                    <a:pt x="848" y="2286"/>
                  </a:lnTo>
                  <a:lnTo>
                    <a:pt x="858" y="2346"/>
                  </a:lnTo>
                  <a:lnTo>
                    <a:pt x="860" y="2409"/>
                  </a:lnTo>
                  <a:lnTo>
                    <a:pt x="852" y="2472"/>
                  </a:lnTo>
                  <a:lnTo>
                    <a:pt x="837" y="2531"/>
                  </a:lnTo>
                  <a:lnTo>
                    <a:pt x="812" y="2590"/>
                  </a:lnTo>
                  <a:lnTo>
                    <a:pt x="778" y="2645"/>
                  </a:lnTo>
                  <a:lnTo>
                    <a:pt x="734" y="2694"/>
                  </a:lnTo>
                  <a:lnTo>
                    <a:pt x="686" y="2736"/>
                  </a:lnTo>
                  <a:lnTo>
                    <a:pt x="633" y="2770"/>
                  </a:lnTo>
                  <a:lnTo>
                    <a:pt x="578" y="2795"/>
                  </a:lnTo>
                  <a:lnTo>
                    <a:pt x="519" y="2812"/>
                  </a:lnTo>
                  <a:lnTo>
                    <a:pt x="460" y="2820"/>
                  </a:lnTo>
                  <a:lnTo>
                    <a:pt x="399" y="2820"/>
                  </a:lnTo>
                  <a:lnTo>
                    <a:pt x="340" y="2812"/>
                  </a:lnTo>
                  <a:lnTo>
                    <a:pt x="281" y="2795"/>
                  </a:lnTo>
                  <a:lnTo>
                    <a:pt x="226" y="2770"/>
                  </a:lnTo>
                  <a:lnTo>
                    <a:pt x="173" y="2736"/>
                  </a:lnTo>
                  <a:lnTo>
                    <a:pt x="125" y="2694"/>
                  </a:lnTo>
                  <a:lnTo>
                    <a:pt x="84" y="2647"/>
                  </a:lnTo>
                  <a:lnTo>
                    <a:pt x="49" y="2594"/>
                  </a:lnTo>
                  <a:lnTo>
                    <a:pt x="25" y="2538"/>
                  </a:lnTo>
                  <a:lnTo>
                    <a:pt x="8" y="2480"/>
                  </a:lnTo>
                  <a:lnTo>
                    <a:pt x="0" y="2421"/>
                  </a:lnTo>
                  <a:lnTo>
                    <a:pt x="0" y="2360"/>
                  </a:lnTo>
                  <a:lnTo>
                    <a:pt x="8" y="2301"/>
                  </a:lnTo>
                  <a:lnTo>
                    <a:pt x="25" y="2242"/>
                  </a:lnTo>
                  <a:lnTo>
                    <a:pt x="49" y="2187"/>
                  </a:lnTo>
                  <a:lnTo>
                    <a:pt x="84" y="2133"/>
                  </a:lnTo>
                  <a:lnTo>
                    <a:pt x="125" y="2086"/>
                  </a:lnTo>
                  <a:lnTo>
                    <a:pt x="175" y="2042"/>
                  </a:lnTo>
                  <a:lnTo>
                    <a:pt x="230" y="2008"/>
                  </a:lnTo>
                  <a:lnTo>
                    <a:pt x="287" y="1983"/>
                  </a:lnTo>
                  <a:lnTo>
                    <a:pt x="348" y="1968"/>
                  </a:lnTo>
                  <a:lnTo>
                    <a:pt x="411" y="1960"/>
                  </a:lnTo>
                  <a:lnTo>
                    <a:pt x="473" y="1962"/>
                  </a:lnTo>
                  <a:lnTo>
                    <a:pt x="534" y="1972"/>
                  </a:lnTo>
                  <a:lnTo>
                    <a:pt x="595" y="1993"/>
                  </a:lnTo>
                  <a:lnTo>
                    <a:pt x="1831" y="753"/>
                  </a:lnTo>
                  <a:lnTo>
                    <a:pt x="1805" y="548"/>
                  </a:lnTo>
                  <a:lnTo>
                    <a:pt x="23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200">
              <a:extLst>
                <a:ext uri="{FF2B5EF4-FFF2-40B4-BE49-F238E27FC236}">
                  <a16:creationId xmlns:a16="http://schemas.microsoft.com/office/drawing/2014/main" id="{C1D68004-6354-6887-B4B4-EC1761385521}"/>
                </a:ext>
              </a:extLst>
            </p:cNvPr>
            <p:cNvSpPr>
              <a:spLocks/>
            </p:cNvSpPr>
            <p:nvPr/>
          </p:nvSpPr>
          <p:spPr bwMode="auto">
            <a:xfrm>
              <a:off x="5745" y="2720"/>
              <a:ext cx="1063" cy="342"/>
            </a:xfrm>
            <a:custGeom>
              <a:avLst/>
              <a:gdLst>
                <a:gd name="T0" fmla="*/ 1002 w 2126"/>
                <a:gd name="T1" fmla="*/ 0 h 685"/>
                <a:gd name="T2" fmla="*/ 1151 w 2126"/>
                <a:gd name="T3" fmla="*/ 8 h 685"/>
                <a:gd name="T4" fmla="*/ 1297 w 2126"/>
                <a:gd name="T5" fmla="*/ 27 h 685"/>
                <a:gd name="T6" fmla="*/ 1442 w 2126"/>
                <a:gd name="T7" fmla="*/ 55 h 685"/>
                <a:gd name="T8" fmla="*/ 1584 w 2126"/>
                <a:gd name="T9" fmla="*/ 93 h 685"/>
                <a:gd name="T10" fmla="*/ 1725 w 2126"/>
                <a:gd name="T11" fmla="*/ 143 h 685"/>
                <a:gd name="T12" fmla="*/ 1864 w 2126"/>
                <a:gd name="T13" fmla="*/ 202 h 685"/>
                <a:gd name="T14" fmla="*/ 1997 w 2126"/>
                <a:gd name="T15" fmla="*/ 272 h 685"/>
                <a:gd name="T16" fmla="*/ 2126 w 2126"/>
                <a:gd name="T17" fmla="*/ 352 h 685"/>
                <a:gd name="T18" fmla="*/ 1794 w 2126"/>
                <a:gd name="T19" fmla="*/ 685 h 685"/>
                <a:gd name="T20" fmla="*/ 1677 w 2126"/>
                <a:gd name="T21" fmla="*/ 622 h 685"/>
                <a:gd name="T22" fmla="*/ 1556 w 2126"/>
                <a:gd name="T23" fmla="*/ 569 h 685"/>
                <a:gd name="T24" fmla="*/ 1432 w 2126"/>
                <a:gd name="T25" fmla="*/ 527 h 685"/>
                <a:gd name="T26" fmla="*/ 1305 w 2126"/>
                <a:gd name="T27" fmla="*/ 495 h 685"/>
                <a:gd name="T28" fmla="*/ 1177 w 2126"/>
                <a:gd name="T29" fmla="*/ 472 h 685"/>
                <a:gd name="T30" fmla="*/ 1048 w 2126"/>
                <a:gd name="T31" fmla="*/ 460 h 685"/>
                <a:gd name="T32" fmla="*/ 919 w 2126"/>
                <a:gd name="T33" fmla="*/ 459 h 685"/>
                <a:gd name="T34" fmla="*/ 789 w 2126"/>
                <a:gd name="T35" fmla="*/ 466 h 685"/>
                <a:gd name="T36" fmla="*/ 660 w 2126"/>
                <a:gd name="T37" fmla="*/ 485 h 685"/>
                <a:gd name="T38" fmla="*/ 533 w 2126"/>
                <a:gd name="T39" fmla="*/ 514 h 685"/>
                <a:gd name="T40" fmla="*/ 407 w 2126"/>
                <a:gd name="T41" fmla="*/ 552 h 685"/>
                <a:gd name="T42" fmla="*/ 285 w 2126"/>
                <a:gd name="T43" fmla="*/ 601 h 685"/>
                <a:gd name="T44" fmla="*/ 166 w 2126"/>
                <a:gd name="T45" fmla="*/ 660 h 685"/>
                <a:gd name="T46" fmla="*/ 150 w 2126"/>
                <a:gd name="T47" fmla="*/ 561 h 685"/>
                <a:gd name="T48" fmla="*/ 126 w 2126"/>
                <a:gd name="T49" fmla="*/ 472 h 685"/>
                <a:gd name="T50" fmla="*/ 93 w 2126"/>
                <a:gd name="T51" fmla="*/ 388 h 685"/>
                <a:gd name="T52" fmla="*/ 55 w 2126"/>
                <a:gd name="T53" fmla="*/ 310 h 685"/>
                <a:gd name="T54" fmla="*/ 10 w 2126"/>
                <a:gd name="T55" fmla="*/ 240 h 685"/>
                <a:gd name="T56" fmla="*/ 0 w 2126"/>
                <a:gd name="T57" fmla="*/ 228 h 685"/>
                <a:gd name="T58" fmla="*/ 137 w 2126"/>
                <a:gd name="T59" fmla="*/ 166 h 685"/>
                <a:gd name="T60" fmla="*/ 276 w 2126"/>
                <a:gd name="T61" fmla="*/ 112 h 685"/>
                <a:gd name="T62" fmla="*/ 418 w 2126"/>
                <a:gd name="T63" fmla="*/ 69 h 685"/>
                <a:gd name="T64" fmla="*/ 563 w 2126"/>
                <a:gd name="T65" fmla="*/ 36 h 685"/>
                <a:gd name="T66" fmla="*/ 708 w 2126"/>
                <a:gd name="T67" fmla="*/ 14 h 685"/>
                <a:gd name="T68" fmla="*/ 856 w 2126"/>
                <a:gd name="T69" fmla="*/ 2 h 685"/>
                <a:gd name="T70" fmla="*/ 1002 w 2126"/>
                <a:gd name="T71"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26" h="685">
                  <a:moveTo>
                    <a:pt x="1002" y="0"/>
                  </a:moveTo>
                  <a:lnTo>
                    <a:pt x="1151" y="8"/>
                  </a:lnTo>
                  <a:lnTo>
                    <a:pt x="1297" y="27"/>
                  </a:lnTo>
                  <a:lnTo>
                    <a:pt x="1442" y="55"/>
                  </a:lnTo>
                  <a:lnTo>
                    <a:pt x="1584" y="93"/>
                  </a:lnTo>
                  <a:lnTo>
                    <a:pt x="1725" y="143"/>
                  </a:lnTo>
                  <a:lnTo>
                    <a:pt x="1864" y="202"/>
                  </a:lnTo>
                  <a:lnTo>
                    <a:pt x="1997" y="272"/>
                  </a:lnTo>
                  <a:lnTo>
                    <a:pt x="2126" y="352"/>
                  </a:lnTo>
                  <a:lnTo>
                    <a:pt x="1794" y="685"/>
                  </a:lnTo>
                  <a:lnTo>
                    <a:pt x="1677" y="622"/>
                  </a:lnTo>
                  <a:lnTo>
                    <a:pt x="1556" y="569"/>
                  </a:lnTo>
                  <a:lnTo>
                    <a:pt x="1432" y="527"/>
                  </a:lnTo>
                  <a:lnTo>
                    <a:pt x="1305" y="495"/>
                  </a:lnTo>
                  <a:lnTo>
                    <a:pt x="1177" y="472"/>
                  </a:lnTo>
                  <a:lnTo>
                    <a:pt x="1048" y="460"/>
                  </a:lnTo>
                  <a:lnTo>
                    <a:pt x="919" y="459"/>
                  </a:lnTo>
                  <a:lnTo>
                    <a:pt x="789" y="466"/>
                  </a:lnTo>
                  <a:lnTo>
                    <a:pt x="660" y="485"/>
                  </a:lnTo>
                  <a:lnTo>
                    <a:pt x="533" y="514"/>
                  </a:lnTo>
                  <a:lnTo>
                    <a:pt x="407" y="552"/>
                  </a:lnTo>
                  <a:lnTo>
                    <a:pt x="285" y="601"/>
                  </a:lnTo>
                  <a:lnTo>
                    <a:pt x="166" y="660"/>
                  </a:lnTo>
                  <a:lnTo>
                    <a:pt x="150" y="561"/>
                  </a:lnTo>
                  <a:lnTo>
                    <a:pt x="126" y="472"/>
                  </a:lnTo>
                  <a:lnTo>
                    <a:pt x="93" y="388"/>
                  </a:lnTo>
                  <a:lnTo>
                    <a:pt x="55" y="310"/>
                  </a:lnTo>
                  <a:lnTo>
                    <a:pt x="10" y="240"/>
                  </a:lnTo>
                  <a:lnTo>
                    <a:pt x="0" y="228"/>
                  </a:lnTo>
                  <a:lnTo>
                    <a:pt x="137" y="166"/>
                  </a:lnTo>
                  <a:lnTo>
                    <a:pt x="276" y="112"/>
                  </a:lnTo>
                  <a:lnTo>
                    <a:pt x="418" y="69"/>
                  </a:lnTo>
                  <a:lnTo>
                    <a:pt x="563" y="36"/>
                  </a:lnTo>
                  <a:lnTo>
                    <a:pt x="708" y="14"/>
                  </a:lnTo>
                  <a:lnTo>
                    <a:pt x="856" y="2"/>
                  </a:lnTo>
                  <a:lnTo>
                    <a:pt x="10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59" name="Group 58">
            <a:extLst>
              <a:ext uri="{FF2B5EF4-FFF2-40B4-BE49-F238E27FC236}">
                <a16:creationId xmlns:a16="http://schemas.microsoft.com/office/drawing/2014/main" id="{C3B9C918-5BF5-C597-0E5B-B70FF11466FD}"/>
              </a:ext>
            </a:extLst>
          </p:cNvPr>
          <p:cNvGrpSpPr/>
          <p:nvPr/>
        </p:nvGrpSpPr>
        <p:grpSpPr>
          <a:xfrm flipH="1" flipV="1">
            <a:off x="6855929" y="-311688"/>
            <a:ext cx="2495768" cy="2208424"/>
            <a:chOff x="1057320" y="4949751"/>
            <a:chExt cx="2412004" cy="2134304"/>
          </a:xfrm>
        </p:grpSpPr>
        <p:cxnSp>
          <p:nvCxnSpPr>
            <p:cNvPr id="60" name="Straight Connector 59">
              <a:extLst>
                <a:ext uri="{FF2B5EF4-FFF2-40B4-BE49-F238E27FC236}">
                  <a16:creationId xmlns:a16="http://schemas.microsoft.com/office/drawing/2014/main" id="{70766B3E-65B0-24B5-59C8-A9D084B6D425}"/>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4BAA1472-6F1E-E8C5-7F8A-E03C1702509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EAC7F7C8-06C5-8FCC-12D7-5FED355E0442}"/>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33B51ABF-5BA2-C3CB-4336-76666BF55B8B}"/>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4" name="Group 63">
            <a:extLst>
              <a:ext uri="{FF2B5EF4-FFF2-40B4-BE49-F238E27FC236}">
                <a16:creationId xmlns:a16="http://schemas.microsoft.com/office/drawing/2014/main" id="{499167BE-0E0F-BF5D-6699-464E30E65836}"/>
              </a:ext>
            </a:extLst>
          </p:cNvPr>
          <p:cNvGrpSpPr/>
          <p:nvPr/>
        </p:nvGrpSpPr>
        <p:grpSpPr>
          <a:xfrm flipH="1" flipV="1">
            <a:off x="10632923" y="5436801"/>
            <a:ext cx="2495768" cy="2208424"/>
            <a:chOff x="1057320" y="4949751"/>
            <a:chExt cx="2412004" cy="2134304"/>
          </a:xfrm>
        </p:grpSpPr>
        <p:cxnSp>
          <p:nvCxnSpPr>
            <p:cNvPr id="65" name="Straight Connector 64">
              <a:extLst>
                <a:ext uri="{FF2B5EF4-FFF2-40B4-BE49-F238E27FC236}">
                  <a16:creationId xmlns:a16="http://schemas.microsoft.com/office/drawing/2014/main" id="{8AE7642C-C61E-E113-20E5-EF04FF81D0B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4904EC1A-A074-C02E-D5A8-B087E663EC43}"/>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8016D5FE-0F30-893E-E776-46DEE5E7E22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55DCE2A0-5B55-0614-10DE-29F52268323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9" name="Group 68">
            <a:extLst>
              <a:ext uri="{FF2B5EF4-FFF2-40B4-BE49-F238E27FC236}">
                <a16:creationId xmlns:a16="http://schemas.microsoft.com/office/drawing/2014/main" id="{A033E78D-2E10-F895-0379-3C8F72A81D7A}"/>
              </a:ext>
            </a:extLst>
          </p:cNvPr>
          <p:cNvGrpSpPr/>
          <p:nvPr/>
        </p:nvGrpSpPr>
        <p:grpSpPr>
          <a:xfrm flipH="1" flipV="1">
            <a:off x="-1608923" y="1949948"/>
            <a:ext cx="2495768" cy="2208424"/>
            <a:chOff x="1057320" y="4949751"/>
            <a:chExt cx="2412004" cy="2134304"/>
          </a:xfrm>
        </p:grpSpPr>
        <p:cxnSp>
          <p:nvCxnSpPr>
            <p:cNvPr id="70" name="Straight Connector 69">
              <a:extLst>
                <a:ext uri="{FF2B5EF4-FFF2-40B4-BE49-F238E27FC236}">
                  <a16:creationId xmlns:a16="http://schemas.microsoft.com/office/drawing/2014/main" id="{A5844BE8-8325-692C-BC32-D53C6DF4041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7B07C9C-1AE0-C82D-F997-7CBAB873F92D}"/>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1B0886B5-C7D5-EF09-1E49-F28E6B04566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7BE719CA-FDF1-ED01-6148-16A67D1E8CC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6EA8FDCA-B44A-2A9F-6C3D-0E58181FAEFD}"/>
              </a:ext>
            </a:extLst>
          </p:cNvPr>
          <p:cNvSpPr txBox="1"/>
          <p:nvPr/>
        </p:nvSpPr>
        <p:spPr>
          <a:xfrm>
            <a:off x="1146021" y="1644548"/>
            <a:ext cx="3489689" cy="338554"/>
          </a:xfrm>
          <a:prstGeom prst="rect">
            <a:avLst/>
          </a:prstGeom>
          <a:noFill/>
        </p:spPr>
        <p:txBody>
          <a:bodyPr wrap="square" rtlCol="0">
            <a:spAutoFit/>
          </a:bodyPr>
          <a:lstStyle/>
          <a:p>
            <a:r>
              <a:rPr lang="en-ID" sz="1600" b="1" dirty="0">
                <a:solidFill>
                  <a:schemeClr val="bg1"/>
                </a:solidFill>
                <a:latin typeface="+mj-lt"/>
              </a:rPr>
              <a:t>INCREASE CAPITAL EFFICIENCY</a:t>
            </a:r>
          </a:p>
        </p:txBody>
      </p:sp>
      <p:sp>
        <p:nvSpPr>
          <p:cNvPr id="21" name="TextBox 20">
            <a:extLst>
              <a:ext uri="{FF2B5EF4-FFF2-40B4-BE49-F238E27FC236}">
                <a16:creationId xmlns:a16="http://schemas.microsoft.com/office/drawing/2014/main" id="{696ED38D-9C73-4713-F0BB-11E99F1F4943}"/>
              </a:ext>
            </a:extLst>
          </p:cNvPr>
          <p:cNvSpPr txBox="1"/>
          <p:nvPr/>
        </p:nvSpPr>
        <p:spPr>
          <a:xfrm>
            <a:off x="1146021" y="3602160"/>
            <a:ext cx="4786341" cy="584775"/>
          </a:xfrm>
          <a:prstGeom prst="rect">
            <a:avLst/>
          </a:prstGeom>
          <a:noFill/>
        </p:spPr>
        <p:txBody>
          <a:bodyPr wrap="square">
            <a:spAutoFit/>
          </a:bodyPr>
          <a:lstStyle/>
          <a:p>
            <a:r>
              <a:rPr lang="en-SG" sz="1600" dirty="0">
                <a:solidFill>
                  <a:schemeClr val="bg1"/>
                </a:solidFill>
              </a:rPr>
              <a:t>Earning additional rewards from each  </a:t>
            </a:r>
            <a:r>
              <a:rPr lang="en-SG" sz="1600" dirty="0" err="1">
                <a:solidFill>
                  <a:schemeClr val="bg1"/>
                </a:solidFill>
              </a:rPr>
              <a:t>restake</a:t>
            </a:r>
            <a:r>
              <a:rPr lang="en-SG" sz="1600" dirty="0">
                <a:solidFill>
                  <a:schemeClr val="bg1"/>
                </a:solidFill>
              </a:rPr>
              <a:t> and higher </a:t>
            </a:r>
            <a:r>
              <a:rPr lang="en-SG" sz="1600" dirty="0" err="1">
                <a:solidFill>
                  <a:schemeClr val="bg1"/>
                </a:solidFill>
              </a:rPr>
              <a:t>restake</a:t>
            </a:r>
            <a:endParaRPr lang="en-SG" sz="1600" dirty="0">
              <a:solidFill>
                <a:schemeClr val="bg1"/>
              </a:solidFill>
            </a:endParaRPr>
          </a:p>
        </p:txBody>
      </p:sp>
      <p:sp>
        <p:nvSpPr>
          <p:cNvPr id="22" name="Rectangle: Rounded Corners 31">
            <a:extLst>
              <a:ext uri="{FF2B5EF4-FFF2-40B4-BE49-F238E27FC236}">
                <a16:creationId xmlns:a16="http://schemas.microsoft.com/office/drawing/2014/main" id="{409F67B5-5A1D-6F3D-586D-23A7CD26ABB1}"/>
              </a:ext>
            </a:extLst>
          </p:cNvPr>
          <p:cNvSpPr/>
          <p:nvPr/>
        </p:nvSpPr>
        <p:spPr>
          <a:xfrm>
            <a:off x="231259" y="3417978"/>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E83506F1-A961-63EB-AE8A-AD749381B78D}"/>
              </a:ext>
            </a:extLst>
          </p:cNvPr>
          <p:cNvSpPr txBox="1"/>
          <p:nvPr/>
        </p:nvSpPr>
        <p:spPr>
          <a:xfrm>
            <a:off x="7230562" y="3579691"/>
            <a:ext cx="4961437" cy="830997"/>
          </a:xfrm>
          <a:prstGeom prst="rect">
            <a:avLst/>
          </a:prstGeom>
          <a:noFill/>
        </p:spPr>
        <p:txBody>
          <a:bodyPr wrap="square">
            <a:spAutoFit/>
          </a:bodyPr>
          <a:lstStyle/>
          <a:p>
            <a:r>
              <a:rPr lang="en-SG" sz="1600" dirty="0">
                <a:solidFill>
                  <a:schemeClr val="bg1"/>
                </a:solidFill>
              </a:rPr>
              <a:t>Earn 1x then earn multiple times with MONASLAYER to attract the AVS (active validator set) going beyond into our partners’ project(s)</a:t>
            </a:r>
          </a:p>
        </p:txBody>
      </p:sp>
      <p:sp>
        <p:nvSpPr>
          <p:cNvPr id="24" name="TextBox 23">
            <a:extLst>
              <a:ext uri="{FF2B5EF4-FFF2-40B4-BE49-F238E27FC236}">
                <a16:creationId xmlns:a16="http://schemas.microsoft.com/office/drawing/2014/main" id="{4EC18999-084F-65A7-7308-ED484E0531CC}"/>
              </a:ext>
            </a:extLst>
          </p:cNvPr>
          <p:cNvSpPr txBox="1"/>
          <p:nvPr/>
        </p:nvSpPr>
        <p:spPr>
          <a:xfrm>
            <a:off x="7230561" y="3264411"/>
            <a:ext cx="4401537" cy="338554"/>
          </a:xfrm>
          <a:prstGeom prst="rect">
            <a:avLst/>
          </a:prstGeom>
          <a:noFill/>
        </p:spPr>
        <p:txBody>
          <a:bodyPr wrap="square" rtlCol="0">
            <a:spAutoFit/>
          </a:bodyPr>
          <a:lstStyle/>
          <a:p>
            <a:r>
              <a:rPr lang="en-ID" sz="1600" b="1" dirty="0">
                <a:solidFill>
                  <a:schemeClr val="bg1"/>
                </a:solidFill>
                <a:latin typeface="+mj-lt"/>
              </a:rPr>
              <a:t>PRIMARY + SECONDARY STAKING</a:t>
            </a:r>
          </a:p>
        </p:txBody>
      </p:sp>
      <p:sp>
        <p:nvSpPr>
          <p:cNvPr id="25" name="Rectangle: Rounded Corners 36">
            <a:extLst>
              <a:ext uri="{FF2B5EF4-FFF2-40B4-BE49-F238E27FC236}">
                <a16:creationId xmlns:a16="http://schemas.microsoft.com/office/drawing/2014/main" id="{D640D86E-31D4-5A4D-C20E-59C877A96224}"/>
              </a:ext>
            </a:extLst>
          </p:cNvPr>
          <p:cNvSpPr/>
          <p:nvPr/>
        </p:nvSpPr>
        <p:spPr>
          <a:xfrm>
            <a:off x="6315800" y="3395509"/>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136">
            <a:extLst>
              <a:ext uri="{FF2B5EF4-FFF2-40B4-BE49-F238E27FC236}">
                <a16:creationId xmlns:a16="http://schemas.microsoft.com/office/drawing/2014/main" id="{7693E0E2-D5A1-9305-4280-5382846020C4}"/>
              </a:ext>
            </a:extLst>
          </p:cNvPr>
          <p:cNvGrpSpPr>
            <a:grpSpLocks noChangeAspect="1"/>
          </p:cNvGrpSpPr>
          <p:nvPr/>
        </p:nvGrpSpPr>
        <p:grpSpPr bwMode="auto">
          <a:xfrm>
            <a:off x="6517065" y="3593615"/>
            <a:ext cx="278406" cy="265978"/>
            <a:chOff x="3002" y="2187"/>
            <a:chExt cx="784" cy="749"/>
          </a:xfrm>
          <a:solidFill>
            <a:schemeClr val="bg1"/>
          </a:solidFill>
        </p:grpSpPr>
        <p:sp>
          <p:nvSpPr>
            <p:cNvPr id="27" name="Freeform 138">
              <a:extLst>
                <a:ext uri="{FF2B5EF4-FFF2-40B4-BE49-F238E27FC236}">
                  <a16:creationId xmlns:a16="http://schemas.microsoft.com/office/drawing/2014/main" id="{A9DF4D76-3FF6-16A0-343A-CDC7BBA27F91}"/>
                </a:ext>
              </a:extLst>
            </p:cNvPr>
            <p:cNvSpPr>
              <a:spLocks/>
            </p:cNvSpPr>
            <p:nvPr/>
          </p:nvSpPr>
          <p:spPr bwMode="auto">
            <a:xfrm>
              <a:off x="3101" y="2187"/>
              <a:ext cx="176" cy="176"/>
            </a:xfrm>
            <a:custGeom>
              <a:avLst/>
              <a:gdLst>
                <a:gd name="T0" fmla="*/ 440 w 879"/>
                <a:gd name="T1" fmla="*/ 0 h 879"/>
                <a:gd name="T2" fmla="*/ 494 w 879"/>
                <a:gd name="T3" fmla="*/ 2 h 879"/>
                <a:gd name="T4" fmla="*/ 548 w 879"/>
                <a:gd name="T5" fmla="*/ 13 h 879"/>
                <a:gd name="T6" fmla="*/ 598 w 879"/>
                <a:gd name="T7" fmla="*/ 28 h 879"/>
                <a:gd name="T8" fmla="*/ 646 w 879"/>
                <a:gd name="T9" fmla="*/ 51 h 879"/>
                <a:gd name="T10" fmla="*/ 691 w 879"/>
                <a:gd name="T11" fmla="*/ 78 h 879"/>
                <a:gd name="T12" fmla="*/ 731 w 879"/>
                <a:gd name="T13" fmla="*/ 111 h 879"/>
                <a:gd name="T14" fmla="*/ 768 w 879"/>
                <a:gd name="T15" fmla="*/ 148 h 879"/>
                <a:gd name="T16" fmla="*/ 801 w 879"/>
                <a:gd name="T17" fmla="*/ 188 h 879"/>
                <a:gd name="T18" fmla="*/ 828 w 879"/>
                <a:gd name="T19" fmla="*/ 232 h 879"/>
                <a:gd name="T20" fmla="*/ 849 w 879"/>
                <a:gd name="T21" fmla="*/ 280 h 879"/>
                <a:gd name="T22" fmla="*/ 866 w 879"/>
                <a:gd name="T23" fmla="*/ 331 h 879"/>
                <a:gd name="T24" fmla="*/ 876 w 879"/>
                <a:gd name="T25" fmla="*/ 383 h 879"/>
                <a:gd name="T26" fmla="*/ 879 w 879"/>
                <a:gd name="T27" fmla="*/ 439 h 879"/>
                <a:gd name="T28" fmla="*/ 876 w 879"/>
                <a:gd name="T29" fmla="*/ 494 h 879"/>
                <a:gd name="T30" fmla="*/ 866 w 879"/>
                <a:gd name="T31" fmla="*/ 548 h 879"/>
                <a:gd name="T32" fmla="*/ 849 w 879"/>
                <a:gd name="T33" fmla="*/ 598 h 879"/>
                <a:gd name="T34" fmla="*/ 828 w 879"/>
                <a:gd name="T35" fmla="*/ 646 h 879"/>
                <a:gd name="T36" fmla="*/ 801 w 879"/>
                <a:gd name="T37" fmla="*/ 691 h 879"/>
                <a:gd name="T38" fmla="*/ 768 w 879"/>
                <a:gd name="T39" fmla="*/ 731 h 879"/>
                <a:gd name="T40" fmla="*/ 731 w 879"/>
                <a:gd name="T41" fmla="*/ 768 h 879"/>
                <a:gd name="T42" fmla="*/ 691 w 879"/>
                <a:gd name="T43" fmla="*/ 800 h 879"/>
                <a:gd name="T44" fmla="*/ 646 w 879"/>
                <a:gd name="T45" fmla="*/ 828 h 879"/>
                <a:gd name="T46" fmla="*/ 598 w 879"/>
                <a:gd name="T47" fmla="*/ 849 h 879"/>
                <a:gd name="T48" fmla="*/ 548 w 879"/>
                <a:gd name="T49" fmla="*/ 866 h 879"/>
                <a:gd name="T50" fmla="*/ 494 w 879"/>
                <a:gd name="T51" fmla="*/ 875 h 879"/>
                <a:gd name="T52" fmla="*/ 440 w 879"/>
                <a:gd name="T53" fmla="*/ 879 h 879"/>
                <a:gd name="T54" fmla="*/ 385 w 879"/>
                <a:gd name="T55" fmla="*/ 875 h 879"/>
                <a:gd name="T56" fmla="*/ 331 w 879"/>
                <a:gd name="T57" fmla="*/ 866 h 879"/>
                <a:gd name="T58" fmla="*/ 280 w 879"/>
                <a:gd name="T59" fmla="*/ 849 h 879"/>
                <a:gd name="T60" fmla="*/ 232 w 879"/>
                <a:gd name="T61" fmla="*/ 828 h 879"/>
                <a:gd name="T62" fmla="*/ 188 w 879"/>
                <a:gd name="T63" fmla="*/ 800 h 879"/>
                <a:gd name="T64" fmla="*/ 148 w 879"/>
                <a:gd name="T65" fmla="*/ 768 h 879"/>
                <a:gd name="T66" fmla="*/ 111 w 879"/>
                <a:gd name="T67" fmla="*/ 731 h 879"/>
                <a:gd name="T68" fmla="*/ 79 w 879"/>
                <a:gd name="T69" fmla="*/ 691 h 879"/>
                <a:gd name="T70" fmla="*/ 51 w 879"/>
                <a:gd name="T71" fmla="*/ 646 h 879"/>
                <a:gd name="T72" fmla="*/ 29 w 879"/>
                <a:gd name="T73" fmla="*/ 598 h 879"/>
                <a:gd name="T74" fmla="*/ 13 w 879"/>
                <a:gd name="T75" fmla="*/ 548 h 879"/>
                <a:gd name="T76" fmla="*/ 3 w 879"/>
                <a:gd name="T77" fmla="*/ 494 h 879"/>
                <a:gd name="T78" fmla="*/ 0 w 879"/>
                <a:gd name="T79" fmla="*/ 439 h 879"/>
                <a:gd name="T80" fmla="*/ 3 w 879"/>
                <a:gd name="T81" fmla="*/ 383 h 879"/>
                <a:gd name="T82" fmla="*/ 13 w 879"/>
                <a:gd name="T83" fmla="*/ 331 h 879"/>
                <a:gd name="T84" fmla="*/ 29 w 879"/>
                <a:gd name="T85" fmla="*/ 280 h 879"/>
                <a:gd name="T86" fmla="*/ 51 w 879"/>
                <a:gd name="T87" fmla="*/ 232 h 879"/>
                <a:gd name="T88" fmla="*/ 79 w 879"/>
                <a:gd name="T89" fmla="*/ 188 h 879"/>
                <a:gd name="T90" fmla="*/ 111 w 879"/>
                <a:gd name="T91" fmla="*/ 148 h 879"/>
                <a:gd name="T92" fmla="*/ 148 w 879"/>
                <a:gd name="T93" fmla="*/ 111 h 879"/>
                <a:gd name="T94" fmla="*/ 188 w 879"/>
                <a:gd name="T95" fmla="*/ 78 h 879"/>
                <a:gd name="T96" fmla="*/ 232 w 879"/>
                <a:gd name="T97" fmla="*/ 51 h 879"/>
                <a:gd name="T98" fmla="*/ 280 w 879"/>
                <a:gd name="T99" fmla="*/ 28 h 879"/>
                <a:gd name="T100" fmla="*/ 331 w 879"/>
                <a:gd name="T101" fmla="*/ 13 h 879"/>
                <a:gd name="T102" fmla="*/ 385 w 879"/>
                <a:gd name="T103" fmla="*/ 2 h 879"/>
                <a:gd name="T104" fmla="*/ 440 w 879"/>
                <a:gd name="T105" fmla="*/ 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9" h="879">
                  <a:moveTo>
                    <a:pt x="440" y="0"/>
                  </a:moveTo>
                  <a:lnTo>
                    <a:pt x="494" y="2"/>
                  </a:lnTo>
                  <a:lnTo>
                    <a:pt x="548" y="13"/>
                  </a:lnTo>
                  <a:lnTo>
                    <a:pt x="598" y="28"/>
                  </a:lnTo>
                  <a:lnTo>
                    <a:pt x="646" y="51"/>
                  </a:lnTo>
                  <a:lnTo>
                    <a:pt x="691" y="78"/>
                  </a:lnTo>
                  <a:lnTo>
                    <a:pt x="731" y="111"/>
                  </a:lnTo>
                  <a:lnTo>
                    <a:pt x="768" y="148"/>
                  </a:lnTo>
                  <a:lnTo>
                    <a:pt x="801" y="188"/>
                  </a:lnTo>
                  <a:lnTo>
                    <a:pt x="828" y="232"/>
                  </a:lnTo>
                  <a:lnTo>
                    <a:pt x="849" y="280"/>
                  </a:lnTo>
                  <a:lnTo>
                    <a:pt x="866" y="331"/>
                  </a:lnTo>
                  <a:lnTo>
                    <a:pt x="876" y="383"/>
                  </a:lnTo>
                  <a:lnTo>
                    <a:pt x="879" y="439"/>
                  </a:lnTo>
                  <a:lnTo>
                    <a:pt x="876" y="494"/>
                  </a:lnTo>
                  <a:lnTo>
                    <a:pt x="866" y="548"/>
                  </a:lnTo>
                  <a:lnTo>
                    <a:pt x="849" y="598"/>
                  </a:lnTo>
                  <a:lnTo>
                    <a:pt x="828" y="646"/>
                  </a:lnTo>
                  <a:lnTo>
                    <a:pt x="801" y="691"/>
                  </a:lnTo>
                  <a:lnTo>
                    <a:pt x="768" y="731"/>
                  </a:lnTo>
                  <a:lnTo>
                    <a:pt x="731" y="768"/>
                  </a:lnTo>
                  <a:lnTo>
                    <a:pt x="691" y="800"/>
                  </a:lnTo>
                  <a:lnTo>
                    <a:pt x="646" y="828"/>
                  </a:lnTo>
                  <a:lnTo>
                    <a:pt x="598" y="849"/>
                  </a:lnTo>
                  <a:lnTo>
                    <a:pt x="548" y="866"/>
                  </a:lnTo>
                  <a:lnTo>
                    <a:pt x="494" y="875"/>
                  </a:lnTo>
                  <a:lnTo>
                    <a:pt x="440" y="879"/>
                  </a:lnTo>
                  <a:lnTo>
                    <a:pt x="385" y="875"/>
                  </a:lnTo>
                  <a:lnTo>
                    <a:pt x="331" y="866"/>
                  </a:lnTo>
                  <a:lnTo>
                    <a:pt x="280" y="849"/>
                  </a:lnTo>
                  <a:lnTo>
                    <a:pt x="232" y="828"/>
                  </a:lnTo>
                  <a:lnTo>
                    <a:pt x="188" y="800"/>
                  </a:lnTo>
                  <a:lnTo>
                    <a:pt x="148" y="768"/>
                  </a:lnTo>
                  <a:lnTo>
                    <a:pt x="111" y="731"/>
                  </a:lnTo>
                  <a:lnTo>
                    <a:pt x="79" y="691"/>
                  </a:lnTo>
                  <a:lnTo>
                    <a:pt x="51" y="646"/>
                  </a:lnTo>
                  <a:lnTo>
                    <a:pt x="29" y="598"/>
                  </a:lnTo>
                  <a:lnTo>
                    <a:pt x="13" y="548"/>
                  </a:lnTo>
                  <a:lnTo>
                    <a:pt x="3" y="494"/>
                  </a:lnTo>
                  <a:lnTo>
                    <a:pt x="0" y="439"/>
                  </a:lnTo>
                  <a:lnTo>
                    <a:pt x="3" y="383"/>
                  </a:lnTo>
                  <a:lnTo>
                    <a:pt x="13" y="331"/>
                  </a:lnTo>
                  <a:lnTo>
                    <a:pt x="29" y="280"/>
                  </a:lnTo>
                  <a:lnTo>
                    <a:pt x="51" y="232"/>
                  </a:lnTo>
                  <a:lnTo>
                    <a:pt x="79" y="188"/>
                  </a:lnTo>
                  <a:lnTo>
                    <a:pt x="111" y="148"/>
                  </a:lnTo>
                  <a:lnTo>
                    <a:pt x="148" y="111"/>
                  </a:lnTo>
                  <a:lnTo>
                    <a:pt x="188" y="78"/>
                  </a:lnTo>
                  <a:lnTo>
                    <a:pt x="232" y="51"/>
                  </a:lnTo>
                  <a:lnTo>
                    <a:pt x="280" y="28"/>
                  </a:lnTo>
                  <a:lnTo>
                    <a:pt x="331" y="13"/>
                  </a:lnTo>
                  <a:lnTo>
                    <a:pt x="385" y="2"/>
                  </a:lnTo>
                  <a:lnTo>
                    <a:pt x="44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39">
              <a:extLst>
                <a:ext uri="{FF2B5EF4-FFF2-40B4-BE49-F238E27FC236}">
                  <a16:creationId xmlns:a16="http://schemas.microsoft.com/office/drawing/2014/main" id="{42F4D406-82C8-C350-242A-0B086544EE8A}"/>
                </a:ext>
              </a:extLst>
            </p:cNvPr>
            <p:cNvSpPr>
              <a:spLocks/>
            </p:cNvSpPr>
            <p:nvPr/>
          </p:nvSpPr>
          <p:spPr bwMode="auto">
            <a:xfrm>
              <a:off x="3088" y="2365"/>
              <a:ext cx="342" cy="568"/>
            </a:xfrm>
            <a:custGeom>
              <a:avLst/>
              <a:gdLst>
                <a:gd name="T0" fmla="*/ 448 w 1709"/>
                <a:gd name="T1" fmla="*/ 3 h 2837"/>
                <a:gd name="T2" fmla="*/ 492 w 1709"/>
                <a:gd name="T3" fmla="*/ 11 h 2837"/>
                <a:gd name="T4" fmla="*/ 544 w 1709"/>
                <a:gd name="T5" fmla="*/ 25 h 2837"/>
                <a:gd name="T6" fmla="*/ 665 w 1709"/>
                <a:gd name="T7" fmla="*/ 90 h 2837"/>
                <a:gd name="T8" fmla="*/ 760 w 1709"/>
                <a:gd name="T9" fmla="*/ 189 h 2837"/>
                <a:gd name="T10" fmla="*/ 846 w 1709"/>
                <a:gd name="T11" fmla="*/ 305 h 2837"/>
                <a:gd name="T12" fmla="*/ 953 w 1709"/>
                <a:gd name="T13" fmla="*/ 440 h 2837"/>
                <a:gd name="T14" fmla="*/ 1045 w 1709"/>
                <a:gd name="T15" fmla="*/ 533 h 2837"/>
                <a:gd name="T16" fmla="*/ 1133 w 1709"/>
                <a:gd name="T17" fmla="*/ 588 h 2837"/>
                <a:gd name="T18" fmla="*/ 1228 w 1709"/>
                <a:gd name="T19" fmla="*/ 607 h 2837"/>
                <a:gd name="T20" fmla="*/ 1339 w 1709"/>
                <a:gd name="T21" fmla="*/ 592 h 2837"/>
                <a:gd name="T22" fmla="*/ 1477 w 1709"/>
                <a:gd name="T23" fmla="*/ 547 h 2837"/>
                <a:gd name="T24" fmla="*/ 1566 w 1709"/>
                <a:gd name="T25" fmla="*/ 538 h 2837"/>
                <a:gd name="T26" fmla="*/ 1645 w 1709"/>
                <a:gd name="T27" fmla="*/ 573 h 2837"/>
                <a:gd name="T28" fmla="*/ 1697 w 1709"/>
                <a:gd name="T29" fmla="*/ 645 h 2837"/>
                <a:gd name="T30" fmla="*/ 1707 w 1709"/>
                <a:gd name="T31" fmla="*/ 734 h 2837"/>
                <a:gd name="T32" fmla="*/ 1671 w 1709"/>
                <a:gd name="T33" fmla="*/ 813 h 2837"/>
                <a:gd name="T34" fmla="*/ 1600 w 1709"/>
                <a:gd name="T35" fmla="*/ 866 h 2837"/>
                <a:gd name="T36" fmla="*/ 1402 w 1709"/>
                <a:gd name="T37" fmla="*/ 926 h 2837"/>
                <a:gd name="T38" fmla="*/ 1230 w 1709"/>
                <a:gd name="T39" fmla="*/ 944 h 2837"/>
                <a:gd name="T40" fmla="*/ 1071 w 1709"/>
                <a:gd name="T41" fmla="*/ 924 h 2837"/>
                <a:gd name="T42" fmla="*/ 931 w 1709"/>
                <a:gd name="T43" fmla="*/ 865 h 2837"/>
                <a:gd name="T44" fmla="*/ 808 w 1709"/>
                <a:gd name="T45" fmla="*/ 777 h 2837"/>
                <a:gd name="T46" fmla="*/ 1158 w 1709"/>
                <a:gd name="T47" fmla="*/ 1257 h 2837"/>
                <a:gd name="T48" fmla="*/ 1262 w 1709"/>
                <a:gd name="T49" fmla="*/ 1287 h 2837"/>
                <a:gd name="T50" fmla="*/ 1336 w 1709"/>
                <a:gd name="T51" fmla="*/ 1364 h 2837"/>
                <a:gd name="T52" fmla="*/ 1495 w 1709"/>
                <a:gd name="T53" fmla="*/ 2612 h 2837"/>
                <a:gd name="T54" fmla="*/ 1478 w 1709"/>
                <a:gd name="T55" fmla="*/ 2715 h 2837"/>
                <a:gd name="T56" fmla="*/ 1415 w 1709"/>
                <a:gd name="T57" fmla="*/ 2796 h 2837"/>
                <a:gd name="T58" fmla="*/ 1317 w 1709"/>
                <a:gd name="T59" fmla="*/ 2836 h 2837"/>
                <a:gd name="T60" fmla="*/ 1229 w 1709"/>
                <a:gd name="T61" fmla="*/ 2826 h 2837"/>
                <a:gd name="T62" fmla="*/ 1148 w 1709"/>
                <a:gd name="T63" fmla="*/ 2775 h 2837"/>
                <a:gd name="T64" fmla="*/ 1101 w 1709"/>
                <a:gd name="T65" fmla="*/ 2692 h 2837"/>
                <a:gd name="T66" fmla="*/ 436 w 1709"/>
                <a:gd name="T67" fmla="*/ 1661 h 2837"/>
                <a:gd name="T68" fmla="*/ 320 w 1709"/>
                <a:gd name="T69" fmla="*/ 1655 h 2837"/>
                <a:gd name="T70" fmla="*/ 200 w 1709"/>
                <a:gd name="T71" fmla="*/ 1616 h 2837"/>
                <a:gd name="T72" fmla="*/ 98 w 1709"/>
                <a:gd name="T73" fmla="*/ 1544 h 2837"/>
                <a:gd name="T74" fmla="*/ 28 w 1709"/>
                <a:gd name="T75" fmla="*/ 1445 h 2837"/>
                <a:gd name="T76" fmla="*/ 0 w 1709"/>
                <a:gd name="T77" fmla="*/ 1322 h 2837"/>
                <a:gd name="T78" fmla="*/ 13 w 1709"/>
                <a:gd name="T79" fmla="*/ 265 h 2837"/>
                <a:gd name="T80" fmla="*/ 70 w 1709"/>
                <a:gd name="T81" fmla="*/ 158 h 2837"/>
                <a:gd name="T82" fmla="*/ 161 w 1709"/>
                <a:gd name="T83" fmla="*/ 77 h 2837"/>
                <a:gd name="T84" fmla="*/ 269 w 1709"/>
                <a:gd name="T85" fmla="*/ 23 h 2837"/>
                <a:gd name="T86" fmla="*/ 310 w 1709"/>
                <a:gd name="T87" fmla="*/ 12 h 2837"/>
                <a:gd name="T88" fmla="*/ 348 w 1709"/>
                <a:gd name="T89" fmla="*/ 5 h 2837"/>
                <a:gd name="T90" fmla="*/ 407 w 1709"/>
                <a:gd name="T91" fmla="*/ 0 h 2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709" h="2837">
                  <a:moveTo>
                    <a:pt x="407" y="0"/>
                  </a:moveTo>
                  <a:lnTo>
                    <a:pt x="428" y="0"/>
                  </a:lnTo>
                  <a:lnTo>
                    <a:pt x="448" y="3"/>
                  </a:lnTo>
                  <a:lnTo>
                    <a:pt x="466" y="5"/>
                  </a:lnTo>
                  <a:lnTo>
                    <a:pt x="480" y="8"/>
                  </a:lnTo>
                  <a:lnTo>
                    <a:pt x="492" y="11"/>
                  </a:lnTo>
                  <a:lnTo>
                    <a:pt x="500" y="12"/>
                  </a:lnTo>
                  <a:lnTo>
                    <a:pt x="503" y="13"/>
                  </a:lnTo>
                  <a:lnTo>
                    <a:pt x="544" y="25"/>
                  </a:lnTo>
                  <a:lnTo>
                    <a:pt x="586" y="43"/>
                  </a:lnTo>
                  <a:lnTo>
                    <a:pt x="627" y="63"/>
                  </a:lnTo>
                  <a:lnTo>
                    <a:pt x="665" y="90"/>
                  </a:lnTo>
                  <a:lnTo>
                    <a:pt x="700" y="118"/>
                  </a:lnTo>
                  <a:lnTo>
                    <a:pt x="733" y="152"/>
                  </a:lnTo>
                  <a:lnTo>
                    <a:pt x="760" y="189"/>
                  </a:lnTo>
                  <a:lnTo>
                    <a:pt x="761" y="191"/>
                  </a:lnTo>
                  <a:lnTo>
                    <a:pt x="805" y="251"/>
                  </a:lnTo>
                  <a:lnTo>
                    <a:pt x="846" y="305"/>
                  </a:lnTo>
                  <a:lnTo>
                    <a:pt x="884" y="355"/>
                  </a:lnTo>
                  <a:lnTo>
                    <a:pt x="919" y="399"/>
                  </a:lnTo>
                  <a:lnTo>
                    <a:pt x="953" y="440"/>
                  </a:lnTo>
                  <a:lnTo>
                    <a:pt x="985" y="476"/>
                  </a:lnTo>
                  <a:lnTo>
                    <a:pt x="1015" y="507"/>
                  </a:lnTo>
                  <a:lnTo>
                    <a:pt x="1045" y="533"/>
                  </a:lnTo>
                  <a:lnTo>
                    <a:pt x="1074" y="556"/>
                  </a:lnTo>
                  <a:lnTo>
                    <a:pt x="1104" y="573"/>
                  </a:lnTo>
                  <a:lnTo>
                    <a:pt x="1133" y="588"/>
                  </a:lnTo>
                  <a:lnTo>
                    <a:pt x="1164" y="598"/>
                  </a:lnTo>
                  <a:lnTo>
                    <a:pt x="1195" y="604"/>
                  </a:lnTo>
                  <a:lnTo>
                    <a:pt x="1228" y="607"/>
                  </a:lnTo>
                  <a:lnTo>
                    <a:pt x="1262" y="606"/>
                  </a:lnTo>
                  <a:lnTo>
                    <a:pt x="1299" y="601"/>
                  </a:lnTo>
                  <a:lnTo>
                    <a:pt x="1339" y="592"/>
                  </a:lnTo>
                  <a:lnTo>
                    <a:pt x="1382" y="581"/>
                  </a:lnTo>
                  <a:lnTo>
                    <a:pt x="1427" y="565"/>
                  </a:lnTo>
                  <a:lnTo>
                    <a:pt x="1477" y="547"/>
                  </a:lnTo>
                  <a:lnTo>
                    <a:pt x="1507" y="539"/>
                  </a:lnTo>
                  <a:lnTo>
                    <a:pt x="1536" y="535"/>
                  </a:lnTo>
                  <a:lnTo>
                    <a:pt x="1566" y="538"/>
                  </a:lnTo>
                  <a:lnTo>
                    <a:pt x="1594" y="545"/>
                  </a:lnTo>
                  <a:lnTo>
                    <a:pt x="1621" y="557"/>
                  </a:lnTo>
                  <a:lnTo>
                    <a:pt x="1645" y="573"/>
                  </a:lnTo>
                  <a:lnTo>
                    <a:pt x="1666" y="594"/>
                  </a:lnTo>
                  <a:lnTo>
                    <a:pt x="1684" y="617"/>
                  </a:lnTo>
                  <a:lnTo>
                    <a:pt x="1697" y="645"/>
                  </a:lnTo>
                  <a:lnTo>
                    <a:pt x="1705" y="675"/>
                  </a:lnTo>
                  <a:lnTo>
                    <a:pt x="1709" y="704"/>
                  </a:lnTo>
                  <a:lnTo>
                    <a:pt x="1707" y="734"/>
                  </a:lnTo>
                  <a:lnTo>
                    <a:pt x="1700" y="763"/>
                  </a:lnTo>
                  <a:lnTo>
                    <a:pt x="1688" y="789"/>
                  </a:lnTo>
                  <a:lnTo>
                    <a:pt x="1671" y="813"/>
                  </a:lnTo>
                  <a:lnTo>
                    <a:pt x="1651" y="834"/>
                  </a:lnTo>
                  <a:lnTo>
                    <a:pt x="1627" y="852"/>
                  </a:lnTo>
                  <a:lnTo>
                    <a:pt x="1600" y="866"/>
                  </a:lnTo>
                  <a:lnTo>
                    <a:pt x="1530" y="890"/>
                  </a:lnTo>
                  <a:lnTo>
                    <a:pt x="1464" y="911"/>
                  </a:lnTo>
                  <a:lnTo>
                    <a:pt x="1402" y="926"/>
                  </a:lnTo>
                  <a:lnTo>
                    <a:pt x="1342" y="936"/>
                  </a:lnTo>
                  <a:lnTo>
                    <a:pt x="1285" y="943"/>
                  </a:lnTo>
                  <a:lnTo>
                    <a:pt x="1230" y="944"/>
                  </a:lnTo>
                  <a:lnTo>
                    <a:pt x="1174" y="942"/>
                  </a:lnTo>
                  <a:lnTo>
                    <a:pt x="1121" y="936"/>
                  </a:lnTo>
                  <a:lnTo>
                    <a:pt x="1071" y="924"/>
                  </a:lnTo>
                  <a:lnTo>
                    <a:pt x="1022" y="908"/>
                  </a:lnTo>
                  <a:lnTo>
                    <a:pt x="975" y="889"/>
                  </a:lnTo>
                  <a:lnTo>
                    <a:pt x="931" y="865"/>
                  </a:lnTo>
                  <a:lnTo>
                    <a:pt x="889" y="839"/>
                  </a:lnTo>
                  <a:lnTo>
                    <a:pt x="847" y="809"/>
                  </a:lnTo>
                  <a:lnTo>
                    <a:pt x="808" y="777"/>
                  </a:lnTo>
                  <a:lnTo>
                    <a:pt x="808" y="1257"/>
                  </a:lnTo>
                  <a:lnTo>
                    <a:pt x="1158" y="1257"/>
                  </a:lnTo>
                  <a:lnTo>
                    <a:pt x="1158" y="1257"/>
                  </a:lnTo>
                  <a:lnTo>
                    <a:pt x="1195" y="1261"/>
                  </a:lnTo>
                  <a:lnTo>
                    <a:pt x="1230" y="1270"/>
                  </a:lnTo>
                  <a:lnTo>
                    <a:pt x="1262" y="1287"/>
                  </a:lnTo>
                  <a:lnTo>
                    <a:pt x="1291" y="1308"/>
                  </a:lnTo>
                  <a:lnTo>
                    <a:pt x="1316" y="1335"/>
                  </a:lnTo>
                  <a:lnTo>
                    <a:pt x="1336" y="1364"/>
                  </a:lnTo>
                  <a:lnTo>
                    <a:pt x="1351" y="1399"/>
                  </a:lnTo>
                  <a:lnTo>
                    <a:pt x="1358" y="1436"/>
                  </a:lnTo>
                  <a:lnTo>
                    <a:pt x="1495" y="2612"/>
                  </a:lnTo>
                  <a:lnTo>
                    <a:pt x="1495" y="2648"/>
                  </a:lnTo>
                  <a:lnTo>
                    <a:pt x="1490" y="2683"/>
                  </a:lnTo>
                  <a:lnTo>
                    <a:pt x="1478" y="2715"/>
                  </a:lnTo>
                  <a:lnTo>
                    <a:pt x="1463" y="2746"/>
                  </a:lnTo>
                  <a:lnTo>
                    <a:pt x="1441" y="2773"/>
                  </a:lnTo>
                  <a:lnTo>
                    <a:pt x="1415" y="2796"/>
                  </a:lnTo>
                  <a:lnTo>
                    <a:pt x="1385" y="2814"/>
                  </a:lnTo>
                  <a:lnTo>
                    <a:pt x="1353" y="2827"/>
                  </a:lnTo>
                  <a:lnTo>
                    <a:pt x="1317" y="2836"/>
                  </a:lnTo>
                  <a:lnTo>
                    <a:pt x="1293" y="2837"/>
                  </a:lnTo>
                  <a:lnTo>
                    <a:pt x="1260" y="2835"/>
                  </a:lnTo>
                  <a:lnTo>
                    <a:pt x="1229" y="2826"/>
                  </a:lnTo>
                  <a:lnTo>
                    <a:pt x="1199" y="2813"/>
                  </a:lnTo>
                  <a:lnTo>
                    <a:pt x="1172" y="2796"/>
                  </a:lnTo>
                  <a:lnTo>
                    <a:pt x="1148" y="2775"/>
                  </a:lnTo>
                  <a:lnTo>
                    <a:pt x="1128" y="2750"/>
                  </a:lnTo>
                  <a:lnTo>
                    <a:pt x="1111" y="2723"/>
                  </a:lnTo>
                  <a:lnTo>
                    <a:pt x="1101" y="2692"/>
                  </a:lnTo>
                  <a:lnTo>
                    <a:pt x="1093" y="2658"/>
                  </a:lnTo>
                  <a:lnTo>
                    <a:pt x="978" y="1661"/>
                  </a:lnTo>
                  <a:lnTo>
                    <a:pt x="436" y="1661"/>
                  </a:lnTo>
                  <a:lnTo>
                    <a:pt x="404" y="1664"/>
                  </a:lnTo>
                  <a:lnTo>
                    <a:pt x="362" y="1661"/>
                  </a:lnTo>
                  <a:lnTo>
                    <a:pt x="320" y="1655"/>
                  </a:lnTo>
                  <a:lnTo>
                    <a:pt x="280" y="1646"/>
                  </a:lnTo>
                  <a:lnTo>
                    <a:pt x="239" y="1633"/>
                  </a:lnTo>
                  <a:lnTo>
                    <a:pt x="200" y="1616"/>
                  </a:lnTo>
                  <a:lnTo>
                    <a:pt x="163" y="1596"/>
                  </a:lnTo>
                  <a:lnTo>
                    <a:pt x="130" y="1572"/>
                  </a:lnTo>
                  <a:lnTo>
                    <a:pt x="98" y="1544"/>
                  </a:lnTo>
                  <a:lnTo>
                    <a:pt x="70" y="1515"/>
                  </a:lnTo>
                  <a:lnTo>
                    <a:pt x="47" y="1481"/>
                  </a:lnTo>
                  <a:lnTo>
                    <a:pt x="28" y="1445"/>
                  </a:lnTo>
                  <a:lnTo>
                    <a:pt x="13" y="1407"/>
                  </a:lnTo>
                  <a:lnTo>
                    <a:pt x="4" y="1366"/>
                  </a:lnTo>
                  <a:lnTo>
                    <a:pt x="0" y="1322"/>
                  </a:lnTo>
                  <a:lnTo>
                    <a:pt x="0" y="351"/>
                  </a:lnTo>
                  <a:lnTo>
                    <a:pt x="4" y="307"/>
                  </a:lnTo>
                  <a:lnTo>
                    <a:pt x="13" y="265"/>
                  </a:lnTo>
                  <a:lnTo>
                    <a:pt x="28" y="227"/>
                  </a:lnTo>
                  <a:lnTo>
                    <a:pt x="47" y="191"/>
                  </a:lnTo>
                  <a:lnTo>
                    <a:pt x="70" y="158"/>
                  </a:lnTo>
                  <a:lnTo>
                    <a:pt x="98" y="128"/>
                  </a:lnTo>
                  <a:lnTo>
                    <a:pt x="128" y="100"/>
                  </a:lnTo>
                  <a:lnTo>
                    <a:pt x="161" y="77"/>
                  </a:lnTo>
                  <a:lnTo>
                    <a:pt x="195" y="55"/>
                  </a:lnTo>
                  <a:lnTo>
                    <a:pt x="232" y="37"/>
                  </a:lnTo>
                  <a:lnTo>
                    <a:pt x="269" y="23"/>
                  </a:lnTo>
                  <a:lnTo>
                    <a:pt x="306" y="12"/>
                  </a:lnTo>
                  <a:lnTo>
                    <a:pt x="307" y="12"/>
                  </a:lnTo>
                  <a:lnTo>
                    <a:pt x="310" y="12"/>
                  </a:lnTo>
                  <a:lnTo>
                    <a:pt x="319" y="10"/>
                  </a:lnTo>
                  <a:lnTo>
                    <a:pt x="331" y="9"/>
                  </a:lnTo>
                  <a:lnTo>
                    <a:pt x="348" y="5"/>
                  </a:lnTo>
                  <a:lnTo>
                    <a:pt x="367" y="4"/>
                  </a:lnTo>
                  <a:lnTo>
                    <a:pt x="387" y="2"/>
                  </a:lnTo>
                  <a:lnTo>
                    <a:pt x="4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140">
              <a:extLst>
                <a:ext uri="{FF2B5EF4-FFF2-40B4-BE49-F238E27FC236}">
                  <a16:creationId xmlns:a16="http://schemas.microsoft.com/office/drawing/2014/main" id="{C5D1898A-F97E-1693-39A6-1D8797AEA1AF}"/>
                </a:ext>
              </a:extLst>
            </p:cNvPr>
            <p:cNvSpPr>
              <a:spLocks/>
            </p:cNvSpPr>
            <p:nvPr/>
          </p:nvSpPr>
          <p:spPr bwMode="auto">
            <a:xfrm>
              <a:off x="3002" y="2404"/>
              <a:ext cx="271" cy="532"/>
            </a:xfrm>
            <a:custGeom>
              <a:avLst/>
              <a:gdLst>
                <a:gd name="T0" fmla="*/ 205 w 1355"/>
                <a:gd name="T1" fmla="*/ 4 h 2661"/>
                <a:gd name="T2" fmla="*/ 267 w 1355"/>
                <a:gd name="T3" fmla="*/ 30 h 2661"/>
                <a:gd name="T4" fmla="*/ 312 w 1355"/>
                <a:gd name="T5" fmla="*/ 77 h 2661"/>
                <a:gd name="T6" fmla="*/ 338 w 1355"/>
                <a:gd name="T7" fmla="*/ 137 h 2661"/>
                <a:gd name="T8" fmla="*/ 342 w 1355"/>
                <a:gd name="T9" fmla="*/ 1527 h 2661"/>
                <a:gd name="T10" fmla="*/ 1219 w 1355"/>
                <a:gd name="T11" fmla="*/ 1530 h 2661"/>
                <a:gd name="T12" fmla="*/ 1280 w 1355"/>
                <a:gd name="T13" fmla="*/ 1555 h 2661"/>
                <a:gd name="T14" fmla="*/ 1327 w 1355"/>
                <a:gd name="T15" fmla="*/ 1602 h 2661"/>
                <a:gd name="T16" fmla="*/ 1352 w 1355"/>
                <a:gd name="T17" fmla="*/ 1662 h 2661"/>
                <a:gd name="T18" fmla="*/ 1353 w 1355"/>
                <a:gd name="T19" fmla="*/ 1729 h 2661"/>
                <a:gd name="T20" fmla="*/ 1331 w 1355"/>
                <a:gd name="T21" fmla="*/ 1785 h 2661"/>
                <a:gd name="T22" fmla="*/ 1291 w 1355"/>
                <a:gd name="T23" fmla="*/ 1830 h 2661"/>
                <a:gd name="T24" fmla="*/ 1287 w 1355"/>
                <a:gd name="T25" fmla="*/ 1891 h 2661"/>
                <a:gd name="T26" fmla="*/ 1312 w 1355"/>
                <a:gd name="T27" fmla="*/ 1989 h 2661"/>
                <a:gd name="T28" fmla="*/ 1316 w 1355"/>
                <a:gd name="T29" fmla="*/ 2518 h 2661"/>
                <a:gd name="T30" fmla="*/ 1304 w 1355"/>
                <a:gd name="T31" fmla="*/ 2573 h 2661"/>
                <a:gd name="T32" fmla="*/ 1274 w 1355"/>
                <a:gd name="T33" fmla="*/ 2619 h 2661"/>
                <a:gd name="T34" fmla="*/ 1229 w 1355"/>
                <a:gd name="T35" fmla="*/ 2649 h 2661"/>
                <a:gd name="T36" fmla="*/ 1173 w 1355"/>
                <a:gd name="T37" fmla="*/ 2661 h 2661"/>
                <a:gd name="T38" fmla="*/ 1117 w 1355"/>
                <a:gd name="T39" fmla="*/ 2649 h 2661"/>
                <a:gd name="T40" fmla="*/ 1072 w 1355"/>
                <a:gd name="T41" fmla="*/ 2619 h 2661"/>
                <a:gd name="T42" fmla="*/ 1041 w 1355"/>
                <a:gd name="T43" fmla="*/ 2573 h 2661"/>
                <a:gd name="T44" fmla="*/ 1030 w 1355"/>
                <a:gd name="T45" fmla="*/ 2518 h 2661"/>
                <a:gd name="T46" fmla="*/ 1027 w 1355"/>
                <a:gd name="T47" fmla="*/ 2013 h 2661"/>
                <a:gd name="T48" fmla="*/ 1004 w 1355"/>
                <a:gd name="T49" fmla="*/ 1967 h 2661"/>
                <a:gd name="T50" fmla="*/ 965 w 1355"/>
                <a:gd name="T51" fmla="*/ 1935 h 2661"/>
                <a:gd name="T52" fmla="*/ 913 w 1355"/>
                <a:gd name="T53" fmla="*/ 1923 h 2661"/>
                <a:gd name="T54" fmla="*/ 408 w 1355"/>
                <a:gd name="T55" fmla="*/ 1926 h 2661"/>
                <a:gd name="T56" fmla="*/ 362 w 1355"/>
                <a:gd name="T57" fmla="*/ 1948 h 2661"/>
                <a:gd name="T58" fmla="*/ 331 w 1355"/>
                <a:gd name="T59" fmla="*/ 1989 h 2661"/>
                <a:gd name="T60" fmla="*/ 319 w 1355"/>
                <a:gd name="T61" fmla="*/ 2040 h 2661"/>
                <a:gd name="T62" fmla="*/ 316 w 1355"/>
                <a:gd name="T63" fmla="*/ 2546 h 2661"/>
                <a:gd name="T64" fmla="*/ 294 w 1355"/>
                <a:gd name="T65" fmla="*/ 2598 h 2661"/>
                <a:gd name="T66" fmla="*/ 256 w 1355"/>
                <a:gd name="T67" fmla="*/ 2636 h 2661"/>
                <a:gd name="T68" fmla="*/ 205 w 1355"/>
                <a:gd name="T69" fmla="*/ 2657 h 2661"/>
                <a:gd name="T70" fmla="*/ 146 w 1355"/>
                <a:gd name="T71" fmla="*/ 2657 h 2661"/>
                <a:gd name="T72" fmla="*/ 95 w 1355"/>
                <a:gd name="T73" fmla="*/ 2636 h 2661"/>
                <a:gd name="T74" fmla="*/ 57 w 1355"/>
                <a:gd name="T75" fmla="*/ 2598 h 2661"/>
                <a:gd name="T76" fmla="*/ 36 w 1355"/>
                <a:gd name="T77" fmla="*/ 2546 h 2661"/>
                <a:gd name="T78" fmla="*/ 32 w 1355"/>
                <a:gd name="T79" fmla="*/ 2040 h 2661"/>
                <a:gd name="T80" fmla="*/ 46 w 1355"/>
                <a:gd name="T81" fmla="*/ 1938 h 2661"/>
                <a:gd name="T82" fmla="*/ 83 w 1355"/>
                <a:gd name="T83" fmla="*/ 1843 h 2661"/>
                <a:gd name="T84" fmla="*/ 39 w 1355"/>
                <a:gd name="T85" fmla="*/ 1806 h 2661"/>
                <a:gd name="T86" fmla="*/ 11 w 1355"/>
                <a:gd name="T87" fmla="*/ 1756 h 2661"/>
                <a:gd name="T88" fmla="*/ 0 w 1355"/>
                <a:gd name="T89" fmla="*/ 1697 h 2661"/>
                <a:gd name="T90" fmla="*/ 4 w 1355"/>
                <a:gd name="T91" fmla="*/ 137 h 2661"/>
                <a:gd name="T92" fmla="*/ 29 w 1355"/>
                <a:gd name="T93" fmla="*/ 77 h 2661"/>
                <a:gd name="T94" fmla="*/ 75 w 1355"/>
                <a:gd name="T95" fmla="*/ 30 h 2661"/>
                <a:gd name="T96" fmla="*/ 136 w 1355"/>
                <a:gd name="T97" fmla="*/ 4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5" h="2661">
                  <a:moveTo>
                    <a:pt x="170" y="0"/>
                  </a:moveTo>
                  <a:lnTo>
                    <a:pt x="205" y="4"/>
                  </a:lnTo>
                  <a:lnTo>
                    <a:pt x="237" y="15"/>
                  </a:lnTo>
                  <a:lnTo>
                    <a:pt x="267" y="30"/>
                  </a:lnTo>
                  <a:lnTo>
                    <a:pt x="292" y="50"/>
                  </a:lnTo>
                  <a:lnTo>
                    <a:pt x="312" y="77"/>
                  </a:lnTo>
                  <a:lnTo>
                    <a:pt x="328" y="105"/>
                  </a:lnTo>
                  <a:lnTo>
                    <a:pt x="338" y="137"/>
                  </a:lnTo>
                  <a:lnTo>
                    <a:pt x="342" y="172"/>
                  </a:lnTo>
                  <a:lnTo>
                    <a:pt x="342" y="1527"/>
                  </a:lnTo>
                  <a:lnTo>
                    <a:pt x="1185" y="1527"/>
                  </a:lnTo>
                  <a:lnTo>
                    <a:pt x="1219" y="1530"/>
                  </a:lnTo>
                  <a:lnTo>
                    <a:pt x="1252" y="1540"/>
                  </a:lnTo>
                  <a:lnTo>
                    <a:pt x="1280" y="1555"/>
                  </a:lnTo>
                  <a:lnTo>
                    <a:pt x="1305" y="1577"/>
                  </a:lnTo>
                  <a:lnTo>
                    <a:pt x="1327" y="1602"/>
                  </a:lnTo>
                  <a:lnTo>
                    <a:pt x="1342" y="1630"/>
                  </a:lnTo>
                  <a:lnTo>
                    <a:pt x="1352" y="1662"/>
                  </a:lnTo>
                  <a:lnTo>
                    <a:pt x="1355" y="1697"/>
                  </a:lnTo>
                  <a:lnTo>
                    <a:pt x="1353" y="1729"/>
                  </a:lnTo>
                  <a:lnTo>
                    <a:pt x="1345" y="1759"/>
                  </a:lnTo>
                  <a:lnTo>
                    <a:pt x="1331" y="1785"/>
                  </a:lnTo>
                  <a:lnTo>
                    <a:pt x="1314" y="1810"/>
                  </a:lnTo>
                  <a:lnTo>
                    <a:pt x="1291" y="1830"/>
                  </a:lnTo>
                  <a:lnTo>
                    <a:pt x="1266" y="1847"/>
                  </a:lnTo>
                  <a:lnTo>
                    <a:pt x="1287" y="1891"/>
                  </a:lnTo>
                  <a:lnTo>
                    <a:pt x="1303" y="1939"/>
                  </a:lnTo>
                  <a:lnTo>
                    <a:pt x="1312" y="1989"/>
                  </a:lnTo>
                  <a:lnTo>
                    <a:pt x="1316" y="2040"/>
                  </a:lnTo>
                  <a:lnTo>
                    <a:pt x="1316" y="2518"/>
                  </a:lnTo>
                  <a:lnTo>
                    <a:pt x="1312" y="2546"/>
                  </a:lnTo>
                  <a:lnTo>
                    <a:pt x="1304" y="2573"/>
                  </a:lnTo>
                  <a:lnTo>
                    <a:pt x="1291" y="2598"/>
                  </a:lnTo>
                  <a:lnTo>
                    <a:pt x="1274" y="2619"/>
                  </a:lnTo>
                  <a:lnTo>
                    <a:pt x="1253" y="2636"/>
                  </a:lnTo>
                  <a:lnTo>
                    <a:pt x="1229" y="2649"/>
                  </a:lnTo>
                  <a:lnTo>
                    <a:pt x="1202" y="2657"/>
                  </a:lnTo>
                  <a:lnTo>
                    <a:pt x="1173" y="2661"/>
                  </a:lnTo>
                  <a:lnTo>
                    <a:pt x="1144" y="2657"/>
                  </a:lnTo>
                  <a:lnTo>
                    <a:pt x="1117" y="2649"/>
                  </a:lnTo>
                  <a:lnTo>
                    <a:pt x="1093" y="2636"/>
                  </a:lnTo>
                  <a:lnTo>
                    <a:pt x="1072" y="2619"/>
                  </a:lnTo>
                  <a:lnTo>
                    <a:pt x="1054" y="2598"/>
                  </a:lnTo>
                  <a:lnTo>
                    <a:pt x="1041" y="2573"/>
                  </a:lnTo>
                  <a:lnTo>
                    <a:pt x="1033" y="2546"/>
                  </a:lnTo>
                  <a:lnTo>
                    <a:pt x="1030" y="2518"/>
                  </a:lnTo>
                  <a:lnTo>
                    <a:pt x="1030" y="2040"/>
                  </a:lnTo>
                  <a:lnTo>
                    <a:pt x="1027" y="2013"/>
                  </a:lnTo>
                  <a:lnTo>
                    <a:pt x="1018" y="1989"/>
                  </a:lnTo>
                  <a:lnTo>
                    <a:pt x="1004" y="1967"/>
                  </a:lnTo>
                  <a:lnTo>
                    <a:pt x="986" y="1948"/>
                  </a:lnTo>
                  <a:lnTo>
                    <a:pt x="965" y="1935"/>
                  </a:lnTo>
                  <a:lnTo>
                    <a:pt x="940" y="1926"/>
                  </a:lnTo>
                  <a:lnTo>
                    <a:pt x="913" y="1923"/>
                  </a:lnTo>
                  <a:lnTo>
                    <a:pt x="436" y="1923"/>
                  </a:lnTo>
                  <a:lnTo>
                    <a:pt x="408" y="1926"/>
                  </a:lnTo>
                  <a:lnTo>
                    <a:pt x="385" y="1935"/>
                  </a:lnTo>
                  <a:lnTo>
                    <a:pt x="362" y="1948"/>
                  </a:lnTo>
                  <a:lnTo>
                    <a:pt x="344" y="1967"/>
                  </a:lnTo>
                  <a:lnTo>
                    <a:pt x="331" y="1989"/>
                  </a:lnTo>
                  <a:lnTo>
                    <a:pt x="322" y="2013"/>
                  </a:lnTo>
                  <a:lnTo>
                    <a:pt x="319" y="2040"/>
                  </a:lnTo>
                  <a:lnTo>
                    <a:pt x="319" y="2518"/>
                  </a:lnTo>
                  <a:lnTo>
                    <a:pt x="316" y="2546"/>
                  </a:lnTo>
                  <a:lnTo>
                    <a:pt x="307" y="2573"/>
                  </a:lnTo>
                  <a:lnTo>
                    <a:pt x="294" y="2598"/>
                  </a:lnTo>
                  <a:lnTo>
                    <a:pt x="276" y="2619"/>
                  </a:lnTo>
                  <a:lnTo>
                    <a:pt x="256" y="2636"/>
                  </a:lnTo>
                  <a:lnTo>
                    <a:pt x="231" y="2649"/>
                  </a:lnTo>
                  <a:lnTo>
                    <a:pt x="205" y="2657"/>
                  </a:lnTo>
                  <a:lnTo>
                    <a:pt x="175" y="2661"/>
                  </a:lnTo>
                  <a:lnTo>
                    <a:pt x="146" y="2657"/>
                  </a:lnTo>
                  <a:lnTo>
                    <a:pt x="120" y="2649"/>
                  </a:lnTo>
                  <a:lnTo>
                    <a:pt x="95" y="2636"/>
                  </a:lnTo>
                  <a:lnTo>
                    <a:pt x="75" y="2619"/>
                  </a:lnTo>
                  <a:lnTo>
                    <a:pt x="57" y="2598"/>
                  </a:lnTo>
                  <a:lnTo>
                    <a:pt x="44" y="2573"/>
                  </a:lnTo>
                  <a:lnTo>
                    <a:pt x="36" y="2546"/>
                  </a:lnTo>
                  <a:lnTo>
                    <a:pt x="32" y="2518"/>
                  </a:lnTo>
                  <a:lnTo>
                    <a:pt x="32" y="2040"/>
                  </a:lnTo>
                  <a:lnTo>
                    <a:pt x="36" y="1988"/>
                  </a:lnTo>
                  <a:lnTo>
                    <a:pt x="46" y="1938"/>
                  </a:lnTo>
                  <a:lnTo>
                    <a:pt x="62" y="1889"/>
                  </a:lnTo>
                  <a:lnTo>
                    <a:pt x="83" y="1843"/>
                  </a:lnTo>
                  <a:lnTo>
                    <a:pt x="61" y="1827"/>
                  </a:lnTo>
                  <a:lnTo>
                    <a:pt x="39" y="1806"/>
                  </a:lnTo>
                  <a:lnTo>
                    <a:pt x="23" y="1783"/>
                  </a:lnTo>
                  <a:lnTo>
                    <a:pt x="11" y="1756"/>
                  </a:lnTo>
                  <a:lnTo>
                    <a:pt x="2" y="1728"/>
                  </a:lnTo>
                  <a:lnTo>
                    <a:pt x="0" y="1697"/>
                  </a:lnTo>
                  <a:lnTo>
                    <a:pt x="0" y="172"/>
                  </a:lnTo>
                  <a:lnTo>
                    <a:pt x="4" y="137"/>
                  </a:lnTo>
                  <a:lnTo>
                    <a:pt x="13" y="105"/>
                  </a:lnTo>
                  <a:lnTo>
                    <a:pt x="29" y="77"/>
                  </a:lnTo>
                  <a:lnTo>
                    <a:pt x="50" y="50"/>
                  </a:lnTo>
                  <a:lnTo>
                    <a:pt x="75" y="30"/>
                  </a:lnTo>
                  <a:lnTo>
                    <a:pt x="105" y="15"/>
                  </a:lnTo>
                  <a:lnTo>
                    <a:pt x="136" y="4"/>
                  </a:lnTo>
                  <a:lnTo>
                    <a:pt x="1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141">
              <a:extLst>
                <a:ext uri="{FF2B5EF4-FFF2-40B4-BE49-F238E27FC236}">
                  <a16:creationId xmlns:a16="http://schemas.microsoft.com/office/drawing/2014/main" id="{DC9E8559-A552-3966-A038-B70ADADF6617}"/>
                </a:ext>
              </a:extLst>
            </p:cNvPr>
            <p:cNvSpPr>
              <a:spLocks/>
            </p:cNvSpPr>
            <p:nvPr/>
          </p:nvSpPr>
          <p:spPr bwMode="auto">
            <a:xfrm>
              <a:off x="3341" y="2561"/>
              <a:ext cx="445" cy="357"/>
            </a:xfrm>
            <a:custGeom>
              <a:avLst/>
              <a:gdLst>
                <a:gd name="T0" fmla="*/ 163 w 2225"/>
                <a:gd name="T1" fmla="*/ 0 h 1781"/>
                <a:gd name="T2" fmla="*/ 2062 w 2225"/>
                <a:gd name="T3" fmla="*/ 0 h 1781"/>
                <a:gd name="T4" fmla="*/ 2094 w 2225"/>
                <a:gd name="T5" fmla="*/ 3 h 1781"/>
                <a:gd name="T6" fmla="*/ 2125 w 2225"/>
                <a:gd name="T7" fmla="*/ 13 h 1781"/>
                <a:gd name="T8" fmla="*/ 2153 w 2225"/>
                <a:gd name="T9" fmla="*/ 28 h 1781"/>
                <a:gd name="T10" fmla="*/ 2177 w 2225"/>
                <a:gd name="T11" fmla="*/ 47 h 1781"/>
                <a:gd name="T12" fmla="*/ 2197 w 2225"/>
                <a:gd name="T13" fmla="*/ 72 h 1781"/>
                <a:gd name="T14" fmla="*/ 2212 w 2225"/>
                <a:gd name="T15" fmla="*/ 100 h 1781"/>
                <a:gd name="T16" fmla="*/ 2221 w 2225"/>
                <a:gd name="T17" fmla="*/ 131 h 1781"/>
                <a:gd name="T18" fmla="*/ 2225 w 2225"/>
                <a:gd name="T19" fmla="*/ 163 h 1781"/>
                <a:gd name="T20" fmla="*/ 2221 w 2225"/>
                <a:gd name="T21" fmla="*/ 196 h 1781"/>
                <a:gd name="T22" fmla="*/ 2212 w 2225"/>
                <a:gd name="T23" fmla="*/ 227 h 1781"/>
                <a:gd name="T24" fmla="*/ 2197 w 2225"/>
                <a:gd name="T25" fmla="*/ 255 h 1781"/>
                <a:gd name="T26" fmla="*/ 2177 w 2225"/>
                <a:gd name="T27" fmla="*/ 280 h 1781"/>
                <a:gd name="T28" fmla="*/ 2153 w 2225"/>
                <a:gd name="T29" fmla="*/ 299 h 1781"/>
                <a:gd name="T30" fmla="*/ 2125 w 2225"/>
                <a:gd name="T31" fmla="*/ 314 h 1781"/>
                <a:gd name="T32" fmla="*/ 2094 w 2225"/>
                <a:gd name="T33" fmla="*/ 324 h 1781"/>
                <a:gd name="T34" fmla="*/ 2062 w 2225"/>
                <a:gd name="T35" fmla="*/ 327 h 1781"/>
                <a:gd name="T36" fmla="*/ 1836 w 2225"/>
                <a:gd name="T37" fmla="*/ 327 h 1781"/>
                <a:gd name="T38" fmla="*/ 1836 w 2225"/>
                <a:gd name="T39" fmla="*/ 1781 h 1781"/>
                <a:gd name="T40" fmla="*/ 388 w 2225"/>
                <a:gd name="T41" fmla="*/ 1781 h 1781"/>
                <a:gd name="T42" fmla="*/ 388 w 2225"/>
                <a:gd name="T43" fmla="*/ 327 h 1781"/>
                <a:gd name="T44" fmla="*/ 163 w 2225"/>
                <a:gd name="T45" fmla="*/ 327 h 1781"/>
                <a:gd name="T46" fmla="*/ 131 w 2225"/>
                <a:gd name="T47" fmla="*/ 324 h 1781"/>
                <a:gd name="T48" fmla="*/ 100 w 2225"/>
                <a:gd name="T49" fmla="*/ 314 h 1781"/>
                <a:gd name="T50" fmla="*/ 73 w 2225"/>
                <a:gd name="T51" fmla="*/ 299 h 1781"/>
                <a:gd name="T52" fmla="*/ 48 w 2225"/>
                <a:gd name="T53" fmla="*/ 280 h 1781"/>
                <a:gd name="T54" fmla="*/ 27 w 2225"/>
                <a:gd name="T55" fmla="*/ 255 h 1781"/>
                <a:gd name="T56" fmla="*/ 13 w 2225"/>
                <a:gd name="T57" fmla="*/ 227 h 1781"/>
                <a:gd name="T58" fmla="*/ 4 w 2225"/>
                <a:gd name="T59" fmla="*/ 196 h 1781"/>
                <a:gd name="T60" fmla="*/ 0 w 2225"/>
                <a:gd name="T61" fmla="*/ 163 h 1781"/>
                <a:gd name="T62" fmla="*/ 4 w 2225"/>
                <a:gd name="T63" fmla="*/ 131 h 1781"/>
                <a:gd name="T64" fmla="*/ 13 w 2225"/>
                <a:gd name="T65" fmla="*/ 100 h 1781"/>
                <a:gd name="T66" fmla="*/ 27 w 2225"/>
                <a:gd name="T67" fmla="*/ 72 h 1781"/>
                <a:gd name="T68" fmla="*/ 48 w 2225"/>
                <a:gd name="T69" fmla="*/ 47 h 1781"/>
                <a:gd name="T70" fmla="*/ 73 w 2225"/>
                <a:gd name="T71" fmla="*/ 28 h 1781"/>
                <a:gd name="T72" fmla="*/ 100 w 2225"/>
                <a:gd name="T73" fmla="*/ 13 h 1781"/>
                <a:gd name="T74" fmla="*/ 131 w 2225"/>
                <a:gd name="T75" fmla="*/ 3 h 1781"/>
                <a:gd name="T76" fmla="*/ 163 w 2225"/>
                <a:gd name="T77" fmla="*/ 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25" h="1781">
                  <a:moveTo>
                    <a:pt x="163" y="0"/>
                  </a:moveTo>
                  <a:lnTo>
                    <a:pt x="2062" y="0"/>
                  </a:lnTo>
                  <a:lnTo>
                    <a:pt x="2094" y="3"/>
                  </a:lnTo>
                  <a:lnTo>
                    <a:pt x="2125" y="13"/>
                  </a:lnTo>
                  <a:lnTo>
                    <a:pt x="2153" y="28"/>
                  </a:lnTo>
                  <a:lnTo>
                    <a:pt x="2177" y="47"/>
                  </a:lnTo>
                  <a:lnTo>
                    <a:pt x="2197" y="72"/>
                  </a:lnTo>
                  <a:lnTo>
                    <a:pt x="2212" y="100"/>
                  </a:lnTo>
                  <a:lnTo>
                    <a:pt x="2221" y="131"/>
                  </a:lnTo>
                  <a:lnTo>
                    <a:pt x="2225" y="163"/>
                  </a:lnTo>
                  <a:lnTo>
                    <a:pt x="2221" y="196"/>
                  </a:lnTo>
                  <a:lnTo>
                    <a:pt x="2212" y="227"/>
                  </a:lnTo>
                  <a:lnTo>
                    <a:pt x="2197" y="255"/>
                  </a:lnTo>
                  <a:lnTo>
                    <a:pt x="2177" y="280"/>
                  </a:lnTo>
                  <a:lnTo>
                    <a:pt x="2153" y="299"/>
                  </a:lnTo>
                  <a:lnTo>
                    <a:pt x="2125" y="314"/>
                  </a:lnTo>
                  <a:lnTo>
                    <a:pt x="2094" y="324"/>
                  </a:lnTo>
                  <a:lnTo>
                    <a:pt x="2062" y="327"/>
                  </a:lnTo>
                  <a:lnTo>
                    <a:pt x="1836" y="327"/>
                  </a:lnTo>
                  <a:lnTo>
                    <a:pt x="1836" y="1781"/>
                  </a:lnTo>
                  <a:lnTo>
                    <a:pt x="388" y="1781"/>
                  </a:lnTo>
                  <a:lnTo>
                    <a:pt x="388" y="327"/>
                  </a:lnTo>
                  <a:lnTo>
                    <a:pt x="163" y="327"/>
                  </a:lnTo>
                  <a:lnTo>
                    <a:pt x="131" y="324"/>
                  </a:lnTo>
                  <a:lnTo>
                    <a:pt x="100" y="314"/>
                  </a:lnTo>
                  <a:lnTo>
                    <a:pt x="73" y="299"/>
                  </a:lnTo>
                  <a:lnTo>
                    <a:pt x="48" y="280"/>
                  </a:lnTo>
                  <a:lnTo>
                    <a:pt x="27" y="255"/>
                  </a:lnTo>
                  <a:lnTo>
                    <a:pt x="13" y="227"/>
                  </a:lnTo>
                  <a:lnTo>
                    <a:pt x="4" y="196"/>
                  </a:lnTo>
                  <a:lnTo>
                    <a:pt x="0" y="163"/>
                  </a:lnTo>
                  <a:lnTo>
                    <a:pt x="4" y="131"/>
                  </a:lnTo>
                  <a:lnTo>
                    <a:pt x="13" y="100"/>
                  </a:lnTo>
                  <a:lnTo>
                    <a:pt x="27" y="72"/>
                  </a:lnTo>
                  <a:lnTo>
                    <a:pt x="48" y="47"/>
                  </a:lnTo>
                  <a:lnTo>
                    <a:pt x="73" y="28"/>
                  </a:lnTo>
                  <a:lnTo>
                    <a:pt x="100" y="13"/>
                  </a:lnTo>
                  <a:lnTo>
                    <a:pt x="131" y="3"/>
                  </a:lnTo>
                  <a:lnTo>
                    <a:pt x="16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142">
              <a:extLst>
                <a:ext uri="{FF2B5EF4-FFF2-40B4-BE49-F238E27FC236}">
                  <a16:creationId xmlns:a16="http://schemas.microsoft.com/office/drawing/2014/main" id="{9644EDE8-45D8-5994-830D-18474BE67891}"/>
                </a:ext>
              </a:extLst>
            </p:cNvPr>
            <p:cNvSpPr>
              <a:spLocks noEditPoints="1"/>
            </p:cNvSpPr>
            <p:nvPr/>
          </p:nvSpPr>
          <p:spPr bwMode="auto">
            <a:xfrm>
              <a:off x="3456" y="2309"/>
              <a:ext cx="306" cy="242"/>
            </a:xfrm>
            <a:custGeom>
              <a:avLst/>
              <a:gdLst>
                <a:gd name="T0" fmla="*/ 824 w 1530"/>
                <a:gd name="T1" fmla="*/ 449 h 1209"/>
                <a:gd name="T2" fmla="*/ 900 w 1530"/>
                <a:gd name="T3" fmla="*/ 456 h 1209"/>
                <a:gd name="T4" fmla="*/ 888 w 1530"/>
                <a:gd name="T5" fmla="*/ 411 h 1209"/>
                <a:gd name="T6" fmla="*/ 856 w 1530"/>
                <a:gd name="T7" fmla="*/ 375 h 1209"/>
                <a:gd name="T8" fmla="*/ 1126 w 1530"/>
                <a:gd name="T9" fmla="*/ 297 h 1209"/>
                <a:gd name="T10" fmla="*/ 1079 w 1530"/>
                <a:gd name="T11" fmla="*/ 315 h 1209"/>
                <a:gd name="T12" fmla="*/ 1042 w 1530"/>
                <a:gd name="T13" fmla="*/ 350 h 1209"/>
                <a:gd name="T14" fmla="*/ 1020 w 1530"/>
                <a:gd name="T15" fmla="*/ 398 h 1209"/>
                <a:gd name="T16" fmla="*/ 1020 w 1530"/>
                <a:gd name="T17" fmla="*/ 449 h 1209"/>
                <a:gd name="T18" fmla="*/ 1038 w 1530"/>
                <a:gd name="T19" fmla="*/ 497 h 1209"/>
                <a:gd name="T20" fmla="*/ 1073 w 1530"/>
                <a:gd name="T21" fmla="*/ 534 h 1209"/>
                <a:gd name="T22" fmla="*/ 1124 w 1530"/>
                <a:gd name="T23" fmla="*/ 555 h 1209"/>
                <a:gd name="T24" fmla="*/ 1179 w 1530"/>
                <a:gd name="T25" fmla="*/ 554 h 1209"/>
                <a:gd name="T26" fmla="*/ 1228 w 1530"/>
                <a:gd name="T27" fmla="*/ 531 h 1209"/>
                <a:gd name="T28" fmla="*/ 1280 w 1530"/>
                <a:gd name="T29" fmla="*/ 411 h 1209"/>
                <a:gd name="T30" fmla="*/ 1263 w 1530"/>
                <a:gd name="T31" fmla="*/ 360 h 1209"/>
                <a:gd name="T32" fmla="*/ 1226 w 1530"/>
                <a:gd name="T33" fmla="*/ 319 h 1209"/>
                <a:gd name="T34" fmla="*/ 1177 w 1530"/>
                <a:gd name="T35" fmla="*/ 298 h 1209"/>
                <a:gd name="T36" fmla="*/ 946 w 1530"/>
                <a:gd name="T37" fmla="*/ 170 h 1209"/>
                <a:gd name="T38" fmla="*/ 938 w 1530"/>
                <a:gd name="T39" fmla="*/ 247 h 1209"/>
                <a:gd name="T40" fmla="*/ 985 w 1530"/>
                <a:gd name="T41" fmla="*/ 235 h 1209"/>
                <a:gd name="T42" fmla="*/ 1019 w 1530"/>
                <a:gd name="T43" fmla="*/ 203 h 1209"/>
                <a:gd name="T44" fmla="*/ 1461 w 1530"/>
                <a:gd name="T45" fmla="*/ 0 h 1209"/>
                <a:gd name="T46" fmla="*/ 1498 w 1530"/>
                <a:gd name="T47" fmla="*/ 12 h 1209"/>
                <a:gd name="T48" fmla="*/ 1522 w 1530"/>
                <a:gd name="T49" fmla="*/ 38 h 1209"/>
                <a:gd name="T50" fmla="*/ 1530 w 1530"/>
                <a:gd name="T51" fmla="*/ 74 h 1209"/>
                <a:gd name="T52" fmla="*/ 1195 w 1530"/>
                <a:gd name="T53" fmla="*/ 1159 h 1209"/>
                <a:gd name="T54" fmla="*/ 1176 w 1530"/>
                <a:gd name="T55" fmla="*/ 1189 h 1209"/>
                <a:gd name="T56" fmla="*/ 1145 w 1530"/>
                <a:gd name="T57" fmla="*/ 1207 h 1209"/>
                <a:gd name="T58" fmla="*/ 71 w 1530"/>
                <a:gd name="T59" fmla="*/ 1209 h 1209"/>
                <a:gd name="T60" fmla="*/ 28 w 1530"/>
                <a:gd name="T61" fmla="*/ 1195 h 1209"/>
                <a:gd name="T62" fmla="*/ 3 w 1530"/>
                <a:gd name="T63" fmla="*/ 1160 h 1209"/>
                <a:gd name="T64" fmla="*/ 3 w 1530"/>
                <a:gd name="T65" fmla="*/ 1115 h 1209"/>
                <a:gd name="T66" fmla="*/ 28 w 1530"/>
                <a:gd name="T67" fmla="*/ 1081 h 1209"/>
                <a:gd name="T68" fmla="*/ 71 w 1530"/>
                <a:gd name="T69" fmla="*/ 1067 h 1209"/>
                <a:gd name="T70" fmla="*/ 1205 w 1530"/>
                <a:gd name="T71" fmla="*/ 650 h 1209"/>
                <a:gd name="T72" fmla="*/ 930 w 1530"/>
                <a:gd name="T73" fmla="*/ 130 h 1209"/>
                <a:gd name="T74" fmla="*/ 1392 w 1530"/>
                <a:gd name="T75" fmla="*/ 50 h 1209"/>
                <a:gd name="T76" fmla="*/ 1411 w 1530"/>
                <a:gd name="T77" fmla="*/ 19 h 1209"/>
                <a:gd name="T78" fmla="*/ 1443 w 1530"/>
                <a:gd name="T79" fmla="*/ 2 h 1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0" h="1209">
                  <a:moveTo>
                    <a:pt x="856" y="375"/>
                  </a:moveTo>
                  <a:lnTo>
                    <a:pt x="824" y="449"/>
                  </a:lnTo>
                  <a:lnTo>
                    <a:pt x="896" y="481"/>
                  </a:lnTo>
                  <a:lnTo>
                    <a:pt x="900" y="456"/>
                  </a:lnTo>
                  <a:lnTo>
                    <a:pt x="896" y="434"/>
                  </a:lnTo>
                  <a:lnTo>
                    <a:pt x="888" y="411"/>
                  </a:lnTo>
                  <a:lnTo>
                    <a:pt x="875" y="392"/>
                  </a:lnTo>
                  <a:lnTo>
                    <a:pt x="856" y="375"/>
                  </a:lnTo>
                  <a:close/>
                  <a:moveTo>
                    <a:pt x="1151" y="294"/>
                  </a:moveTo>
                  <a:lnTo>
                    <a:pt x="1126" y="297"/>
                  </a:lnTo>
                  <a:lnTo>
                    <a:pt x="1101" y="304"/>
                  </a:lnTo>
                  <a:lnTo>
                    <a:pt x="1079" y="315"/>
                  </a:lnTo>
                  <a:lnTo>
                    <a:pt x="1060" y="330"/>
                  </a:lnTo>
                  <a:lnTo>
                    <a:pt x="1042" y="350"/>
                  </a:lnTo>
                  <a:lnTo>
                    <a:pt x="1029" y="373"/>
                  </a:lnTo>
                  <a:lnTo>
                    <a:pt x="1020" y="398"/>
                  </a:lnTo>
                  <a:lnTo>
                    <a:pt x="1018" y="424"/>
                  </a:lnTo>
                  <a:lnTo>
                    <a:pt x="1020" y="449"/>
                  </a:lnTo>
                  <a:lnTo>
                    <a:pt x="1026" y="474"/>
                  </a:lnTo>
                  <a:lnTo>
                    <a:pt x="1038" y="497"/>
                  </a:lnTo>
                  <a:lnTo>
                    <a:pt x="1054" y="516"/>
                  </a:lnTo>
                  <a:lnTo>
                    <a:pt x="1073" y="534"/>
                  </a:lnTo>
                  <a:lnTo>
                    <a:pt x="1097" y="547"/>
                  </a:lnTo>
                  <a:lnTo>
                    <a:pt x="1124" y="555"/>
                  </a:lnTo>
                  <a:lnTo>
                    <a:pt x="1151" y="558"/>
                  </a:lnTo>
                  <a:lnTo>
                    <a:pt x="1179" y="554"/>
                  </a:lnTo>
                  <a:lnTo>
                    <a:pt x="1204" y="546"/>
                  </a:lnTo>
                  <a:lnTo>
                    <a:pt x="1228" y="531"/>
                  </a:lnTo>
                  <a:lnTo>
                    <a:pt x="1248" y="512"/>
                  </a:lnTo>
                  <a:lnTo>
                    <a:pt x="1280" y="411"/>
                  </a:lnTo>
                  <a:lnTo>
                    <a:pt x="1274" y="385"/>
                  </a:lnTo>
                  <a:lnTo>
                    <a:pt x="1263" y="360"/>
                  </a:lnTo>
                  <a:lnTo>
                    <a:pt x="1247" y="338"/>
                  </a:lnTo>
                  <a:lnTo>
                    <a:pt x="1226" y="319"/>
                  </a:lnTo>
                  <a:lnTo>
                    <a:pt x="1203" y="305"/>
                  </a:lnTo>
                  <a:lnTo>
                    <a:pt x="1177" y="298"/>
                  </a:lnTo>
                  <a:lnTo>
                    <a:pt x="1151" y="294"/>
                  </a:lnTo>
                  <a:close/>
                  <a:moveTo>
                    <a:pt x="946" y="170"/>
                  </a:moveTo>
                  <a:lnTo>
                    <a:pt x="914" y="243"/>
                  </a:lnTo>
                  <a:lnTo>
                    <a:pt x="938" y="247"/>
                  </a:lnTo>
                  <a:lnTo>
                    <a:pt x="962" y="243"/>
                  </a:lnTo>
                  <a:lnTo>
                    <a:pt x="985" y="235"/>
                  </a:lnTo>
                  <a:lnTo>
                    <a:pt x="1004" y="222"/>
                  </a:lnTo>
                  <a:lnTo>
                    <a:pt x="1019" y="203"/>
                  </a:lnTo>
                  <a:lnTo>
                    <a:pt x="946" y="170"/>
                  </a:lnTo>
                  <a:close/>
                  <a:moveTo>
                    <a:pt x="1461" y="0"/>
                  </a:moveTo>
                  <a:lnTo>
                    <a:pt x="1480" y="4"/>
                  </a:lnTo>
                  <a:lnTo>
                    <a:pt x="1498" y="12"/>
                  </a:lnTo>
                  <a:lnTo>
                    <a:pt x="1512" y="24"/>
                  </a:lnTo>
                  <a:lnTo>
                    <a:pt x="1522" y="38"/>
                  </a:lnTo>
                  <a:lnTo>
                    <a:pt x="1529" y="55"/>
                  </a:lnTo>
                  <a:lnTo>
                    <a:pt x="1530" y="74"/>
                  </a:lnTo>
                  <a:lnTo>
                    <a:pt x="1528" y="93"/>
                  </a:lnTo>
                  <a:lnTo>
                    <a:pt x="1195" y="1159"/>
                  </a:lnTo>
                  <a:lnTo>
                    <a:pt x="1188" y="1176"/>
                  </a:lnTo>
                  <a:lnTo>
                    <a:pt x="1176" y="1189"/>
                  </a:lnTo>
                  <a:lnTo>
                    <a:pt x="1162" y="1200"/>
                  </a:lnTo>
                  <a:lnTo>
                    <a:pt x="1145" y="1207"/>
                  </a:lnTo>
                  <a:lnTo>
                    <a:pt x="1127" y="1209"/>
                  </a:lnTo>
                  <a:lnTo>
                    <a:pt x="71" y="1209"/>
                  </a:lnTo>
                  <a:lnTo>
                    <a:pt x="49" y="1206"/>
                  </a:lnTo>
                  <a:lnTo>
                    <a:pt x="28" y="1195"/>
                  </a:lnTo>
                  <a:lnTo>
                    <a:pt x="13" y="1181"/>
                  </a:lnTo>
                  <a:lnTo>
                    <a:pt x="3" y="1160"/>
                  </a:lnTo>
                  <a:lnTo>
                    <a:pt x="0" y="1138"/>
                  </a:lnTo>
                  <a:lnTo>
                    <a:pt x="3" y="1115"/>
                  </a:lnTo>
                  <a:lnTo>
                    <a:pt x="13" y="1096"/>
                  </a:lnTo>
                  <a:lnTo>
                    <a:pt x="28" y="1081"/>
                  </a:lnTo>
                  <a:lnTo>
                    <a:pt x="49" y="1071"/>
                  </a:lnTo>
                  <a:lnTo>
                    <a:pt x="71" y="1067"/>
                  </a:lnTo>
                  <a:lnTo>
                    <a:pt x="1075" y="1067"/>
                  </a:lnTo>
                  <a:lnTo>
                    <a:pt x="1205" y="650"/>
                  </a:lnTo>
                  <a:lnTo>
                    <a:pt x="783" y="465"/>
                  </a:lnTo>
                  <a:lnTo>
                    <a:pt x="930" y="130"/>
                  </a:lnTo>
                  <a:lnTo>
                    <a:pt x="1314" y="298"/>
                  </a:lnTo>
                  <a:lnTo>
                    <a:pt x="1392" y="50"/>
                  </a:lnTo>
                  <a:lnTo>
                    <a:pt x="1399" y="33"/>
                  </a:lnTo>
                  <a:lnTo>
                    <a:pt x="1411" y="19"/>
                  </a:lnTo>
                  <a:lnTo>
                    <a:pt x="1426" y="8"/>
                  </a:lnTo>
                  <a:lnTo>
                    <a:pt x="1443" y="2"/>
                  </a:lnTo>
                  <a:lnTo>
                    <a:pt x="146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143">
              <a:extLst>
                <a:ext uri="{FF2B5EF4-FFF2-40B4-BE49-F238E27FC236}">
                  <a16:creationId xmlns:a16="http://schemas.microsoft.com/office/drawing/2014/main" id="{474846EA-D5A4-DCBB-6EA4-60EA3B01C65C}"/>
                </a:ext>
              </a:extLst>
            </p:cNvPr>
            <p:cNvSpPr>
              <a:spLocks noEditPoints="1"/>
            </p:cNvSpPr>
            <p:nvPr/>
          </p:nvSpPr>
          <p:spPr bwMode="auto">
            <a:xfrm>
              <a:off x="3670" y="2375"/>
              <a:ext cx="32" cy="38"/>
            </a:xfrm>
            <a:custGeom>
              <a:avLst/>
              <a:gdLst>
                <a:gd name="T0" fmla="*/ 71 w 159"/>
                <a:gd name="T1" fmla="*/ 143 h 192"/>
                <a:gd name="T2" fmla="*/ 79 w 159"/>
                <a:gd name="T3" fmla="*/ 143 h 192"/>
                <a:gd name="T4" fmla="*/ 85 w 159"/>
                <a:gd name="T5" fmla="*/ 141 h 192"/>
                <a:gd name="T6" fmla="*/ 87 w 159"/>
                <a:gd name="T7" fmla="*/ 138 h 192"/>
                <a:gd name="T8" fmla="*/ 90 w 159"/>
                <a:gd name="T9" fmla="*/ 136 h 192"/>
                <a:gd name="T10" fmla="*/ 90 w 159"/>
                <a:gd name="T11" fmla="*/ 129 h 192"/>
                <a:gd name="T12" fmla="*/ 87 w 159"/>
                <a:gd name="T13" fmla="*/ 123 h 192"/>
                <a:gd name="T14" fmla="*/ 82 w 159"/>
                <a:gd name="T15" fmla="*/ 116 h 192"/>
                <a:gd name="T16" fmla="*/ 82 w 159"/>
                <a:gd name="T17" fmla="*/ 44 h 192"/>
                <a:gd name="T18" fmla="*/ 77 w 159"/>
                <a:gd name="T19" fmla="*/ 46 h 192"/>
                <a:gd name="T20" fmla="*/ 73 w 159"/>
                <a:gd name="T21" fmla="*/ 51 h 192"/>
                <a:gd name="T22" fmla="*/ 72 w 159"/>
                <a:gd name="T23" fmla="*/ 57 h 192"/>
                <a:gd name="T24" fmla="*/ 74 w 159"/>
                <a:gd name="T25" fmla="*/ 63 h 192"/>
                <a:gd name="T26" fmla="*/ 79 w 159"/>
                <a:gd name="T27" fmla="*/ 70 h 192"/>
                <a:gd name="T28" fmla="*/ 86 w 159"/>
                <a:gd name="T29" fmla="*/ 44 h 192"/>
                <a:gd name="T30" fmla="*/ 129 w 159"/>
                <a:gd name="T31" fmla="*/ 10 h 192"/>
                <a:gd name="T32" fmla="*/ 140 w 159"/>
                <a:gd name="T33" fmla="*/ 38 h 192"/>
                <a:gd name="T34" fmla="*/ 159 w 159"/>
                <a:gd name="T35" fmla="*/ 55 h 192"/>
                <a:gd name="T36" fmla="*/ 136 w 159"/>
                <a:gd name="T37" fmla="*/ 73 h 192"/>
                <a:gd name="T38" fmla="*/ 110 w 159"/>
                <a:gd name="T39" fmla="*/ 52 h 192"/>
                <a:gd name="T40" fmla="*/ 100 w 159"/>
                <a:gd name="T41" fmla="*/ 91 h 192"/>
                <a:gd name="T42" fmla="*/ 117 w 159"/>
                <a:gd name="T43" fmla="*/ 112 h 192"/>
                <a:gd name="T44" fmla="*/ 123 w 159"/>
                <a:gd name="T45" fmla="*/ 133 h 192"/>
                <a:gd name="T46" fmla="*/ 115 w 159"/>
                <a:gd name="T47" fmla="*/ 157 h 192"/>
                <a:gd name="T48" fmla="*/ 96 w 159"/>
                <a:gd name="T49" fmla="*/ 169 h 192"/>
                <a:gd name="T50" fmla="*/ 59 w 159"/>
                <a:gd name="T51" fmla="*/ 168 h 192"/>
                <a:gd name="T52" fmla="*/ 29 w 159"/>
                <a:gd name="T53" fmla="*/ 182 h 192"/>
                <a:gd name="T54" fmla="*/ 17 w 159"/>
                <a:gd name="T55" fmla="*/ 148 h 192"/>
                <a:gd name="T56" fmla="*/ 0 w 159"/>
                <a:gd name="T57" fmla="*/ 132 h 192"/>
                <a:gd name="T58" fmla="*/ 16 w 159"/>
                <a:gd name="T59" fmla="*/ 107 h 192"/>
                <a:gd name="T60" fmla="*/ 32 w 159"/>
                <a:gd name="T61" fmla="*/ 124 h 192"/>
                <a:gd name="T62" fmla="*/ 50 w 159"/>
                <a:gd name="T63" fmla="*/ 136 h 192"/>
                <a:gd name="T64" fmla="*/ 60 w 159"/>
                <a:gd name="T65" fmla="*/ 94 h 192"/>
                <a:gd name="T66" fmla="*/ 41 w 159"/>
                <a:gd name="T67" fmla="*/ 67 h 192"/>
                <a:gd name="T68" fmla="*/ 43 w 159"/>
                <a:gd name="T69" fmla="*/ 38 h 192"/>
                <a:gd name="T70" fmla="*/ 56 w 159"/>
                <a:gd name="T71" fmla="*/ 21 h 192"/>
                <a:gd name="T72" fmla="*/ 82 w 159"/>
                <a:gd name="T73" fmla="*/ 15 h 192"/>
                <a:gd name="T74" fmla="*/ 110 w 159"/>
                <a:gd name="T75"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9" h="192">
                  <a:moveTo>
                    <a:pt x="82" y="116"/>
                  </a:moveTo>
                  <a:lnTo>
                    <a:pt x="71" y="143"/>
                  </a:lnTo>
                  <a:lnTo>
                    <a:pt x="75" y="143"/>
                  </a:lnTo>
                  <a:lnTo>
                    <a:pt x="79" y="143"/>
                  </a:lnTo>
                  <a:lnTo>
                    <a:pt x="82" y="142"/>
                  </a:lnTo>
                  <a:lnTo>
                    <a:pt x="85" y="141"/>
                  </a:lnTo>
                  <a:lnTo>
                    <a:pt x="86" y="139"/>
                  </a:lnTo>
                  <a:lnTo>
                    <a:pt x="87" y="138"/>
                  </a:lnTo>
                  <a:lnTo>
                    <a:pt x="88" y="137"/>
                  </a:lnTo>
                  <a:lnTo>
                    <a:pt x="90" y="136"/>
                  </a:lnTo>
                  <a:lnTo>
                    <a:pt x="90" y="132"/>
                  </a:lnTo>
                  <a:lnTo>
                    <a:pt x="90" y="129"/>
                  </a:lnTo>
                  <a:lnTo>
                    <a:pt x="90" y="126"/>
                  </a:lnTo>
                  <a:lnTo>
                    <a:pt x="87" y="123"/>
                  </a:lnTo>
                  <a:lnTo>
                    <a:pt x="85" y="119"/>
                  </a:lnTo>
                  <a:lnTo>
                    <a:pt x="82" y="116"/>
                  </a:lnTo>
                  <a:close/>
                  <a:moveTo>
                    <a:pt x="86" y="44"/>
                  </a:moveTo>
                  <a:lnTo>
                    <a:pt x="82" y="44"/>
                  </a:lnTo>
                  <a:lnTo>
                    <a:pt x="80" y="44"/>
                  </a:lnTo>
                  <a:lnTo>
                    <a:pt x="77" y="46"/>
                  </a:lnTo>
                  <a:lnTo>
                    <a:pt x="74" y="48"/>
                  </a:lnTo>
                  <a:lnTo>
                    <a:pt x="73" y="51"/>
                  </a:lnTo>
                  <a:lnTo>
                    <a:pt x="72" y="54"/>
                  </a:lnTo>
                  <a:lnTo>
                    <a:pt x="72" y="57"/>
                  </a:lnTo>
                  <a:lnTo>
                    <a:pt x="72" y="61"/>
                  </a:lnTo>
                  <a:lnTo>
                    <a:pt x="74" y="63"/>
                  </a:lnTo>
                  <a:lnTo>
                    <a:pt x="75" y="67"/>
                  </a:lnTo>
                  <a:lnTo>
                    <a:pt x="79" y="70"/>
                  </a:lnTo>
                  <a:lnTo>
                    <a:pt x="90" y="44"/>
                  </a:lnTo>
                  <a:lnTo>
                    <a:pt x="86" y="44"/>
                  </a:lnTo>
                  <a:close/>
                  <a:moveTo>
                    <a:pt x="110" y="0"/>
                  </a:moveTo>
                  <a:lnTo>
                    <a:pt x="129" y="10"/>
                  </a:lnTo>
                  <a:lnTo>
                    <a:pt x="121" y="26"/>
                  </a:lnTo>
                  <a:lnTo>
                    <a:pt x="140" y="38"/>
                  </a:lnTo>
                  <a:lnTo>
                    <a:pt x="156" y="52"/>
                  </a:lnTo>
                  <a:lnTo>
                    <a:pt x="159" y="55"/>
                  </a:lnTo>
                  <a:lnTo>
                    <a:pt x="138" y="75"/>
                  </a:lnTo>
                  <a:lnTo>
                    <a:pt x="136" y="73"/>
                  </a:lnTo>
                  <a:lnTo>
                    <a:pt x="123" y="61"/>
                  </a:lnTo>
                  <a:lnTo>
                    <a:pt x="110" y="52"/>
                  </a:lnTo>
                  <a:lnTo>
                    <a:pt x="96" y="86"/>
                  </a:lnTo>
                  <a:lnTo>
                    <a:pt x="100" y="91"/>
                  </a:lnTo>
                  <a:lnTo>
                    <a:pt x="110" y="102"/>
                  </a:lnTo>
                  <a:lnTo>
                    <a:pt x="117" y="112"/>
                  </a:lnTo>
                  <a:lnTo>
                    <a:pt x="122" y="120"/>
                  </a:lnTo>
                  <a:lnTo>
                    <a:pt x="123" y="133"/>
                  </a:lnTo>
                  <a:lnTo>
                    <a:pt x="119" y="148"/>
                  </a:lnTo>
                  <a:lnTo>
                    <a:pt x="115" y="157"/>
                  </a:lnTo>
                  <a:lnTo>
                    <a:pt x="106" y="164"/>
                  </a:lnTo>
                  <a:lnTo>
                    <a:pt x="96" y="169"/>
                  </a:lnTo>
                  <a:lnTo>
                    <a:pt x="79" y="172"/>
                  </a:lnTo>
                  <a:lnTo>
                    <a:pt x="59" y="168"/>
                  </a:lnTo>
                  <a:lnTo>
                    <a:pt x="49" y="192"/>
                  </a:lnTo>
                  <a:lnTo>
                    <a:pt x="29" y="182"/>
                  </a:lnTo>
                  <a:lnTo>
                    <a:pt x="40" y="161"/>
                  </a:lnTo>
                  <a:lnTo>
                    <a:pt x="17" y="148"/>
                  </a:lnTo>
                  <a:lnTo>
                    <a:pt x="2" y="133"/>
                  </a:lnTo>
                  <a:lnTo>
                    <a:pt x="0" y="132"/>
                  </a:lnTo>
                  <a:lnTo>
                    <a:pt x="12" y="104"/>
                  </a:lnTo>
                  <a:lnTo>
                    <a:pt x="16" y="107"/>
                  </a:lnTo>
                  <a:lnTo>
                    <a:pt x="23" y="116"/>
                  </a:lnTo>
                  <a:lnTo>
                    <a:pt x="32" y="124"/>
                  </a:lnTo>
                  <a:lnTo>
                    <a:pt x="42" y="130"/>
                  </a:lnTo>
                  <a:lnTo>
                    <a:pt x="50" y="136"/>
                  </a:lnTo>
                  <a:lnTo>
                    <a:pt x="66" y="100"/>
                  </a:lnTo>
                  <a:lnTo>
                    <a:pt x="60" y="94"/>
                  </a:lnTo>
                  <a:lnTo>
                    <a:pt x="48" y="80"/>
                  </a:lnTo>
                  <a:lnTo>
                    <a:pt x="41" y="67"/>
                  </a:lnTo>
                  <a:lnTo>
                    <a:pt x="38" y="52"/>
                  </a:lnTo>
                  <a:lnTo>
                    <a:pt x="43" y="38"/>
                  </a:lnTo>
                  <a:lnTo>
                    <a:pt x="48" y="29"/>
                  </a:lnTo>
                  <a:lnTo>
                    <a:pt x="56" y="21"/>
                  </a:lnTo>
                  <a:lnTo>
                    <a:pt x="67" y="17"/>
                  </a:lnTo>
                  <a:lnTo>
                    <a:pt x="82" y="15"/>
                  </a:lnTo>
                  <a:lnTo>
                    <a:pt x="102" y="19"/>
                  </a:lnTo>
                  <a:lnTo>
                    <a:pt x="1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144">
              <a:extLst>
                <a:ext uri="{FF2B5EF4-FFF2-40B4-BE49-F238E27FC236}">
                  <a16:creationId xmlns:a16="http://schemas.microsoft.com/office/drawing/2014/main" id="{E771818E-F456-0EA2-B568-F588613FA20B}"/>
                </a:ext>
              </a:extLst>
            </p:cNvPr>
            <p:cNvSpPr>
              <a:spLocks noEditPoints="1"/>
            </p:cNvSpPr>
            <p:nvPr/>
          </p:nvSpPr>
          <p:spPr bwMode="auto">
            <a:xfrm>
              <a:off x="3560" y="2250"/>
              <a:ext cx="164" cy="87"/>
            </a:xfrm>
            <a:custGeom>
              <a:avLst/>
              <a:gdLst>
                <a:gd name="T0" fmla="*/ 663 w 820"/>
                <a:gd name="T1" fmla="*/ 331 h 432"/>
                <a:gd name="T2" fmla="*/ 613 w 820"/>
                <a:gd name="T3" fmla="*/ 350 h 432"/>
                <a:gd name="T4" fmla="*/ 576 w 820"/>
                <a:gd name="T5" fmla="*/ 386 h 432"/>
                <a:gd name="T6" fmla="*/ 692 w 820"/>
                <a:gd name="T7" fmla="*/ 330 h 432"/>
                <a:gd name="T8" fmla="*/ 44 w 820"/>
                <a:gd name="T9" fmla="*/ 299 h 432"/>
                <a:gd name="T10" fmla="*/ 131 w 820"/>
                <a:gd name="T11" fmla="*/ 295 h 432"/>
                <a:gd name="T12" fmla="*/ 120 w 820"/>
                <a:gd name="T13" fmla="*/ 262 h 432"/>
                <a:gd name="T14" fmla="*/ 94 w 820"/>
                <a:gd name="T15" fmla="*/ 237 h 432"/>
                <a:gd name="T16" fmla="*/ 691 w 820"/>
                <a:gd name="T17" fmla="*/ 119 h 432"/>
                <a:gd name="T18" fmla="*/ 692 w 820"/>
                <a:gd name="T19" fmla="*/ 155 h 432"/>
                <a:gd name="T20" fmla="*/ 711 w 820"/>
                <a:gd name="T21" fmla="*/ 183 h 432"/>
                <a:gd name="T22" fmla="*/ 745 w 820"/>
                <a:gd name="T23" fmla="*/ 202 h 432"/>
                <a:gd name="T24" fmla="*/ 691 w 820"/>
                <a:gd name="T25" fmla="*/ 119 h 432"/>
                <a:gd name="T26" fmla="*/ 401 w 820"/>
                <a:gd name="T27" fmla="*/ 101 h 432"/>
                <a:gd name="T28" fmla="*/ 345 w 820"/>
                <a:gd name="T29" fmla="*/ 118 h 432"/>
                <a:gd name="T30" fmla="*/ 300 w 820"/>
                <a:gd name="T31" fmla="*/ 150 h 432"/>
                <a:gd name="T32" fmla="*/ 269 w 820"/>
                <a:gd name="T33" fmla="*/ 193 h 432"/>
                <a:gd name="T34" fmla="*/ 262 w 820"/>
                <a:gd name="T35" fmla="*/ 239 h 432"/>
                <a:gd name="T36" fmla="*/ 276 w 820"/>
                <a:gd name="T37" fmla="*/ 281 h 432"/>
                <a:gd name="T38" fmla="*/ 310 w 820"/>
                <a:gd name="T39" fmla="*/ 313 h 432"/>
                <a:gd name="T40" fmla="*/ 361 w 820"/>
                <a:gd name="T41" fmla="*/ 331 h 432"/>
                <a:gd name="T42" fmla="*/ 419 w 820"/>
                <a:gd name="T43" fmla="*/ 331 h 432"/>
                <a:gd name="T44" fmla="*/ 475 w 820"/>
                <a:gd name="T45" fmla="*/ 313 h 432"/>
                <a:gd name="T46" fmla="*/ 520 w 820"/>
                <a:gd name="T47" fmla="*/ 282 h 432"/>
                <a:gd name="T48" fmla="*/ 550 w 820"/>
                <a:gd name="T49" fmla="*/ 238 h 432"/>
                <a:gd name="T50" fmla="*/ 558 w 820"/>
                <a:gd name="T51" fmla="*/ 192 h 432"/>
                <a:gd name="T52" fmla="*/ 544 w 820"/>
                <a:gd name="T53" fmla="*/ 151 h 432"/>
                <a:gd name="T54" fmla="*/ 511 w 820"/>
                <a:gd name="T55" fmla="*/ 119 h 432"/>
                <a:gd name="T56" fmla="*/ 460 w 820"/>
                <a:gd name="T57" fmla="*/ 101 h 432"/>
                <a:gd name="T58" fmla="*/ 158 w 820"/>
                <a:gd name="T59" fmla="*/ 32 h 432"/>
                <a:gd name="T60" fmla="*/ 156 w 820"/>
                <a:gd name="T61" fmla="*/ 101 h 432"/>
                <a:gd name="T62" fmla="*/ 207 w 820"/>
                <a:gd name="T63" fmla="*/ 82 h 432"/>
                <a:gd name="T64" fmla="*/ 244 w 820"/>
                <a:gd name="T65" fmla="*/ 46 h 432"/>
                <a:gd name="T66" fmla="*/ 137 w 820"/>
                <a:gd name="T67" fmla="*/ 0 h 432"/>
                <a:gd name="T68" fmla="*/ 682 w 820"/>
                <a:gd name="T69" fmla="*/ 432 h 432"/>
                <a:gd name="T70" fmla="*/ 137 w 820"/>
                <a:gd name="T7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0" h="432">
                  <a:moveTo>
                    <a:pt x="692" y="330"/>
                  </a:moveTo>
                  <a:lnTo>
                    <a:pt x="663" y="331"/>
                  </a:lnTo>
                  <a:lnTo>
                    <a:pt x="637" y="338"/>
                  </a:lnTo>
                  <a:lnTo>
                    <a:pt x="613" y="350"/>
                  </a:lnTo>
                  <a:lnTo>
                    <a:pt x="592" y="365"/>
                  </a:lnTo>
                  <a:lnTo>
                    <a:pt x="576" y="386"/>
                  </a:lnTo>
                  <a:lnTo>
                    <a:pt x="661" y="399"/>
                  </a:lnTo>
                  <a:lnTo>
                    <a:pt x="692" y="330"/>
                  </a:lnTo>
                  <a:close/>
                  <a:moveTo>
                    <a:pt x="75" y="230"/>
                  </a:moveTo>
                  <a:lnTo>
                    <a:pt x="44" y="299"/>
                  </a:lnTo>
                  <a:lnTo>
                    <a:pt x="130" y="313"/>
                  </a:lnTo>
                  <a:lnTo>
                    <a:pt x="131" y="295"/>
                  </a:lnTo>
                  <a:lnTo>
                    <a:pt x="129" y="277"/>
                  </a:lnTo>
                  <a:lnTo>
                    <a:pt x="120" y="262"/>
                  </a:lnTo>
                  <a:lnTo>
                    <a:pt x="109" y="249"/>
                  </a:lnTo>
                  <a:lnTo>
                    <a:pt x="94" y="237"/>
                  </a:lnTo>
                  <a:lnTo>
                    <a:pt x="75" y="230"/>
                  </a:lnTo>
                  <a:close/>
                  <a:moveTo>
                    <a:pt x="691" y="119"/>
                  </a:moveTo>
                  <a:lnTo>
                    <a:pt x="689" y="137"/>
                  </a:lnTo>
                  <a:lnTo>
                    <a:pt x="692" y="155"/>
                  </a:lnTo>
                  <a:lnTo>
                    <a:pt x="699" y="170"/>
                  </a:lnTo>
                  <a:lnTo>
                    <a:pt x="711" y="183"/>
                  </a:lnTo>
                  <a:lnTo>
                    <a:pt x="726" y="194"/>
                  </a:lnTo>
                  <a:lnTo>
                    <a:pt x="745" y="202"/>
                  </a:lnTo>
                  <a:lnTo>
                    <a:pt x="776" y="133"/>
                  </a:lnTo>
                  <a:lnTo>
                    <a:pt x="691" y="119"/>
                  </a:lnTo>
                  <a:close/>
                  <a:moveTo>
                    <a:pt x="430" y="99"/>
                  </a:moveTo>
                  <a:lnTo>
                    <a:pt x="401" y="101"/>
                  </a:lnTo>
                  <a:lnTo>
                    <a:pt x="373" y="107"/>
                  </a:lnTo>
                  <a:lnTo>
                    <a:pt x="345" y="118"/>
                  </a:lnTo>
                  <a:lnTo>
                    <a:pt x="321" y="132"/>
                  </a:lnTo>
                  <a:lnTo>
                    <a:pt x="300" y="150"/>
                  </a:lnTo>
                  <a:lnTo>
                    <a:pt x="282" y="170"/>
                  </a:lnTo>
                  <a:lnTo>
                    <a:pt x="269" y="193"/>
                  </a:lnTo>
                  <a:lnTo>
                    <a:pt x="263" y="217"/>
                  </a:lnTo>
                  <a:lnTo>
                    <a:pt x="262" y="239"/>
                  </a:lnTo>
                  <a:lnTo>
                    <a:pt x="265" y="262"/>
                  </a:lnTo>
                  <a:lnTo>
                    <a:pt x="276" y="281"/>
                  </a:lnTo>
                  <a:lnTo>
                    <a:pt x="291" y="299"/>
                  </a:lnTo>
                  <a:lnTo>
                    <a:pt x="310" y="313"/>
                  </a:lnTo>
                  <a:lnTo>
                    <a:pt x="333" y="324"/>
                  </a:lnTo>
                  <a:lnTo>
                    <a:pt x="361" y="331"/>
                  </a:lnTo>
                  <a:lnTo>
                    <a:pt x="391" y="333"/>
                  </a:lnTo>
                  <a:lnTo>
                    <a:pt x="419" y="331"/>
                  </a:lnTo>
                  <a:lnTo>
                    <a:pt x="448" y="324"/>
                  </a:lnTo>
                  <a:lnTo>
                    <a:pt x="475" y="313"/>
                  </a:lnTo>
                  <a:lnTo>
                    <a:pt x="499" y="299"/>
                  </a:lnTo>
                  <a:lnTo>
                    <a:pt x="520" y="282"/>
                  </a:lnTo>
                  <a:lnTo>
                    <a:pt x="538" y="262"/>
                  </a:lnTo>
                  <a:lnTo>
                    <a:pt x="550" y="238"/>
                  </a:lnTo>
                  <a:lnTo>
                    <a:pt x="557" y="215"/>
                  </a:lnTo>
                  <a:lnTo>
                    <a:pt x="558" y="192"/>
                  </a:lnTo>
                  <a:lnTo>
                    <a:pt x="554" y="170"/>
                  </a:lnTo>
                  <a:lnTo>
                    <a:pt x="544" y="151"/>
                  </a:lnTo>
                  <a:lnTo>
                    <a:pt x="530" y="133"/>
                  </a:lnTo>
                  <a:lnTo>
                    <a:pt x="511" y="119"/>
                  </a:lnTo>
                  <a:lnTo>
                    <a:pt x="487" y="108"/>
                  </a:lnTo>
                  <a:lnTo>
                    <a:pt x="460" y="101"/>
                  </a:lnTo>
                  <a:lnTo>
                    <a:pt x="430" y="99"/>
                  </a:lnTo>
                  <a:close/>
                  <a:moveTo>
                    <a:pt x="158" y="32"/>
                  </a:moveTo>
                  <a:lnTo>
                    <a:pt x="129" y="102"/>
                  </a:lnTo>
                  <a:lnTo>
                    <a:pt x="156" y="101"/>
                  </a:lnTo>
                  <a:lnTo>
                    <a:pt x="183" y="94"/>
                  </a:lnTo>
                  <a:lnTo>
                    <a:pt x="207" y="82"/>
                  </a:lnTo>
                  <a:lnTo>
                    <a:pt x="229" y="65"/>
                  </a:lnTo>
                  <a:lnTo>
                    <a:pt x="244" y="46"/>
                  </a:lnTo>
                  <a:lnTo>
                    <a:pt x="158" y="32"/>
                  </a:lnTo>
                  <a:close/>
                  <a:moveTo>
                    <a:pt x="137" y="0"/>
                  </a:moveTo>
                  <a:lnTo>
                    <a:pt x="820" y="111"/>
                  </a:lnTo>
                  <a:lnTo>
                    <a:pt x="682" y="432"/>
                  </a:lnTo>
                  <a:lnTo>
                    <a:pt x="0" y="321"/>
                  </a:lnTo>
                  <a:lnTo>
                    <a:pt x="1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145">
              <a:extLst>
                <a:ext uri="{FF2B5EF4-FFF2-40B4-BE49-F238E27FC236}">
                  <a16:creationId xmlns:a16="http://schemas.microsoft.com/office/drawing/2014/main" id="{73516B89-E03A-E4D5-4D97-ABC2910012C7}"/>
                </a:ext>
              </a:extLst>
            </p:cNvPr>
            <p:cNvSpPr>
              <a:spLocks noEditPoints="1"/>
            </p:cNvSpPr>
            <p:nvPr/>
          </p:nvSpPr>
          <p:spPr bwMode="auto">
            <a:xfrm>
              <a:off x="3624" y="2276"/>
              <a:ext cx="35" cy="35"/>
            </a:xfrm>
            <a:custGeom>
              <a:avLst/>
              <a:gdLst>
                <a:gd name="T0" fmla="*/ 80 w 171"/>
                <a:gd name="T1" fmla="*/ 131 h 178"/>
                <a:gd name="T2" fmla="*/ 96 w 171"/>
                <a:gd name="T3" fmla="*/ 128 h 178"/>
                <a:gd name="T4" fmla="*/ 101 w 171"/>
                <a:gd name="T5" fmla="*/ 122 h 178"/>
                <a:gd name="T6" fmla="*/ 101 w 171"/>
                <a:gd name="T7" fmla="*/ 116 h 178"/>
                <a:gd name="T8" fmla="*/ 98 w 171"/>
                <a:gd name="T9" fmla="*/ 111 h 178"/>
                <a:gd name="T10" fmla="*/ 90 w 171"/>
                <a:gd name="T11" fmla="*/ 105 h 178"/>
                <a:gd name="T12" fmla="*/ 88 w 171"/>
                <a:gd name="T13" fmla="*/ 42 h 178"/>
                <a:gd name="T14" fmla="*/ 80 w 171"/>
                <a:gd name="T15" fmla="*/ 45 h 178"/>
                <a:gd name="T16" fmla="*/ 75 w 171"/>
                <a:gd name="T17" fmla="*/ 50 h 178"/>
                <a:gd name="T18" fmla="*/ 74 w 171"/>
                <a:gd name="T19" fmla="*/ 56 h 178"/>
                <a:gd name="T20" fmla="*/ 77 w 171"/>
                <a:gd name="T21" fmla="*/ 62 h 178"/>
                <a:gd name="T22" fmla="*/ 83 w 171"/>
                <a:gd name="T23" fmla="*/ 67 h 178"/>
                <a:gd name="T24" fmla="*/ 112 w 171"/>
                <a:gd name="T25" fmla="*/ 0 h 178"/>
                <a:gd name="T26" fmla="*/ 127 w 171"/>
                <a:gd name="T27" fmla="*/ 20 h 178"/>
                <a:gd name="T28" fmla="*/ 169 w 171"/>
                <a:gd name="T29" fmla="*/ 36 h 178"/>
                <a:gd name="T30" fmla="*/ 151 w 171"/>
                <a:gd name="T31" fmla="*/ 59 h 178"/>
                <a:gd name="T32" fmla="*/ 133 w 171"/>
                <a:gd name="T33" fmla="*/ 50 h 178"/>
                <a:gd name="T34" fmla="*/ 103 w 171"/>
                <a:gd name="T35" fmla="*/ 78 h 178"/>
                <a:gd name="T36" fmla="*/ 126 w 171"/>
                <a:gd name="T37" fmla="*/ 92 h 178"/>
                <a:gd name="T38" fmla="*/ 139 w 171"/>
                <a:gd name="T39" fmla="*/ 113 h 178"/>
                <a:gd name="T40" fmla="*/ 131 w 171"/>
                <a:gd name="T41" fmla="*/ 135 h 178"/>
                <a:gd name="T42" fmla="*/ 112 w 171"/>
                <a:gd name="T43" fmla="*/ 149 h 178"/>
                <a:gd name="T44" fmla="*/ 69 w 171"/>
                <a:gd name="T45" fmla="*/ 155 h 178"/>
                <a:gd name="T46" fmla="*/ 37 w 171"/>
                <a:gd name="T47" fmla="*/ 174 h 178"/>
                <a:gd name="T48" fmla="*/ 21 w 171"/>
                <a:gd name="T49" fmla="*/ 146 h 178"/>
                <a:gd name="T50" fmla="*/ 0 w 171"/>
                <a:gd name="T51" fmla="*/ 136 h 178"/>
                <a:gd name="T52" fmla="*/ 15 w 171"/>
                <a:gd name="T53" fmla="*/ 111 h 178"/>
                <a:gd name="T54" fmla="*/ 37 w 171"/>
                <a:gd name="T55" fmla="*/ 123 h 178"/>
                <a:gd name="T56" fmla="*/ 57 w 171"/>
                <a:gd name="T57" fmla="*/ 129 h 178"/>
                <a:gd name="T58" fmla="*/ 64 w 171"/>
                <a:gd name="T59" fmla="*/ 91 h 178"/>
                <a:gd name="T60" fmla="*/ 40 w 171"/>
                <a:gd name="T61" fmla="*/ 70 h 178"/>
                <a:gd name="T62" fmla="*/ 40 w 171"/>
                <a:gd name="T63" fmla="*/ 45 h 178"/>
                <a:gd name="T64" fmla="*/ 53 w 171"/>
                <a:gd name="T65" fmla="*/ 29 h 178"/>
                <a:gd name="T66" fmla="*/ 83 w 171"/>
                <a:gd name="T67" fmla="*/ 18 h 178"/>
                <a:gd name="T68" fmla="*/ 112 w 171"/>
                <a:gd name="T69"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8">
                  <a:moveTo>
                    <a:pt x="90" y="105"/>
                  </a:moveTo>
                  <a:lnTo>
                    <a:pt x="80" y="131"/>
                  </a:lnTo>
                  <a:lnTo>
                    <a:pt x="90" y="130"/>
                  </a:lnTo>
                  <a:lnTo>
                    <a:pt x="96" y="128"/>
                  </a:lnTo>
                  <a:lnTo>
                    <a:pt x="99" y="124"/>
                  </a:lnTo>
                  <a:lnTo>
                    <a:pt x="101" y="122"/>
                  </a:lnTo>
                  <a:lnTo>
                    <a:pt x="101" y="118"/>
                  </a:lnTo>
                  <a:lnTo>
                    <a:pt x="101" y="116"/>
                  </a:lnTo>
                  <a:lnTo>
                    <a:pt x="100" y="113"/>
                  </a:lnTo>
                  <a:lnTo>
                    <a:pt x="98" y="111"/>
                  </a:lnTo>
                  <a:lnTo>
                    <a:pt x="95" y="109"/>
                  </a:lnTo>
                  <a:lnTo>
                    <a:pt x="90" y="105"/>
                  </a:lnTo>
                  <a:close/>
                  <a:moveTo>
                    <a:pt x="94" y="42"/>
                  </a:moveTo>
                  <a:lnTo>
                    <a:pt x="88" y="42"/>
                  </a:lnTo>
                  <a:lnTo>
                    <a:pt x="82" y="44"/>
                  </a:lnTo>
                  <a:lnTo>
                    <a:pt x="80" y="45"/>
                  </a:lnTo>
                  <a:lnTo>
                    <a:pt x="77" y="48"/>
                  </a:lnTo>
                  <a:lnTo>
                    <a:pt x="75" y="50"/>
                  </a:lnTo>
                  <a:lnTo>
                    <a:pt x="74" y="54"/>
                  </a:lnTo>
                  <a:lnTo>
                    <a:pt x="74" y="56"/>
                  </a:lnTo>
                  <a:lnTo>
                    <a:pt x="75" y="60"/>
                  </a:lnTo>
                  <a:lnTo>
                    <a:pt x="77" y="62"/>
                  </a:lnTo>
                  <a:lnTo>
                    <a:pt x="80" y="65"/>
                  </a:lnTo>
                  <a:lnTo>
                    <a:pt x="83" y="67"/>
                  </a:lnTo>
                  <a:lnTo>
                    <a:pt x="94" y="42"/>
                  </a:lnTo>
                  <a:close/>
                  <a:moveTo>
                    <a:pt x="112" y="0"/>
                  </a:moveTo>
                  <a:lnTo>
                    <a:pt x="134" y="4"/>
                  </a:lnTo>
                  <a:lnTo>
                    <a:pt x="127" y="20"/>
                  </a:lnTo>
                  <a:lnTo>
                    <a:pt x="150" y="26"/>
                  </a:lnTo>
                  <a:lnTo>
                    <a:pt x="169" y="36"/>
                  </a:lnTo>
                  <a:lnTo>
                    <a:pt x="171" y="37"/>
                  </a:lnTo>
                  <a:lnTo>
                    <a:pt x="151" y="59"/>
                  </a:lnTo>
                  <a:lnTo>
                    <a:pt x="149" y="57"/>
                  </a:lnTo>
                  <a:lnTo>
                    <a:pt x="133" y="50"/>
                  </a:lnTo>
                  <a:lnTo>
                    <a:pt x="117" y="44"/>
                  </a:lnTo>
                  <a:lnTo>
                    <a:pt x="103" y="78"/>
                  </a:lnTo>
                  <a:lnTo>
                    <a:pt x="109" y="80"/>
                  </a:lnTo>
                  <a:lnTo>
                    <a:pt x="126" y="92"/>
                  </a:lnTo>
                  <a:lnTo>
                    <a:pt x="136" y="103"/>
                  </a:lnTo>
                  <a:lnTo>
                    <a:pt x="139" y="113"/>
                  </a:lnTo>
                  <a:lnTo>
                    <a:pt x="137" y="125"/>
                  </a:lnTo>
                  <a:lnTo>
                    <a:pt x="131" y="135"/>
                  </a:lnTo>
                  <a:lnTo>
                    <a:pt x="123" y="143"/>
                  </a:lnTo>
                  <a:lnTo>
                    <a:pt x="112" y="149"/>
                  </a:lnTo>
                  <a:lnTo>
                    <a:pt x="93" y="155"/>
                  </a:lnTo>
                  <a:lnTo>
                    <a:pt x="69" y="155"/>
                  </a:lnTo>
                  <a:lnTo>
                    <a:pt x="59" y="178"/>
                  </a:lnTo>
                  <a:lnTo>
                    <a:pt x="37" y="174"/>
                  </a:lnTo>
                  <a:lnTo>
                    <a:pt x="46" y="153"/>
                  </a:lnTo>
                  <a:lnTo>
                    <a:pt x="21" y="146"/>
                  </a:lnTo>
                  <a:lnTo>
                    <a:pt x="1" y="137"/>
                  </a:lnTo>
                  <a:lnTo>
                    <a:pt x="0" y="136"/>
                  </a:lnTo>
                  <a:lnTo>
                    <a:pt x="12" y="109"/>
                  </a:lnTo>
                  <a:lnTo>
                    <a:pt x="15" y="111"/>
                  </a:lnTo>
                  <a:lnTo>
                    <a:pt x="25" y="117"/>
                  </a:lnTo>
                  <a:lnTo>
                    <a:pt x="37" y="123"/>
                  </a:lnTo>
                  <a:lnTo>
                    <a:pt x="46" y="126"/>
                  </a:lnTo>
                  <a:lnTo>
                    <a:pt x="57" y="129"/>
                  </a:lnTo>
                  <a:lnTo>
                    <a:pt x="71" y="96"/>
                  </a:lnTo>
                  <a:lnTo>
                    <a:pt x="64" y="91"/>
                  </a:lnTo>
                  <a:lnTo>
                    <a:pt x="49" y="81"/>
                  </a:lnTo>
                  <a:lnTo>
                    <a:pt x="40" y="70"/>
                  </a:lnTo>
                  <a:lnTo>
                    <a:pt x="37" y="59"/>
                  </a:lnTo>
                  <a:lnTo>
                    <a:pt x="40" y="45"/>
                  </a:lnTo>
                  <a:lnTo>
                    <a:pt x="45" y="36"/>
                  </a:lnTo>
                  <a:lnTo>
                    <a:pt x="53" y="29"/>
                  </a:lnTo>
                  <a:lnTo>
                    <a:pt x="65" y="23"/>
                  </a:lnTo>
                  <a:lnTo>
                    <a:pt x="83" y="18"/>
                  </a:lnTo>
                  <a:lnTo>
                    <a:pt x="105" y="17"/>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146">
              <a:extLst>
                <a:ext uri="{FF2B5EF4-FFF2-40B4-BE49-F238E27FC236}">
                  <a16:creationId xmlns:a16="http://schemas.microsoft.com/office/drawing/2014/main" id="{A4F7E8B9-DF3A-E4A1-0A8B-53E884A71805}"/>
                </a:ext>
              </a:extLst>
            </p:cNvPr>
            <p:cNvSpPr>
              <a:spLocks noEditPoints="1"/>
            </p:cNvSpPr>
            <p:nvPr/>
          </p:nvSpPr>
          <p:spPr bwMode="auto">
            <a:xfrm>
              <a:off x="3449" y="2286"/>
              <a:ext cx="146" cy="168"/>
            </a:xfrm>
            <a:custGeom>
              <a:avLst/>
              <a:gdLst>
                <a:gd name="T0" fmla="*/ 534 w 730"/>
                <a:gd name="T1" fmla="*/ 696 h 840"/>
                <a:gd name="T2" fmla="*/ 501 w 730"/>
                <a:gd name="T3" fmla="*/ 711 h 840"/>
                <a:gd name="T4" fmla="*/ 559 w 730"/>
                <a:gd name="T5" fmla="*/ 787 h 840"/>
                <a:gd name="T6" fmla="*/ 573 w 730"/>
                <a:gd name="T7" fmla="*/ 700 h 840"/>
                <a:gd name="T8" fmla="*/ 617 w 730"/>
                <a:gd name="T9" fmla="*/ 433 h 840"/>
                <a:gd name="T10" fmla="*/ 616 w 730"/>
                <a:gd name="T11" fmla="*/ 490 h 840"/>
                <a:gd name="T12" fmla="*/ 637 w 730"/>
                <a:gd name="T13" fmla="*/ 546 h 840"/>
                <a:gd name="T14" fmla="*/ 689 w 730"/>
                <a:gd name="T15" fmla="*/ 493 h 840"/>
                <a:gd name="T16" fmla="*/ 77 w 730"/>
                <a:gd name="T17" fmla="*/ 271 h 840"/>
                <a:gd name="T18" fmla="*/ 113 w 730"/>
                <a:gd name="T19" fmla="*/ 409 h 840"/>
                <a:gd name="T20" fmla="*/ 115 w 730"/>
                <a:gd name="T21" fmla="*/ 352 h 840"/>
                <a:gd name="T22" fmla="*/ 94 w 730"/>
                <a:gd name="T23" fmla="*/ 296 h 840"/>
                <a:gd name="T24" fmla="*/ 333 w 730"/>
                <a:gd name="T25" fmla="*/ 259 h 840"/>
                <a:gd name="T26" fmla="*/ 292 w 730"/>
                <a:gd name="T27" fmla="*/ 271 h 840"/>
                <a:gd name="T28" fmla="*/ 260 w 730"/>
                <a:gd name="T29" fmla="*/ 299 h 840"/>
                <a:gd name="T30" fmla="*/ 239 w 730"/>
                <a:gd name="T31" fmla="*/ 348 h 840"/>
                <a:gd name="T32" fmla="*/ 236 w 730"/>
                <a:gd name="T33" fmla="*/ 409 h 840"/>
                <a:gd name="T34" fmla="*/ 253 w 730"/>
                <a:gd name="T35" fmla="*/ 470 h 840"/>
                <a:gd name="T36" fmla="*/ 286 w 730"/>
                <a:gd name="T37" fmla="*/ 524 h 840"/>
                <a:gd name="T38" fmla="*/ 331 w 730"/>
                <a:gd name="T39" fmla="*/ 564 h 840"/>
                <a:gd name="T40" fmla="*/ 377 w 730"/>
                <a:gd name="T41" fmla="*/ 580 h 840"/>
                <a:gd name="T42" fmla="*/ 420 w 730"/>
                <a:gd name="T43" fmla="*/ 579 h 840"/>
                <a:gd name="T44" fmla="*/ 456 w 730"/>
                <a:gd name="T45" fmla="*/ 559 h 840"/>
                <a:gd name="T46" fmla="*/ 483 w 730"/>
                <a:gd name="T47" fmla="*/ 521 h 840"/>
                <a:gd name="T48" fmla="*/ 496 w 730"/>
                <a:gd name="T49" fmla="*/ 464 h 840"/>
                <a:gd name="T50" fmla="*/ 489 w 730"/>
                <a:gd name="T51" fmla="*/ 402 h 840"/>
                <a:gd name="T52" fmla="*/ 464 w 730"/>
                <a:gd name="T53" fmla="*/ 342 h 840"/>
                <a:gd name="T54" fmla="*/ 422 w 730"/>
                <a:gd name="T55" fmla="*/ 293 h 840"/>
                <a:gd name="T56" fmla="*/ 377 w 730"/>
                <a:gd name="T57" fmla="*/ 267 h 840"/>
                <a:gd name="T58" fmla="*/ 333 w 730"/>
                <a:gd name="T59" fmla="*/ 259 h 840"/>
                <a:gd name="T60" fmla="*/ 138 w 730"/>
                <a:gd name="T61" fmla="*/ 131 h 840"/>
                <a:gd name="T62" fmla="*/ 178 w 730"/>
                <a:gd name="T63" fmla="*/ 146 h 840"/>
                <a:gd name="T64" fmla="*/ 215 w 730"/>
                <a:gd name="T65" fmla="*/ 140 h 840"/>
                <a:gd name="T66" fmla="*/ 243 w 730"/>
                <a:gd name="T67" fmla="*/ 115 h 840"/>
                <a:gd name="T68" fmla="*/ 158 w 730"/>
                <a:gd name="T69" fmla="*/ 0 h 840"/>
                <a:gd name="T70" fmla="*/ 573 w 730"/>
                <a:gd name="T71" fmla="*/ 840 h 840"/>
                <a:gd name="T72" fmla="*/ 158 w 730"/>
                <a:gd name="T73" fmla="*/ 0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0" h="840">
                  <a:moveTo>
                    <a:pt x="553" y="696"/>
                  </a:moveTo>
                  <a:lnTo>
                    <a:pt x="534" y="696"/>
                  </a:lnTo>
                  <a:lnTo>
                    <a:pt x="516" y="701"/>
                  </a:lnTo>
                  <a:lnTo>
                    <a:pt x="501" y="711"/>
                  </a:lnTo>
                  <a:lnTo>
                    <a:pt x="487" y="726"/>
                  </a:lnTo>
                  <a:lnTo>
                    <a:pt x="559" y="787"/>
                  </a:lnTo>
                  <a:lnTo>
                    <a:pt x="593" y="710"/>
                  </a:lnTo>
                  <a:lnTo>
                    <a:pt x="573" y="700"/>
                  </a:lnTo>
                  <a:lnTo>
                    <a:pt x="553" y="696"/>
                  </a:lnTo>
                  <a:close/>
                  <a:moveTo>
                    <a:pt x="617" y="433"/>
                  </a:moveTo>
                  <a:lnTo>
                    <a:pt x="614" y="460"/>
                  </a:lnTo>
                  <a:lnTo>
                    <a:pt x="616" y="490"/>
                  </a:lnTo>
                  <a:lnTo>
                    <a:pt x="624" y="518"/>
                  </a:lnTo>
                  <a:lnTo>
                    <a:pt x="637" y="546"/>
                  </a:lnTo>
                  <a:lnTo>
                    <a:pt x="655" y="570"/>
                  </a:lnTo>
                  <a:lnTo>
                    <a:pt x="689" y="493"/>
                  </a:lnTo>
                  <a:lnTo>
                    <a:pt x="617" y="433"/>
                  </a:lnTo>
                  <a:close/>
                  <a:moveTo>
                    <a:pt x="77" y="271"/>
                  </a:moveTo>
                  <a:lnTo>
                    <a:pt x="42" y="348"/>
                  </a:lnTo>
                  <a:lnTo>
                    <a:pt x="113" y="409"/>
                  </a:lnTo>
                  <a:lnTo>
                    <a:pt x="117" y="380"/>
                  </a:lnTo>
                  <a:lnTo>
                    <a:pt x="115" y="352"/>
                  </a:lnTo>
                  <a:lnTo>
                    <a:pt x="108" y="323"/>
                  </a:lnTo>
                  <a:lnTo>
                    <a:pt x="94" y="296"/>
                  </a:lnTo>
                  <a:lnTo>
                    <a:pt x="77" y="271"/>
                  </a:lnTo>
                  <a:close/>
                  <a:moveTo>
                    <a:pt x="333" y="259"/>
                  </a:moveTo>
                  <a:lnTo>
                    <a:pt x="311" y="262"/>
                  </a:lnTo>
                  <a:lnTo>
                    <a:pt x="292" y="271"/>
                  </a:lnTo>
                  <a:lnTo>
                    <a:pt x="274" y="283"/>
                  </a:lnTo>
                  <a:lnTo>
                    <a:pt x="260" y="299"/>
                  </a:lnTo>
                  <a:lnTo>
                    <a:pt x="248" y="321"/>
                  </a:lnTo>
                  <a:lnTo>
                    <a:pt x="239" y="348"/>
                  </a:lnTo>
                  <a:lnTo>
                    <a:pt x="235" y="378"/>
                  </a:lnTo>
                  <a:lnTo>
                    <a:pt x="236" y="409"/>
                  </a:lnTo>
                  <a:lnTo>
                    <a:pt x="242" y="440"/>
                  </a:lnTo>
                  <a:lnTo>
                    <a:pt x="253" y="470"/>
                  </a:lnTo>
                  <a:lnTo>
                    <a:pt x="268" y="498"/>
                  </a:lnTo>
                  <a:lnTo>
                    <a:pt x="286" y="524"/>
                  </a:lnTo>
                  <a:lnTo>
                    <a:pt x="309" y="547"/>
                  </a:lnTo>
                  <a:lnTo>
                    <a:pt x="331" y="564"/>
                  </a:lnTo>
                  <a:lnTo>
                    <a:pt x="354" y="574"/>
                  </a:lnTo>
                  <a:lnTo>
                    <a:pt x="377" y="580"/>
                  </a:lnTo>
                  <a:lnTo>
                    <a:pt x="398" y="582"/>
                  </a:lnTo>
                  <a:lnTo>
                    <a:pt x="420" y="579"/>
                  </a:lnTo>
                  <a:lnTo>
                    <a:pt x="439" y="571"/>
                  </a:lnTo>
                  <a:lnTo>
                    <a:pt x="456" y="559"/>
                  </a:lnTo>
                  <a:lnTo>
                    <a:pt x="471" y="541"/>
                  </a:lnTo>
                  <a:lnTo>
                    <a:pt x="483" y="521"/>
                  </a:lnTo>
                  <a:lnTo>
                    <a:pt x="492" y="492"/>
                  </a:lnTo>
                  <a:lnTo>
                    <a:pt x="496" y="464"/>
                  </a:lnTo>
                  <a:lnTo>
                    <a:pt x="495" y="433"/>
                  </a:lnTo>
                  <a:lnTo>
                    <a:pt x="489" y="402"/>
                  </a:lnTo>
                  <a:lnTo>
                    <a:pt x="478" y="371"/>
                  </a:lnTo>
                  <a:lnTo>
                    <a:pt x="464" y="342"/>
                  </a:lnTo>
                  <a:lnTo>
                    <a:pt x="445" y="316"/>
                  </a:lnTo>
                  <a:lnTo>
                    <a:pt x="422" y="293"/>
                  </a:lnTo>
                  <a:lnTo>
                    <a:pt x="399" y="278"/>
                  </a:lnTo>
                  <a:lnTo>
                    <a:pt x="377" y="267"/>
                  </a:lnTo>
                  <a:lnTo>
                    <a:pt x="355" y="260"/>
                  </a:lnTo>
                  <a:lnTo>
                    <a:pt x="333" y="259"/>
                  </a:lnTo>
                  <a:close/>
                  <a:moveTo>
                    <a:pt x="172" y="54"/>
                  </a:moveTo>
                  <a:lnTo>
                    <a:pt x="138" y="131"/>
                  </a:lnTo>
                  <a:lnTo>
                    <a:pt x="158" y="141"/>
                  </a:lnTo>
                  <a:lnTo>
                    <a:pt x="178" y="146"/>
                  </a:lnTo>
                  <a:lnTo>
                    <a:pt x="197" y="146"/>
                  </a:lnTo>
                  <a:lnTo>
                    <a:pt x="215" y="140"/>
                  </a:lnTo>
                  <a:lnTo>
                    <a:pt x="230" y="130"/>
                  </a:lnTo>
                  <a:lnTo>
                    <a:pt x="243" y="115"/>
                  </a:lnTo>
                  <a:lnTo>
                    <a:pt x="172" y="54"/>
                  </a:lnTo>
                  <a:close/>
                  <a:moveTo>
                    <a:pt x="158" y="0"/>
                  </a:moveTo>
                  <a:lnTo>
                    <a:pt x="730" y="486"/>
                  </a:lnTo>
                  <a:lnTo>
                    <a:pt x="573" y="840"/>
                  </a:lnTo>
                  <a:lnTo>
                    <a:pt x="0" y="354"/>
                  </a:lnTo>
                  <a:lnTo>
                    <a:pt x="1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47">
              <a:extLst>
                <a:ext uri="{FF2B5EF4-FFF2-40B4-BE49-F238E27FC236}">
                  <a16:creationId xmlns:a16="http://schemas.microsoft.com/office/drawing/2014/main" id="{B3B2A5CB-1E0A-71BC-C2E7-E2EBB3D44BD5}"/>
                </a:ext>
              </a:extLst>
            </p:cNvPr>
            <p:cNvSpPr>
              <a:spLocks noEditPoints="1"/>
            </p:cNvSpPr>
            <p:nvPr/>
          </p:nvSpPr>
          <p:spPr bwMode="auto">
            <a:xfrm>
              <a:off x="3506" y="2349"/>
              <a:ext cx="32" cy="41"/>
            </a:xfrm>
            <a:custGeom>
              <a:avLst/>
              <a:gdLst>
                <a:gd name="T0" fmla="*/ 69 w 159"/>
                <a:gd name="T1" fmla="*/ 157 h 208"/>
                <a:gd name="T2" fmla="*/ 81 w 159"/>
                <a:gd name="T3" fmla="*/ 161 h 208"/>
                <a:gd name="T4" fmla="*/ 87 w 159"/>
                <a:gd name="T5" fmla="*/ 156 h 208"/>
                <a:gd name="T6" fmla="*/ 89 w 159"/>
                <a:gd name="T7" fmla="*/ 151 h 208"/>
                <a:gd name="T8" fmla="*/ 88 w 159"/>
                <a:gd name="T9" fmla="*/ 143 h 208"/>
                <a:gd name="T10" fmla="*/ 85 w 159"/>
                <a:gd name="T11" fmla="*/ 135 h 208"/>
                <a:gd name="T12" fmla="*/ 81 w 159"/>
                <a:gd name="T13" fmla="*/ 44 h 208"/>
                <a:gd name="T14" fmla="*/ 76 w 159"/>
                <a:gd name="T15" fmla="*/ 46 h 208"/>
                <a:gd name="T16" fmla="*/ 73 w 159"/>
                <a:gd name="T17" fmla="*/ 55 h 208"/>
                <a:gd name="T18" fmla="*/ 75 w 159"/>
                <a:gd name="T19" fmla="*/ 64 h 208"/>
                <a:gd name="T20" fmla="*/ 80 w 159"/>
                <a:gd name="T21" fmla="*/ 74 h 208"/>
                <a:gd name="T22" fmla="*/ 88 w 159"/>
                <a:gd name="T23" fmla="*/ 45 h 208"/>
                <a:gd name="T24" fmla="*/ 81 w 159"/>
                <a:gd name="T25" fmla="*/ 44 h 208"/>
                <a:gd name="T26" fmla="*/ 131 w 159"/>
                <a:gd name="T27" fmla="*/ 17 h 208"/>
                <a:gd name="T28" fmla="*/ 142 w 159"/>
                <a:gd name="T29" fmla="*/ 55 h 208"/>
                <a:gd name="T30" fmla="*/ 159 w 159"/>
                <a:gd name="T31" fmla="*/ 80 h 208"/>
                <a:gd name="T32" fmla="*/ 136 w 159"/>
                <a:gd name="T33" fmla="*/ 94 h 208"/>
                <a:gd name="T34" fmla="*/ 111 w 159"/>
                <a:gd name="T35" fmla="*/ 62 h 208"/>
                <a:gd name="T36" fmla="*/ 100 w 159"/>
                <a:gd name="T37" fmla="*/ 105 h 208"/>
                <a:gd name="T38" fmla="*/ 117 w 159"/>
                <a:gd name="T39" fmla="*/ 135 h 208"/>
                <a:gd name="T40" fmla="*/ 122 w 159"/>
                <a:gd name="T41" fmla="*/ 163 h 208"/>
                <a:gd name="T42" fmla="*/ 112 w 159"/>
                <a:gd name="T43" fmla="*/ 188 h 208"/>
                <a:gd name="T44" fmla="*/ 93 w 159"/>
                <a:gd name="T45" fmla="*/ 197 h 208"/>
                <a:gd name="T46" fmla="*/ 70 w 159"/>
                <a:gd name="T47" fmla="*/ 192 h 208"/>
                <a:gd name="T48" fmla="*/ 47 w 159"/>
                <a:gd name="T49" fmla="*/ 208 h 208"/>
                <a:gd name="T50" fmla="*/ 38 w 159"/>
                <a:gd name="T51" fmla="*/ 169 h 208"/>
                <a:gd name="T52" fmla="*/ 1 w 159"/>
                <a:gd name="T53" fmla="*/ 125 h 208"/>
                <a:gd name="T54" fmla="*/ 13 w 159"/>
                <a:gd name="T55" fmla="*/ 94 h 208"/>
                <a:gd name="T56" fmla="*/ 32 w 159"/>
                <a:gd name="T57" fmla="*/ 124 h 208"/>
                <a:gd name="T58" fmla="*/ 49 w 159"/>
                <a:gd name="T59" fmla="*/ 142 h 208"/>
                <a:gd name="T60" fmla="*/ 60 w 159"/>
                <a:gd name="T61" fmla="*/ 96 h 208"/>
                <a:gd name="T62" fmla="*/ 42 w 159"/>
                <a:gd name="T63" fmla="*/ 57 h 208"/>
                <a:gd name="T64" fmla="*/ 45 w 159"/>
                <a:gd name="T65" fmla="*/ 24 h 208"/>
                <a:gd name="T66" fmla="*/ 59 w 159"/>
                <a:gd name="T67" fmla="*/ 9 h 208"/>
                <a:gd name="T68" fmla="*/ 86 w 159"/>
                <a:gd name="T69" fmla="*/ 9 h 208"/>
                <a:gd name="T70" fmla="*/ 112 w 159"/>
                <a:gd name="T7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9" h="208">
                  <a:moveTo>
                    <a:pt x="81" y="129"/>
                  </a:moveTo>
                  <a:lnTo>
                    <a:pt x="69" y="157"/>
                  </a:lnTo>
                  <a:lnTo>
                    <a:pt x="76" y="160"/>
                  </a:lnTo>
                  <a:lnTo>
                    <a:pt x="81" y="161"/>
                  </a:lnTo>
                  <a:lnTo>
                    <a:pt x="85" y="158"/>
                  </a:lnTo>
                  <a:lnTo>
                    <a:pt x="87" y="156"/>
                  </a:lnTo>
                  <a:lnTo>
                    <a:pt x="88" y="155"/>
                  </a:lnTo>
                  <a:lnTo>
                    <a:pt x="89" y="151"/>
                  </a:lnTo>
                  <a:lnTo>
                    <a:pt x="89" y="146"/>
                  </a:lnTo>
                  <a:lnTo>
                    <a:pt x="88" y="143"/>
                  </a:lnTo>
                  <a:lnTo>
                    <a:pt x="87" y="139"/>
                  </a:lnTo>
                  <a:lnTo>
                    <a:pt x="85" y="135"/>
                  </a:lnTo>
                  <a:lnTo>
                    <a:pt x="81" y="129"/>
                  </a:lnTo>
                  <a:close/>
                  <a:moveTo>
                    <a:pt x="81" y="44"/>
                  </a:moveTo>
                  <a:lnTo>
                    <a:pt x="79" y="44"/>
                  </a:lnTo>
                  <a:lnTo>
                    <a:pt x="76" y="46"/>
                  </a:lnTo>
                  <a:lnTo>
                    <a:pt x="75" y="49"/>
                  </a:lnTo>
                  <a:lnTo>
                    <a:pt x="73" y="55"/>
                  </a:lnTo>
                  <a:lnTo>
                    <a:pt x="74" y="60"/>
                  </a:lnTo>
                  <a:lnTo>
                    <a:pt x="75" y="64"/>
                  </a:lnTo>
                  <a:lnTo>
                    <a:pt x="76" y="68"/>
                  </a:lnTo>
                  <a:lnTo>
                    <a:pt x="80" y="74"/>
                  </a:lnTo>
                  <a:lnTo>
                    <a:pt x="92" y="46"/>
                  </a:lnTo>
                  <a:lnTo>
                    <a:pt x="88" y="45"/>
                  </a:lnTo>
                  <a:lnTo>
                    <a:pt x="85" y="44"/>
                  </a:lnTo>
                  <a:lnTo>
                    <a:pt x="81" y="44"/>
                  </a:lnTo>
                  <a:close/>
                  <a:moveTo>
                    <a:pt x="112" y="0"/>
                  </a:moveTo>
                  <a:lnTo>
                    <a:pt x="131" y="17"/>
                  </a:lnTo>
                  <a:lnTo>
                    <a:pt x="123" y="35"/>
                  </a:lnTo>
                  <a:lnTo>
                    <a:pt x="142" y="55"/>
                  </a:lnTo>
                  <a:lnTo>
                    <a:pt x="157" y="76"/>
                  </a:lnTo>
                  <a:lnTo>
                    <a:pt x="159" y="80"/>
                  </a:lnTo>
                  <a:lnTo>
                    <a:pt x="138" y="98"/>
                  </a:lnTo>
                  <a:lnTo>
                    <a:pt x="136" y="94"/>
                  </a:lnTo>
                  <a:lnTo>
                    <a:pt x="124" y="76"/>
                  </a:lnTo>
                  <a:lnTo>
                    <a:pt x="111" y="62"/>
                  </a:lnTo>
                  <a:lnTo>
                    <a:pt x="95" y="98"/>
                  </a:lnTo>
                  <a:lnTo>
                    <a:pt x="100" y="105"/>
                  </a:lnTo>
                  <a:lnTo>
                    <a:pt x="110" y="121"/>
                  </a:lnTo>
                  <a:lnTo>
                    <a:pt x="117" y="135"/>
                  </a:lnTo>
                  <a:lnTo>
                    <a:pt x="120" y="146"/>
                  </a:lnTo>
                  <a:lnTo>
                    <a:pt x="122" y="163"/>
                  </a:lnTo>
                  <a:lnTo>
                    <a:pt x="118" y="177"/>
                  </a:lnTo>
                  <a:lnTo>
                    <a:pt x="112" y="188"/>
                  </a:lnTo>
                  <a:lnTo>
                    <a:pt x="104" y="194"/>
                  </a:lnTo>
                  <a:lnTo>
                    <a:pt x="93" y="197"/>
                  </a:lnTo>
                  <a:lnTo>
                    <a:pt x="82" y="195"/>
                  </a:lnTo>
                  <a:lnTo>
                    <a:pt x="70" y="192"/>
                  </a:lnTo>
                  <a:lnTo>
                    <a:pt x="57" y="183"/>
                  </a:lnTo>
                  <a:lnTo>
                    <a:pt x="47" y="208"/>
                  </a:lnTo>
                  <a:lnTo>
                    <a:pt x="28" y="192"/>
                  </a:lnTo>
                  <a:lnTo>
                    <a:pt x="38" y="169"/>
                  </a:lnTo>
                  <a:lnTo>
                    <a:pt x="17" y="148"/>
                  </a:lnTo>
                  <a:lnTo>
                    <a:pt x="1" y="125"/>
                  </a:lnTo>
                  <a:lnTo>
                    <a:pt x="0" y="124"/>
                  </a:lnTo>
                  <a:lnTo>
                    <a:pt x="13" y="94"/>
                  </a:lnTo>
                  <a:lnTo>
                    <a:pt x="16" y="99"/>
                  </a:lnTo>
                  <a:lnTo>
                    <a:pt x="32" y="124"/>
                  </a:lnTo>
                  <a:lnTo>
                    <a:pt x="42" y="133"/>
                  </a:lnTo>
                  <a:lnTo>
                    <a:pt x="49" y="142"/>
                  </a:lnTo>
                  <a:lnTo>
                    <a:pt x="66" y="105"/>
                  </a:lnTo>
                  <a:lnTo>
                    <a:pt x="60" y="96"/>
                  </a:lnTo>
                  <a:lnTo>
                    <a:pt x="48" y="76"/>
                  </a:lnTo>
                  <a:lnTo>
                    <a:pt x="42" y="57"/>
                  </a:lnTo>
                  <a:lnTo>
                    <a:pt x="41" y="40"/>
                  </a:lnTo>
                  <a:lnTo>
                    <a:pt x="45" y="24"/>
                  </a:lnTo>
                  <a:lnTo>
                    <a:pt x="51" y="14"/>
                  </a:lnTo>
                  <a:lnTo>
                    <a:pt x="59" y="9"/>
                  </a:lnTo>
                  <a:lnTo>
                    <a:pt x="69" y="7"/>
                  </a:lnTo>
                  <a:lnTo>
                    <a:pt x="86" y="9"/>
                  </a:lnTo>
                  <a:lnTo>
                    <a:pt x="104" y="19"/>
                  </a:lnTo>
                  <a:lnTo>
                    <a:pt x="11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75" name="Group 192">
            <a:extLst>
              <a:ext uri="{FF2B5EF4-FFF2-40B4-BE49-F238E27FC236}">
                <a16:creationId xmlns:a16="http://schemas.microsoft.com/office/drawing/2014/main" id="{A6A3D6A8-1178-41F0-D044-B0840FFF6F03}"/>
              </a:ext>
            </a:extLst>
          </p:cNvPr>
          <p:cNvGrpSpPr>
            <a:grpSpLocks noChangeAspect="1"/>
          </p:cNvGrpSpPr>
          <p:nvPr/>
        </p:nvGrpSpPr>
        <p:grpSpPr bwMode="auto">
          <a:xfrm>
            <a:off x="395241" y="3622425"/>
            <a:ext cx="352972" cy="253297"/>
            <a:chOff x="4283" y="2577"/>
            <a:chExt cx="3134" cy="2249"/>
          </a:xfrm>
          <a:solidFill>
            <a:schemeClr val="bg1"/>
          </a:solidFill>
        </p:grpSpPr>
        <p:sp>
          <p:nvSpPr>
            <p:cNvPr id="76" name="Freeform 194">
              <a:extLst>
                <a:ext uri="{FF2B5EF4-FFF2-40B4-BE49-F238E27FC236}">
                  <a16:creationId xmlns:a16="http://schemas.microsoft.com/office/drawing/2014/main" id="{C32C133D-79FE-ADBB-75AF-FF145462D7D8}"/>
                </a:ext>
              </a:extLst>
            </p:cNvPr>
            <p:cNvSpPr>
              <a:spLocks/>
            </p:cNvSpPr>
            <p:nvPr/>
          </p:nvSpPr>
          <p:spPr bwMode="auto">
            <a:xfrm>
              <a:off x="4718" y="2723"/>
              <a:ext cx="958" cy="1276"/>
            </a:xfrm>
            <a:custGeom>
              <a:avLst/>
              <a:gdLst>
                <a:gd name="T0" fmla="*/ 1134 w 1917"/>
                <a:gd name="T1" fmla="*/ 13 h 2554"/>
                <a:gd name="T2" fmla="*/ 1314 w 1917"/>
                <a:gd name="T3" fmla="*/ 74 h 2554"/>
                <a:gd name="T4" fmla="*/ 1459 w 1917"/>
                <a:gd name="T5" fmla="*/ 164 h 2554"/>
                <a:gd name="T6" fmla="*/ 1548 w 1917"/>
                <a:gd name="T7" fmla="*/ 253 h 2554"/>
                <a:gd name="T8" fmla="*/ 1586 w 1917"/>
                <a:gd name="T9" fmla="*/ 306 h 2554"/>
                <a:gd name="T10" fmla="*/ 1598 w 1917"/>
                <a:gd name="T11" fmla="*/ 312 h 2554"/>
                <a:gd name="T12" fmla="*/ 1634 w 1917"/>
                <a:gd name="T13" fmla="*/ 321 h 2554"/>
                <a:gd name="T14" fmla="*/ 1687 w 1917"/>
                <a:gd name="T15" fmla="*/ 350 h 2554"/>
                <a:gd name="T16" fmla="*/ 1750 w 1917"/>
                <a:gd name="T17" fmla="*/ 407 h 2554"/>
                <a:gd name="T18" fmla="*/ 1807 w 1917"/>
                <a:gd name="T19" fmla="*/ 500 h 2554"/>
                <a:gd name="T20" fmla="*/ 1849 w 1917"/>
                <a:gd name="T21" fmla="*/ 639 h 2554"/>
                <a:gd name="T22" fmla="*/ 1862 w 1917"/>
                <a:gd name="T23" fmla="*/ 835 h 2554"/>
                <a:gd name="T24" fmla="*/ 1835 w 1917"/>
                <a:gd name="T25" fmla="*/ 1097 h 2554"/>
                <a:gd name="T26" fmla="*/ 1822 w 1917"/>
                <a:gd name="T27" fmla="*/ 1217 h 2554"/>
                <a:gd name="T28" fmla="*/ 1872 w 1917"/>
                <a:gd name="T29" fmla="*/ 1230 h 2554"/>
                <a:gd name="T30" fmla="*/ 1908 w 1917"/>
                <a:gd name="T31" fmla="*/ 1280 h 2554"/>
                <a:gd name="T32" fmla="*/ 1915 w 1917"/>
                <a:gd name="T33" fmla="*/ 1380 h 2554"/>
                <a:gd name="T34" fmla="*/ 1883 w 1917"/>
                <a:gd name="T35" fmla="*/ 1546 h 2554"/>
                <a:gd name="T36" fmla="*/ 1816 w 1917"/>
                <a:gd name="T37" fmla="*/ 1726 h 2554"/>
                <a:gd name="T38" fmla="*/ 1757 w 1917"/>
                <a:gd name="T39" fmla="*/ 1808 h 2554"/>
                <a:gd name="T40" fmla="*/ 1710 w 1917"/>
                <a:gd name="T41" fmla="*/ 1888 h 2554"/>
                <a:gd name="T42" fmla="*/ 1632 w 1917"/>
                <a:gd name="T43" fmla="*/ 2092 h 2554"/>
                <a:gd name="T44" fmla="*/ 1497 w 1917"/>
                <a:gd name="T45" fmla="*/ 2284 h 2554"/>
                <a:gd name="T46" fmla="*/ 1312 w 1917"/>
                <a:gd name="T47" fmla="*/ 2443 h 2554"/>
                <a:gd name="T48" fmla="*/ 1096 w 1917"/>
                <a:gd name="T49" fmla="*/ 2536 h 2554"/>
                <a:gd name="T50" fmla="*/ 888 w 1917"/>
                <a:gd name="T51" fmla="*/ 2550 h 2554"/>
                <a:gd name="T52" fmla="*/ 673 w 1917"/>
                <a:gd name="T53" fmla="*/ 2485 h 2554"/>
                <a:gd name="T54" fmla="*/ 472 w 1917"/>
                <a:gd name="T55" fmla="*/ 2344 h 2554"/>
                <a:gd name="T56" fmla="*/ 322 w 1917"/>
                <a:gd name="T57" fmla="*/ 2160 h 2554"/>
                <a:gd name="T58" fmla="*/ 226 w 1917"/>
                <a:gd name="T59" fmla="*/ 1957 h 2554"/>
                <a:gd name="T60" fmla="*/ 177 w 1917"/>
                <a:gd name="T61" fmla="*/ 1822 h 2554"/>
                <a:gd name="T62" fmla="*/ 120 w 1917"/>
                <a:gd name="T63" fmla="*/ 1766 h 2554"/>
                <a:gd name="T64" fmla="*/ 57 w 1917"/>
                <a:gd name="T65" fmla="*/ 1620 h 2554"/>
                <a:gd name="T66" fmla="*/ 8 w 1917"/>
                <a:gd name="T67" fmla="*/ 1428 h 2554"/>
                <a:gd name="T68" fmla="*/ 4 w 1917"/>
                <a:gd name="T69" fmla="*/ 1308 h 2554"/>
                <a:gd name="T70" fmla="*/ 32 w 1917"/>
                <a:gd name="T71" fmla="*/ 1244 h 2554"/>
                <a:gd name="T72" fmla="*/ 78 w 1917"/>
                <a:gd name="T73" fmla="*/ 1219 h 2554"/>
                <a:gd name="T74" fmla="*/ 95 w 1917"/>
                <a:gd name="T75" fmla="*/ 1156 h 2554"/>
                <a:gd name="T76" fmla="*/ 61 w 1917"/>
                <a:gd name="T77" fmla="*/ 935 h 2554"/>
                <a:gd name="T78" fmla="*/ 80 w 1917"/>
                <a:gd name="T79" fmla="*/ 709 h 2554"/>
                <a:gd name="T80" fmla="*/ 169 w 1917"/>
                <a:gd name="T81" fmla="*/ 489 h 2554"/>
                <a:gd name="T82" fmla="*/ 306 w 1917"/>
                <a:gd name="T83" fmla="*/ 314 h 2554"/>
                <a:gd name="T84" fmla="*/ 514 w 1917"/>
                <a:gd name="T85" fmla="*/ 141 h 2554"/>
                <a:gd name="T86" fmla="*/ 717 w 1917"/>
                <a:gd name="T87" fmla="*/ 38 h 2554"/>
                <a:gd name="T88" fmla="*/ 902 w 1917"/>
                <a:gd name="T89" fmla="*/ 4 h 2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17" h="2554">
                  <a:moveTo>
                    <a:pt x="983" y="0"/>
                  </a:moveTo>
                  <a:lnTo>
                    <a:pt x="1061" y="4"/>
                  </a:lnTo>
                  <a:lnTo>
                    <a:pt x="1134" y="13"/>
                  </a:lnTo>
                  <a:lnTo>
                    <a:pt x="1198" y="29"/>
                  </a:lnTo>
                  <a:lnTo>
                    <a:pt x="1259" y="49"/>
                  </a:lnTo>
                  <a:lnTo>
                    <a:pt x="1314" y="74"/>
                  </a:lnTo>
                  <a:lnTo>
                    <a:pt x="1364" y="101"/>
                  </a:lnTo>
                  <a:lnTo>
                    <a:pt x="1415" y="131"/>
                  </a:lnTo>
                  <a:lnTo>
                    <a:pt x="1459" y="164"/>
                  </a:lnTo>
                  <a:lnTo>
                    <a:pt x="1495" y="196"/>
                  </a:lnTo>
                  <a:lnTo>
                    <a:pt x="1525" y="224"/>
                  </a:lnTo>
                  <a:lnTo>
                    <a:pt x="1548" y="253"/>
                  </a:lnTo>
                  <a:lnTo>
                    <a:pt x="1567" y="276"/>
                  </a:lnTo>
                  <a:lnTo>
                    <a:pt x="1579" y="295"/>
                  </a:lnTo>
                  <a:lnTo>
                    <a:pt x="1586" y="306"/>
                  </a:lnTo>
                  <a:lnTo>
                    <a:pt x="1588" y="310"/>
                  </a:lnTo>
                  <a:lnTo>
                    <a:pt x="1590" y="310"/>
                  </a:lnTo>
                  <a:lnTo>
                    <a:pt x="1598" y="312"/>
                  </a:lnTo>
                  <a:lnTo>
                    <a:pt x="1605" y="314"/>
                  </a:lnTo>
                  <a:lnTo>
                    <a:pt x="1619" y="316"/>
                  </a:lnTo>
                  <a:lnTo>
                    <a:pt x="1634" y="321"/>
                  </a:lnTo>
                  <a:lnTo>
                    <a:pt x="1649" y="329"/>
                  </a:lnTo>
                  <a:lnTo>
                    <a:pt x="1668" y="338"/>
                  </a:lnTo>
                  <a:lnTo>
                    <a:pt x="1687" y="350"/>
                  </a:lnTo>
                  <a:lnTo>
                    <a:pt x="1708" y="365"/>
                  </a:lnTo>
                  <a:lnTo>
                    <a:pt x="1729" y="384"/>
                  </a:lnTo>
                  <a:lnTo>
                    <a:pt x="1750" y="407"/>
                  </a:lnTo>
                  <a:lnTo>
                    <a:pt x="1771" y="432"/>
                  </a:lnTo>
                  <a:lnTo>
                    <a:pt x="1790" y="464"/>
                  </a:lnTo>
                  <a:lnTo>
                    <a:pt x="1807" y="500"/>
                  </a:lnTo>
                  <a:lnTo>
                    <a:pt x="1824" y="540"/>
                  </a:lnTo>
                  <a:lnTo>
                    <a:pt x="1837" y="588"/>
                  </a:lnTo>
                  <a:lnTo>
                    <a:pt x="1849" y="639"/>
                  </a:lnTo>
                  <a:lnTo>
                    <a:pt x="1856" y="698"/>
                  </a:lnTo>
                  <a:lnTo>
                    <a:pt x="1862" y="762"/>
                  </a:lnTo>
                  <a:lnTo>
                    <a:pt x="1862" y="835"/>
                  </a:lnTo>
                  <a:lnTo>
                    <a:pt x="1858" y="915"/>
                  </a:lnTo>
                  <a:lnTo>
                    <a:pt x="1851" y="1002"/>
                  </a:lnTo>
                  <a:lnTo>
                    <a:pt x="1835" y="1097"/>
                  </a:lnTo>
                  <a:lnTo>
                    <a:pt x="1822" y="1156"/>
                  </a:lnTo>
                  <a:lnTo>
                    <a:pt x="1805" y="1217"/>
                  </a:lnTo>
                  <a:lnTo>
                    <a:pt x="1822" y="1217"/>
                  </a:lnTo>
                  <a:lnTo>
                    <a:pt x="1839" y="1217"/>
                  </a:lnTo>
                  <a:lnTo>
                    <a:pt x="1856" y="1223"/>
                  </a:lnTo>
                  <a:lnTo>
                    <a:pt x="1872" y="1230"/>
                  </a:lnTo>
                  <a:lnTo>
                    <a:pt x="1885" y="1242"/>
                  </a:lnTo>
                  <a:lnTo>
                    <a:pt x="1898" y="1259"/>
                  </a:lnTo>
                  <a:lnTo>
                    <a:pt x="1908" y="1280"/>
                  </a:lnTo>
                  <a:lnTo>
                    <a:pt x="1913" y="1306"/>
                  </a:lnTo>
                  <a:lnTo>
                    <a:pt x="1917" y="1340"/>
                  </a:lnTo>
                  <a:lnTo>
                    <a:pt x="1915" y="1380"/>
                  </a:lnTo>
                  <a:lnTo>
                    <a:pt x="1910" y="1428"/>
                  </a:lnTo>
                  <a:lnTo>
                    <a:pt x="1900" y="1483"/>
                  </a:lnTo>
                  <a:lnTo>
                    <a:pt x="1883" y="1546"/>
                  </a:lnTo>
                  <a:lnTo>
                    <a:pt x="1860" y="1620"/>
                  </a:lnTo>
                  <a:lnTo>
                    <a:pt x="1839" y="1679"/>
                  </a:lnTo>
                  <a:lnTo>
                    <a:pt x="1816" y="1726"/>
                  </a:lnTo>
                  <a:lnTo>
                    <a:pt x="1795" y="1765"/>
                  </a:lnTo>
                  <a:lnTo>
                    <a:pt x="1776" y="1791"/>
                  </a:lnTo>
                  <a:lnTo>
                    <a:pt x="1757" y="1808"/>
                  </a:lnTo>
                  <a:lnTo>
                    <a:pt x="1740" y="1820"/>
                  </a:lnTo>
                  <a:lnTo>
                    <a:pt x="1723" y="1823"/>
                  </a:lnTo>
                  <a:lnTo>
                    <a:pt x="1710" y="1888"/>
                  </a:lnTo>
                  <a:lnTo>
                    <a:pt x="1691" y="1957"/>
                  </a:lnTo>
                  <a:lnTo>
                    <a:pt x="1664" y="2023"/>
                  </a:lnTo>
                  <a:lnTo>
                    <a:pt x="1632" y="2092"/>
                  </a:lnTo>
                  <a:lnTo>
                    <a:pt x="1592" y="2158"/>
                  </a:lnTo>
                  <a:lnTo>
                    <a:pt x="1548" y="2223"/>
                  </a:lnTo>
                  <a:lnTo>
                    <a:pt x="1497" y="2284"/>
                  </a:lnTo>
                  <a:lnTo>
                    <a:pt x="1440" y="2343"/>
                  </a:lnTo>
                  <a:lnTo>
                    <a:pt x="1379" y="2396"/>
                  </a:lnTo>
                  <a:lnTo>
                    <a:pt x="1312" y="2443"/>
                  </a:lnTo>
                  <a:lnTo>
                    <a:pt x="1240" y="2483"/>
                  </a:lnTo>
                  <a:lnTo>
                    <a:pt x="1162" y="2517"/>
                  </a:lnTo>
                  <a:lnTo>
                    <a:pt x="1096" y="2536"/>
                  </a:lnTo>
                  <a:lnTo>
                    <a:pt x="1027" y="2550"/>
                  </a:lnTo>
                  <a:lnTo>
                    <a:pt x="957" y="2554"/>
                  </a:lnTo>
                  <a:lnTo>
                    <a:pt x="888" y="2550"/>
                  </a:lnTo>
                  <a:lnTo>
                    <a:pt x="820" y="2536"/>
                  </a:lnTo>
                  <a:lnTo>
                    <a:pt x="753" y="2517"/>
                  </a:lnTo>
                  <a:lnTo>
                    <a:pt x="673" y="2485"/>
                  </a:lnTo>
                  <a:lnTo>
                    <a:pt x="601" y="2445"/>
                  </a:lnTo>
                  <a:lnTo>
                    <a:pt x="535" y="2398"/>
                  </a:lnTo>
                  <a:lnTo>
                    <a:pt x="472" y="2344"/>
                  </a:lnTo>
                  <a:lnTo>
                    <a:pt x="417" y="2285"/>
                  </a:lnTo>
                  <a:lnTo>
                    <a:pt x="365" y="2225"/>
                  </a:lnTo>
                  <a:lnTo>
                    <a:pt x="322" y="2160"/>
                  </a:lnTo>
                  <a:lnTo>
                    <a:pt x="284" y="2093"/>
                  </a:lnTo>
                  <a:lnTo>
                    <a:pt x="251" y="2025"/>
                  </a:lnTo>
                  <a:lnTo>
                    <a:pt x="226" y="1957"/>
                  </a:lnTo>
                  <a:lnTo>
                    <a:pt x="206" y="1890"/>
                  </a:lnTo>
                  <a:lnTo>
                    <a:pt x="192" y="1825"/>
                  </a:lnTo>
                  <a:lnTo>
                    <a:pt x="177" y="1822"/>
                  </a:lnTo>
                  <a:lnTo>
                    <a:pt x="158" y="1810"/>
                  </a:lnTo>
                  <a:lnTo>
                    <a:pt x="139" y="1793"/>
                  </a:lnTo>
                  <a:lnTo>
                    <a:pt x="120" y="1766"/>
                  </a:lnTo>
                  <a:lnTo>
                    <a:pt x="99" y="1728"/>
                  </a:lnTo>
                  <a:lnTo>
                    <a:pt x="78" y="1681"/>
                  </a:lnTo>
                  <a:lnTo>
                    <a:pt x="57" y="1620"/>
                  </a:lnTo>
                  <a:lnTo>
                    <a:pt x="34" y="1546"/>
                  </a:lnTo>
                  <a:lnTo>
                    <a:pt x="17" y="1483"/>
                  </a:lnTo>
                  <a:lnTo>
                    <a:pt x="8" y="1428"/>
                  </a:lnTo>
                  <a:lnTo>
                    <a:pt x="2" y="1380"/>
                  </a:lnTo>
                  <a:lnTo>
                    <a:pt x="0" y="1340"/>
                  </a:lnTo>
                  <a:lnTo>
                    <a:pt x="4" y="1308"/>
                  </a:lnTo>
                  <a:lnTo>
                    <a:pt x="10" y="1280"/>
                  </a:lnTo>
                  <a:lnTo>
                    <a:pt x="19" y="1259"/>
                  </a:lnTo>
                  <a:lnTo>
                    <a:pt x="32" y="1244"/>
                  </a:lnTo>
                  <a:lnTo>
                    <a:pt x="46" y="1230"/>
                  </a:lnTo>
                  <a:lnTo>
                    <a:pt x="63" y="1223"/>
                  </a:lnTo>
                  <a:lnTo>
                    <a:pt x="78" y="1219"/>
                  </a:lnTo>
                  <a:lnTo>
                    <a:pt x="95" y="1217"/>
                  </a:lnTo>
                  <a:lnTo>
                    <a:pt x="114" y="1217"/>
                  </a:lnTo>
                  <a:lnTo>
                    <a:pt x="95" y="1156"/>
                  </a:lnTo>
                  <a:lnTo>
                    <a:pt x="82" y="1097"/>
                  </a:lnTo>
                  <a:lnTo>
                    <a:pt x="69" y="1015"/>
                  </a:lnTo>
                  <a:lnTo>
                    <a:pt x="61" y="935"/>
                  </a:lnTo>
                  <a:lnTo>
                    <a:pt x="59" y="859"/>
                  </a:lnTo>
                  <a:lnTo>
                    <a:pt x="65" y="783"/>
                  </a:lnTo>
                  <a:lnTo>
                    <a:pt x="80" y="709"/>
                  </a:lnTo>
                  <a:lnTo>
                    <a:pt x="103" y="631"/>
                  </a:lnTo>
                  <a:lnTo>
                    <a:pt x="133" y="557"/>
                  </a:lnTo>
                  <a:lnTo>
                    <a:pt x="169" y="489"/>
                  </a:lnTo>
                  <a:lnTo>
                    <a:pt x="211" y="426"/>
                  </a:lnTo>
                  <a:lnTo>
                    <a:pt x="257" y="367"/>
                  </a:lnTo>
                  <a:lnTo>
                    <a:pt x="306" y="314"/>
                  </a:lnTo>
                  <a:lnTo>
                    <a:pt x="371" y="251"/>
                  </a:lnTo>
                  <a:lnTo>
                    <a:pt x="441" y="192"/>
                  </a:lnTo>
                  <a:lnTo>
                    <a:pt x="514" y="141"/>
                  </a:lnTo>
                  <a:lnTo>
                    <a:pt x="576" y="101"/>
                  </a:lnTo>
                  <a:lnTo>
                    <a:pt x="645" y="67"/>
                  </a:lnTo>
                  <a:lnTo>
                    <a:pt x="717" y="38"/>
                  </a:lnTo>
                  <a:lnTo>
                    <a:pt x="776" y="21"/>
                  </a:lnTo>
                  <a:lnTo>
                    <a:pt x="837" y="10"/>
                  </a:lnTo>
                  <a:lnTo>
                    <a:pt x="902" y="4"/>
                  </a:lnTo>
                  <a:lnTo>
                    <a:pt x="98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95">
              <a:extLst>
                <a:ext uri="{FF2B5EF4-FFF2-40B4-BE49-F238E27FC236}">
                  <a16:creationId xmlns:a16="http://schemas.microsoft.com/office/drawing/2014/main" id="{1B6A9219-BAE9-91AB-E67F-8B31FFE3BFE1}"/>
                </a:ext>
              </a:extLst>
            </p:cNvPr>
            <p:cNvSpPr>
              <a:spLocks/>
            </p:cNvSpPr>
            <p:nvPr/>
          </p:nvSpPr>
          <p:spPr bwMode="auto">
            <a:xfrm>
              <a:off x="4283" y="3981"/>
              <a:ext cx="1831" cy="845"/>
            </a:xfrm>
            <a:custGeom>
              <a:avLst/>
              <a:gdLst>
                <a:gd name="T0" fmla="*/ 1531 w 3661"/>
                <a:gd name="T1" fmla="*/ 1090 h 1691"/>
                <a:gd name="T2" fmla="*/ 1733 w 3661"/>
                <a:gd name="T3" fmla="*/ 801 h 1691"/>
                <a:gd name="T4" fmla="*/ 1653 w 3661"/>
                <a:gd name="T5" fmla="*/ 677 h 1691"/>
                <a:gd name="T6" fmla="*/ 1607 w 3661"/>
                <a:gd name="T7" fmla="*/ 575 h 1691"/>
                <a:gd name="T8" fmla="*/ 1586 w 3661"/>
                <a:gd name="T9" fmla="*/ 493 h 1691"/>
                <a:gd name="T10" fmla="*/ 1588 w 3661"/>
                <a:gd name="T11" fmla="*/ 426 h 1691"/>
                <a:gd name="T12" fmla="*/ 1607 w 3661"/>
                <a:gd name="T13" fmla="*/ 377 h 1691"/>
                <a:gd name="T14" fmla="*/ 1639 w 3661"/>
                <a:gd name="T15" fmla="*/ 339 h 1691"/>
                <a:gd name="T16" fmla="*/ 1679 w 3661"/>
                <a:gd name="T17" fmla="*/ 314 h 1691"/>
                <a:gd name="T18" fmla="*/ 1723 w 3661"/>
                <a:gd name="T19" fmla="*/ 297 h 1691"/>
                <a:gd name="T20" fmla="*/ 1765 w 3661"/>
                <a:gd name="T21" fmla="*/ 288 h 1691"/>
                <a:gd name="T22" fmla="*/ 1801 w 3661"/>
                <a:gd name="T23" fmla="*/ 284 h 1691"/>
                <a:gd name="T24" fmla="*/ 1826 w 3661"/>
                <a:gd name="T25" fmla="*/ 282 h 1691"/>
                <a:gd name="T26" fmla="*/ 1843 w 3661"/>
                <a:gd name="T27" fmla="*/ 284 h 1691"/>
                <a:gd name="T28" fmla="*/ 1873 w 3661"/>
                <a:gd name="T29" fmla="*/ 286 h 1691"/>
                <a:gd name="T30" fmla="*/ 1913 w 3661"/>
                <a:gd name="T31" fmla="*/ 291 h 1691"/>
                <a:gd name="T32" fmla="*/ 1957 w 3661"/>
                <a:gd name="T33" fmla="*/ 305 h 1691"/>
                <a:gd name="T34" fmla="*/ 1999 w 3661"/>
                <a:gd name="T35" fmla="*/ 326 h 1691"/>
                <a:gd name="T36" fmla="*/ 2037 w 3661"/>
                <a:gd name="T37" fmla="*/ 356 h 1691"/>
                <a:gd name="T38" fmla="*/ 2063 w 3661"/>
                <a:gd name="T39" fmla="*/ 400 h 1691"/>
                <a:gd name="T40" fmla="*/ 2073 w 3661"/>
                <a:gd name="T41" fmla="*/ 457 h 1691"/>
                <a:gd name="T42" fmla="*/ 2065 w 3661"/>
                <a:gd name="T43" fmla="*/ 531 h 1691"/>
                <a:gd name="T44" fmla="*/ 2031 w 3661"/>
                <a:gd name="T45" fmla="*/ 624 h 1691"/>
                <a:gd name="T46" fmla="*/ 1968 w 3661"/>
                <a:gd name="T47" fmla="*/ 736 h 1691"/>
                <a:gd name="T48" fmla="*/ 2081 w 3661"/>
                <a:gd name="T49" fmla="*/ 1240 h 1691"/>
                <a:gd name="T50" fmla="*/ 2472 w 3661"/>
                <a:gd name="T51" fmla="*/ 0 h 1691"/>
                <a:gd name="T52" fmla="*/ 2488 w 3661"/>
                <a:gd name="T53" fmla="*/ 10 h 1691"/>
                <a:gd name="T54" fmla="*/ 2535 w 3661"/>
                <a:gd name="T55" fmla="*/ 38 h 1691"/>
                <a:gd name="T56" fmla="*/ 2613 w 3661"/>
                <a:gd name="T57" fmla="*/ 82 h 1691"/>
                <a:gd name="T58" fmla="*/ 2718 w 3661"/>
                <a:gd name="T59" fmla="*/ 137 h 1691"/>
                <a:gd name="T60" fmla="*/ 2851 w 3661"/>
                <a:gd name="T61" fmla="*/ 202 h 1691"/>
                <a:gd name="T62" fmla="*/ 3007 w 3661"/>
                <a:gd name="T63" fmla="*/ 272 h 1691"/>
                <a:gd name="T64" fmla="*/ 3187 w 3661"/>
                <a:gd name="T65" fmla="*/ 345 h 1691"/>
                <a:gd name="T66" fmla="*/ 3334 w 3661"/>
                <a:gd name="T67" fmla="*/ 413 h 1691"/>
                <a:gd name="T68" fmla="*/ 3446 w 3661"/>
                <a:gd name="T69" fmla="*/ 501 h 1691"/>
                <a:gd name="T70" fmla="*/ 3528 w 3661"/>
                <a:gd name="T71" fmla="*/ 605 h 1691"/>
                <a:gd name="T72" fmla="*/ 3585 w 3661"/>
                <a:gd name="T73" fmla="*/ 731 h 1691"/>
                <a:gd name="T74" fmla="*/ 3621 w 3661"/>
                <a:gd name="T75" fmla="*/ 875 h 1691"/>
                <a:gd name="T76" fmla="*/ 3644 w 3661"/>
                <a:gd name="T77" fmla="*/ 1044 h 1691"/>
                <a:gd name="T78" fmla="*/ 3653 w 3661"/>
                <a:gd name="T79" fmla="*/ 1234 h 1691"/>
                <a:gd name="T80" fmla="*/ 3657 w 3661"/>
                <a:gd name="T81" fmla="*/ 1449 h 1691"/>
                <a:gd name="T82" fmla="*/ 3661 w 3661"/>
                <a:gd name="T83" fmla="*/ 1691 h 1691"/>
                <a:gd name="T84" fmla="*/ 2 w 3661"/>
                <a:gd name="T85" fmla="*/ 1567 h 1691"/>
                <a:gd name="T86" fmla="*/ 4 w 3661"/>
                <a:gd name="T87" fmla="*/ 1339 h 1691"/>
                <a:gd name="T88" fmla="*/ 11 w 3661"/>
                <a:gd name="T89" fmla="*/ 1136 h 1691"/>
                <a:gd name="T90" fmla="*/ 27 w 3661"/>
                <a:gd name="T91" fmla="*/ 957 h 1691"/>
                <a:gd name="T92" fmla="*/ 55 w 3661"/>
                <a:gd name="T93" fmla="*/ 801 h 1691"/>
                <a:gd name="T94" fmla="*/ 103 w 3661"/>
                <a:gd name="T95" fmla="*/ 664 h 1691"/>
                <a:gd name="T96" fmla="*/ 171 w 3661"/>
                <a:gd name="T97" fmla="*/ 550 h 1691"/>
                <a:gd name="T98" fmla="*/ 266 w 3661"/>
                <a:gd name="T99" fmla="*/ 455 h 1691"/>
                <a:gd name="T100" fmla="*/ 396 w 3661"/>
                <a:gd name="T101" fmla="*/ 377 h 1691"/>
                <a:gd name="T102" fmla="*/ 567 w 3661"/>
                <a:gd name="T103" fmla="*/ 308 h 1691"/>
                <a:gd name="T104" fmla="*/ 736 w 3661"/>
                <a:gd name="T105" fmla="*/ 236 h 1691"/>
                <a:gd name="T106" fmla="*/ 881 w 3661"/>
                <a:gd name="T107" fmla="*/ 170 h 1691"/>
                <a:gd name="T108" fmla="*/ 998 w 3661"/>
                <a:gd name="T109" fmla="*/ 109 h 1691"/>
                <a:gd name="T110" fmla="*/ 1090 w 3661"/>
                <a:gd name="T111" fmla="*/ 59 h 1691"/>
                <a:gd name="T112" fmla="*/ 1153 w 3661"/>
                <a:gd name="T113" fmla="*/ 21 h 1691"/>
                <a:gd name="T114" fmla="*/ 1185 w 3661"/>
                <a:gd name="T115" fmla="*/ 2 h 1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61" h="1691">
                  <a:moveTo>
                    <a:pt x="1189" y="0"/>
                  </a:moveTo>
                  <a:lnTo>
                    <a:pt x="1531" y="1090"/>
                  </a:lnTo>
                  <a:lnTo>
                    <a:pt x="1579" y="1240"/>
                  </a:lnTo>
                  <a:lnTo>
                    <a:pt x="1733" y="801"/>
                  </a:lnTo>
                  <a:lnTo>
                    <a:pt x="1689" y="736"/>
                  </a:lnTo>
                  <a:lnTo>
                    <a:pt x="1653" y="677"/>
                  </a:lnTo>
                  <a:lnTo>
                    <a:pt x="1626" y="624"/>
                  </a:lnTo>
                  <a:lnTo>
                    <a:pt x="1607" y="575"/>
                  </a:lnTo>
                  <a:lnTo>
                    <a:pt x="1594" y="531"/>
                  </a:lnTo>
                  <a:lnTo>
                    <a:pt x="1586" y="493"/>
                  </a:lnTo>
                  <a:lnTo>
                    <a:pt x="1584" y="459"/>
                  </a:lnTo>
                  <a:lnTo>
                    <a:pt x="1588" y="426"/>
                  </a:lnTo>
                  <a:lnTo>
                    <a:pt x="1596" y="400"/>
                  </a:lnTo>
                  <a:lnTo>
                    <a:pt x="1607" y="377"/>
                  </a:lnTo>
                  <a:lnTo>
                    <a:pt x="1622" y="356"/>
                  </a:lnTo>
                  <a:lnTo>
                    <a:pt x="1639" y="339"/>
                  </a:lnTo>
                  <a:lnTo>
                    <a:pt x="1658" y="326"/>
                  </a:lnTo>
                  <a:lnTo>
                    <a:pt x="1679" y="314"/>
                  </a:lnTo>
                  <a:lnTo>
                    <a:pt x="1700" y="305"/>
                  </a:lnTo>
                  <a:lnTo>
                    <a:pt x="1723" y="297"/>
                  </a:lnTo>
                  <a:lnTo>
                    <a:pt x="1744" y="291"/>
                  </a:lnTo>
                  <a:lnTo>
                    <a:pt x="1765" y="288"/>
                  </a:lnTo>
                  <a:lnTo>
                    <a:pt x="1784" y="286"/>
                  </a:lnTo>
                  <a:lnTo>
                    <a:pt x="1801" y="284"/>
                  </a:lnTo>
                  <a:lnTo>
                    <a:pt x="1816" y="284"/>
                  </a:lnTo>
                  <a:lnTo>
                    <a:pt x="1826" y="282"/>
                  </a:lnTo>
                  <a:lnTo>
                    <a:pt x="1831" y="282"/>
                  </a:lnTo>
                  <a:lnTo>
                    <a:pt x="1843" y="284"/>
                  </a:lnTo>
                  <a:lnTo>
                    <a:pt x="1856" y="284"/>
                  </a:lnTo>
                  <a:lnTo>
                    <a:pt x="1873" y="286"/>
                  </a:lnTo>
                  <a:lnTo>
                    <a:pt x="1892" y="288"/>
                  </a:lnTo>
                  <a:lnTo>
                    <a:pt x="1913" y="291"/>
                  </a:lnTo>
                  <a:lnTo>
                    <a:pt x="1934" y="297"/>
                  </a:lnTo>
                  <a:lnTo>
                    <a:pt x="1957" y="305"/>
                  </a:lnTo>
                  <a:lnTo>
                    <a:pt x="1978" y="314"/>
                  </a:lnTo>
                  <a:lnTo>
                    <a:pt x="1999" y="326"/>
                  </a:lnTo>
                  <a:lnTo>
                    <a:pt x="2020" y="339"/>
                  </a:lnTo>
                  <a:lnTo>
                    <a:pt x="2037" y="356"/>
                  </a:lnTo>
                  <a:lnTo>
                    <a:pt x="2050" y="377"/>
                  </a:lnTo>
                  <a:lnTo>
                    <a:pt x="2063" y="400"/>
                  </a:lnTo>
                  <a:lnTo>
                    <a:pt x="2071" y="426"/>
                  </a:lnTo>
                  <a:lnTo>
                    <a:pt x="2073" y="457"/>
                  </a:lnTo>
                  <a:lnTo>
                    <a:pt x="2073" y="493"/>
                  </a:lnTo>
                  <a:lnTo>
                    <a:pt x="2065" y="531"/>
                  </a:lnTo>
                  <a:lnTo>
                    <a:pt x="2052" y="575"/>
                  </a:lnTo>
                  <a:lnTo>
                    <a:pt x="2031" y="624"/>
                  </a:lnTo>
                  <a:lnTo>
                    <a:pt x="2005" y="677"/>
                  </a:lnTo>
                  <a:lnTo>
                    <a:pt x="1968" y="736"/>
                  </a:lnTo>
                  <a:lnTo>
                    <a:pt x="1925" y="801"/>
                  </a:lnTo>
                  <a:lnTo>
                    <a:pt x="2081" y="1240"/>
                  </a:lnTo>
                  <a:lnTo>
                    <a:pt x="2128" y="1090"/>
                  </a:lnTo>
                  <a:lnTo>
                    <a:pt x="2472" y="0"/>
                  </a:lnTo>
                  <a:lnTo>
                    <a:pt x="2476" y="2"/>
                  </a:lnTo>
                  <a:lnTo>
                    <a:pt x="2488" y="10"/>
                  </a:lnTo>
                  <a:lnTo>
                    <a:pt x="2508" y="21"/>
                  </a:lnTo>
                  <a:lnTo>
                    <a:pt x="2535" y="38"/>
                  </a:lnTo>
                  <a:lnTo>
                    <a:pt x="2571" y="59"/>
                  </a:lnTo>
                  <a:lnTo>
                    <a:pt x="2613" y="82"/>
                  </a:lnTo>
                  <a:lnTo>
                    <a:pt x="2663" y="109"/>
                  </a:lnTo>
                  <a:lnTo>
                    <a:pt x="2718" y="137"/>
                  </a:lnTo>
                  <a:lnTo>
                    <a:pt x="2780" y="170"/>
                  </a:lnTo>
                  <a:lnTo>
                    <a:pt x="2851" y="202"/>
                  </a:lnTo>
                  <a:lnTo>
                    <a:pt x="2927" y="236"/>
                  </a:lnTo>
                  <a:lnTo>
                    <a:pt x="3007" y="272"/>
                  </a:lnTo>
                  <a:lnTo>
                    <a:pt x="3094" y="308"/>
                  </a:lnTo>
                  <a:lnTo>
                    <a:pt x="3187" y="345"/>
                  </a:lnTo>
                  <a:lnTo>
                    <a:pt x="3265" y="377"/>
                  </a:lnTo>
                  <a:lnTo>
                    <a:pt x="3334" y="413"/>
                  </a:lnTo>
                  <a:lnTo>
                    <a:pt x="3393" y="455"/>
                  </a:lnTo>
                  <a:lnTo>
                    <a:pt x="3446" y="501"/>
                  </a:lnTo>
                  <a:lnTo>
                    <a:pt x="3490" y="550"/>
                  </a:lnTo>
                  <a:lnTo>
                    <a:pt x="3528" y="605"/>
                  </a:lnTo>
                  <a:lnTo>
                    <a:pt x="3558" y="664"/>
                  </a:lnTo>
                  <a:lnTo>
                    <a:pt x="3585" y="731"/>
                  </a:lnTo>
                  <a:lnTo>
                    <a:pt x="3606" y="801"/>
                  </a:lnTo>
                  <a:lnTo>
                    <a:pt x="3621" y="875"/>
                  </a:lnTo>
                  <a:lnTo>
                    <a:pt x="3634" y="957"/>
                  </a:lnTo>
                  <a:lnTo>
                    <a:pt x="3644" y="1044"/>
                  </a:lnTo>
                  <a:lnTo>
                    <a:pt x="3650" y="1136"/>
                  </a:lnTo>
                  <a:lnTo>
                    <a:pt x="3653" y="1234"/>
                  </a:lnTo>
                  <a:lnTo>
                    <a:pt x="3657" y="1339"/>
                  </a:lnTo>
                  <a:lnTo>
                    <a:pt x="3657" y="1449"/>
                  </a:lnTo>
                  <a:lnTo>
                    <a:pt x="3659" y="1567"/>
                  </a:lnTo>
                  <a:lnTo>
                    <a:pt x="3661" y="1691"/>
                  </a:lnTo>
                  <a:lnTo>
                    <a:pt x="0" y="1691"/>
                  </a:lnTo>
                  <a:lnTo>
                    <a:pt x="2" y="1567"/>
                  </a:lnTo>
                  <a:lnTo>
                    <a:pt x="2" y="1449"/>
                  </a:lnTo>
                  <a:lnTo>
                    <a:pt x="4" y="1339"/>
                  </a:lnTo>
                  <a:lnTo>
                    <a:pt x="8" y="1234"/>
                  </a:lnTo>
                  <a:lnTo>
                    <a:pt x="11" y="1136"/>
                  </a:lnTo>
                  <a:lnTo>
                    <a:pt x="17" y="1044"/>
                  </a:lnTo>
                  <a:lnTo>
                    <a:pt x="27" y="957"/>
                  </a:lnTo>
                  <a:lnTo>
                    <a:pt x="38" y="875"/>
                  </a:lnTo>
                  <a:lnTo>
                    <a:pt x="55" y="801"/>
                  </a:lnTo>
                  <a:lnTo>
                    <a:pt x="76" y="731"/>
                  </a:lnTo>
                  <a:lnTo>
                    <a:pt x="103" y="664"/>
                  </a:lnTo>
                  <a:lnTo>
                    <a:pt x="133" y="605"/>
                  </a:lnTo>
                  <a:lnTo>
                    <a:pt x="171" y="550"/>
                  </a:lnTo>
                  <a:lnTo>
                    <a:pt x="215" y="501"/>
                  </a:lnTo>
                  <a:lnTo>
                    <a:pt x="266" y="455"/>
                  </a:lnTo>
                  <a:lnTo>
                    <a:pt x="327" y="413"/>
                  </a:lnTo>
                  <a:lnTo>
                    <a:pt x="396" y="377"/>
                  </a:lnTo>
                  <a:lnTo>
                    <a:pt x="474" y="345"/>
                  </a:lnTo>
                  <a:lnTo>
                    <a:pt x="567" y="308"/>
                  </a:lnTo>
                  <a:lnTo>
                    <a:pt x="654" y="272"/>
                  </a:lnTo>
                  <a:lnTo>
                    <a:pt x="736" y="236"/>
                  </a:lnTo>
                  <a:lnTo>
                    <a:pt x="810" y="202"/>
                  </a:lnTo>
                  <a:lnTo>
                    <a:pt x="881" y="170"/>
                  </a:lnTo>
                  <a:lnTo>
                    <a:pt x="943" y="137"/>
                  </a:lnTo>
                  <a:lnTo>
                    <a:pt x="998" y="109"/>
                  </a:lnTo>
                  <a:lnTo>
                    <a:pt x="1048" y="82"/>
                  </a:lnTo>
                  <a:lnTo>
                    <a:pt x="1090" y="59"/>
                  </a:lnTo>
                  <a:lnTo>
                    <a:pt x="1126" y="38"/>
                  </a:lnTo>
                  <a:lnTo>
                    <a:pt x="1153" y="21"/>
                  </a:lnTo>
                  <a:lnTo>
                    <a:pt x="1172" y="10"/>
                  </a:lnTo>
                  <a:lnTo>
                    <a:pt x="1185" y="2"/>
                  </a:lnTo>
                  <a:lnTo>
                    <a:pt x="1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96">
              <a:extLst>
                <a:ext uri="{FF2B5EF4-FFF2-40B4-BE49-F238E27FC236}">
                  <a16:creationId xmlns:a16="http://schemas.microsoft.com/office/drawing/2014/main" id="{2A2E40DF-E97A-6B98-2F65-90B8C51D3B0B}"/>
                </a:ext>
              </a:extLst>
            </p:cNvPr>
            <p:cNvSpPr>
              <a:spLocks/>
            </p:cNvSpPr>
            <p:nvPr/>
          </p:nvSpPr>
          <p:spPr bwMode="auto">
            <a:xfrm>
              <a:off x="5653" y="3148"/>
              <a:ext cx="841" cy="828"/>
            </a:xfrm>
            <a:custGeom>
              <a:avLst/>
              <a:gdLst>
                <a:gd name="T0" fmla="*/ 1150 w 1681"/>
                <a:gd name="T1" fmla="*/ 0 h 1656"/>
                <a:gd name="T2" fmla="*/ 1259 w 1681"/>
                <a:gd name="T3" fmla="*/ 6 h 1656"/>
                <a:gd name="T4" fmla="*/ 1367 w 1681"/>
                <a:gd name="T5" fmla="*/ 19 h 1656"/>
                <a:gd name="T6" fmla="*/ 1473 w 1681"/>
                <a:gd name="T7" fmla="*/ 44 h 1656"/>
                <a:gd name="T8" fmla="*/ 1578 w 1681"/>
                <a:gd name="T9" fmla="*/ 78 h 1656"/>
                <a:gd name="T10" fmla="*/ 1681 w 1681"/>
                <a:gd name="T11" fmla="*/ 122 h 1656"/>
                <a:gd name="T12" fmla="*/ 1356 w 1681"/>
                <a:gd name="T13" fmla="*/ 447 h 1656"/>
                <a:gd name="T14" fmla="*/ 1272 w 1681"/>
                <a:gd name="T15" fmla="*/ 430 h 1656"/>
                <a:gd name="T16" fmla="*/ 1186 w 1681"/>
                <a:gd name="T17" fmla="*/ 420 h 1656"/>
                <a:gd name="T18" fmla="*/ 1101 w 1681"/>
                <a:gd name="T19" fmla="*/ 418 h 1656"/>
                <a:gd name="T20" fmla="*/ 1015 w 1681"/>
                <a:gd name="T21" fmla="*/ 428 h 1656"/>
                <a:gd name="T22" fmla="*/ 931 w 1681"/>
                <a:gd name="T23" fmla="*/ 445 h 1656"/>
                <a:gd name="T24" fmla="*/ 850 w 1681"/>
                <a:gd name="T25" fmla="*/ 469 h 1656"/>
                <a:gd name="T26" fmla="*/ 770 w 1681"/>
                <a:gd name="T27" fmla="*/ 504 h 1656"/>
                <a:gd name="T28" fmla="*/ 692 w 1681"/>
                <a:gd name="T29" fmla="*/ 547 h 1656"/>
                <a:gd name="T30" fmla="*/ 620 w 1681"/>
                <a:gd name="T31" fmla="*/ 601 h 1656"/>
                <a:gd name="T32" fmla="*/ 551 w 1681"/>
                <a:gd name="T33" fmla="*/ 662 h 1656"/>
                <a:gd name="T34" fmla="*/ 488 w 1681"/>
                <a:gd name="T35" fmla="*/ 732 h 1656"/>
                <a:gd name="T36" fmla="*/ 435 w 1681"/>
                <a:gd name="T37" fmla="*/ 806 h 1656"/>
                <a:gd name="T38" fmla="*/ 391 w 1681"/>
                <a:gd name="T39" fmla="*/ 886 h 1656"/>
                <a:gd name="T40" fmla="*/ 357 w 1681"/>
                <a:gd name="T41" fmla="*/ 968 h 1656"/>
                <a:gd name="T42" fmla="*/ 332 w 1681"/>
                <a:gd name="T43" fmla="*/ 1053 h 1656"/>
                <a:gd name="T44" fmla="*/ 315 w 1681"/>
                <a:gd name="T45" fmla="*/ 1141 h 1656"/>
                <a:gd name="T46" fmla="*/ 310 w 1681"/>
                <a:gd name="T47" fmla="*/ 1228 h 1656"/>
                <a:gd name="T48" fmla="*/ 311 w 1681"/>
                <a:gd name="T49" fmla="*/ 1317 h 1656"/>
                <a:gd name="T50" fmla="*/ 323 w 1681"/>
                <a:gd name="T51" fmla="*/ 1405 h 1656"/>
                <a:gd name="T52" fmla="*/ 346 w 1681"/>
                <a:gd name="T53" fmla="*/ 1491 h 1656"/>
                <a:gd name="T54" fmla="*/ 376 w 1681"/>
                <a:gd name="T55" fmla="*/ 1574 h 1656"/>
                <a:gd name="T56" fmla="*/ 416 w 1681"/>
                <a:gd name="T57" fmla="*/ 1656 h 1656"/>
                <a:gd name="T58" fmla="*/ 327 w 1681"/>
                <a:gd name="T59" fmla="*/ 1618 h 1656"/>
                <a:gd name="T60" fmla="*/ 245 w 1681"/>
                <a:gd name="T61" fmla="*/ 1580 h 1656"/>
                <a:gd name="T62" fmla="*/ 171 w 1681"/>
                <a:gd name="T63" fmla="*/ 1544 h 1656"/>
                <a:gd name="T64" fmla="*/ 106 w 1681"/>
                <a:gd name="T65" fmla="*/ 1511 h 1656"/>
                <a:gd name="T66" fmla="*/ 49 w 1681"/>
                <a:gd name="T67" fmla="*/ 1481 h 1656"/>
                <a:gd name="T68" fmla="*/ 0 w 1681"/>
                <a:gd name="T69" fmla="*/ 1456 h 1656"/>
                <a:gd name="T70" fmla="*/ 34 w 1681"/>
                <a:gd name="T71" fmla="*/ 1382 h 1656"/>
                <a:gd name="T72" fmla="*/ 66 w 1681"/>
                <a:gd name="T73" fmla="*/ 1306 h 1656"/>
                <a:gd name="T74" fmla="*/ 93 w 1681"/>
                <a:gd name="T75" fmla="*/ 1224 h 1656"/>
                <a:gd name="T76" fmla="*/ 129 w 1681"/>
                <a:gd name="T77" fmla="*/ 1192 h 1656"/>
                <a:gd name="T78" fmla="*/ 163 w 1681"/>
                <a:gd name="T79" fmla="*/ 1154 h 1656"/>
                <a:gd name="T80" fmla="*/ 197 w 1681"/>
                <a:gd name="T81" fmla="*/ 1108 h 1656"/>
                <a:gd name="T82" fmla="*/ 233 w 1681"/>
                <a:gd name="T83" fmla="*/ 1046 h 1656"/>
                <a:gd name="T84" fmla="*/ 268 w 1681"/>
                <a:gd name="T85" fmla="*/ 973 h 1656"/>
                <a:gd name="T86" fmla="*/ 298 w 1681"/>
                <a:gd name="T87" fmla="*/ 890 h 1656"/>
                <a:gd name="T88" fmla="*/ 329 w 1681"/>
                <a:gd name="T89" fmla="*/ 793 h 1656"/>
                <a:gd name="T90" fmla="*/ 349 w 1681"/>
                <a:gd name="T91" fmla="*/ 717 h 1656"/>
                <a:gd name="T92" fmla="*/ 363 w 1681"/>
                <a:gd name="T93" fmla="*/ 646 h 1656"/>
                <a:gd name="T94" fmla="*/ 372 w 1681"/>
                <a:gd name="T95" fmla="*/ 580 h 1656"/>
                <a:gd name="T96" fmla="*/ 376 w 1681"/>
                <a:gd name="T97" fmla="*/ 519 h 1656"/>
                <a:gd name="T98" fmla="*/ 374 w 1681"/>
                <a:gd name="T99" fmla="*/ 460 h 1656"/>
                <a:gd name="T100" fmla="*/ 368 w 1681"/>
                <a:gd name="T101" fmla="*/ 407 h 1656"/>
                <a:gd name="T102" fmla="*/ 353 w 1681"/>
                <a:gd name="T103" fmla="*/ 348 h 1656"/>
                <a:gd name="T104" fmla="*/ 332 w 1681"/>
                <a:gd name="T105" fmla="*/ 293 h 1656"/>
                <a:gd name="T106" fmla="*/ 424 w 1681"/>
                <a:gd name="T107" fmla="*/ 224 h 1656"/>
                <a:gd name="T108" fmla="*/ 519 w 1681"/>
                <a:gd name="T109" fmla="*/ 163 h 1656"/>
                <a:gd name="T110" fmla="*/ 620 w 1681"/>
                <a:gd name="T111" fmla="*/ 112 h 1656"/>
                <a:gd name="T112" fmla="*/ 720 w 1681"/>
                <a:gd name="T113" fmla="*/ 70 h 1656"/>
                <a:gd name="T114" fmla="*/ 827 w 1681"/>
                <a:gd name="T115" fmla="*/ 38 h 1656"/>
                <a:gd name="T116" fmla="*/ 933 w 1681"/>
                <a:gd name="T117" fmla="*/ 15 h 1656"/>
                <a:gd name="T118" fmla="*/ 1042 w 1681"/>
                <a:gd name="T119" fmla="*/ 4 h 1656"/>
                <a:gd name="T120" fmla="*/ 1150 w 1681"/>
                <a:gd name="T121" fmla="*/ 0 h 16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1" h="1656">
                  <a:moveTo>
                    <a:pt x="1150" y="0"/>
                  </a:moveTo>
                  <a:lnTo>
                    <a:pt x="1259" y="6"/>
                  </a:lnTo>
                  <a:lnTo>
                    <a:pt x="1367" y="19"/>
                  </a:lnTo>
                  <a:lnTo>
                    <a:pt x="1473" y="44"/>
                  </a:lnTo>
                  <a:lnTo>
                    <a:pt x="1578" y="78"/>
                  </a:lnTo>
                  <a:lnTo>
                    <a:pt x="1681" y="122"/>
                  </a:lnTo>
                  <a:lnTo>
                    <a:pt x="1356" y="447"/>
                  </a:lnTo>
                  <a:lnTo>
                    <a:pt x="1272" y="430"/>
                  </a:lnTo>
                  <a:lnTo>
                    <a:pt x="1186" y="420"/>
                  </a:lnTo>
                  <a:lnTo>
                    <a:pt x="1101" y="418"/>
                  </a:lnTo>
                  <a:lnTo>
                    <a:pt x="1015" y="428"/>
                  </a:lnTo>
                  <a:lnTo>
                    <a:pt x="931" y="445"/>
                  </a:lnTo>
                  <a:lnTo>
                    <a:pt x="850" y="469"/>
                  </a:lnTo>
                  <a:lnTo>
                    <a:pt x="770" y="504"/>
                  </a:lnTo>
                  <a:lnTo>
                    <a:pt x="692" y="547"/>
                  </a:lnTo>
                  <a:lnTo>
                    <a:pt x="620" y="601"/>
                  </a:lnTo>
                  <a:lnTo>
                    <a:pt x="551" y="662"/>
                  </a:lnTo>
                  <a:lnTo>
                    <a:pt x="488" y="732"/>
                  </a:lnTo>
                  <a:lnTo>
                    <a:pt x="435" y="806"/>
                  </a:lnTo>
                  <a:lnTo>
                    <a:pt x="391" y="886"/>
                  </a:lnTo>
                  <a:lnTo>
                    <a:pt x="357" y="968"/>
                  </a:lnTo>
                  <a:lnTo>
                    <a:pt x="332" y="1053"/>
                  </a:lnTo>
                  <a:lnTo>
                    <a:pt x="315" y="1141"/>
                  </a:lnTo>
                  <a:lnTo>
                    <a:pt x="310" y="1228"/>
                  </a:lnTo>
                  <a:lnTo>
                    <a:pt x="311" y="1317"/>
                  </a:lnTo>
                  <a:lnTo>
                    <a:pt x="323" y="1405"/>
                  </a:lnTo>
                  <a:lnTo>
                    <a:pt x="346" y="1491"/>
                  </a:lnTo>
                  <a:lnTo>
                    <a:pt x="376" y="1574"/>
                  </a:lnTo>
                  <a:lnTo>
                    <a:pt x="416" y="1656"/>
                  </a:lnTo>
                  <a:lnTo>
                    <a:pt x="327" y="1618"/>
                  </a:lnTo>
                  <a:lnTo>
                    <a:pt x="245" y="1580"/>
                  </a:lnTo>
                  <a:lnTo>
                    <a:pt x="171" y="1544"/>
                  </a:lnTo>
                  <a:lnTo>
                    <a:pt x="106" y="1511"/>
                  </a:lnTo>
                  <a:lnTo>
                    <a:pt x="49" y="1481"/>
                  </a:lnTo>
                  <a:lnTo>
                    <a:pt x="0" y="1456"/>
                  </a:lnTo>
                  <a:lnTo>
                    <a:pt x="34" y="1382"/>
                  </a:lnTo>
                  <a:lnTo>
                    <a:pt x="66" y="1306"/>
                  </a:lnTo>
                  <a:lnTo>
                    <a:pt x="93" y="1224"/>
                  </a:lnTo>
                  <a:lnTo>
                    <a:pt x="129" y="1192"/>
                  </a:lnTo>
                  <a:lnTo>
                    <a:pt x="163" y="1154"/>
                  </a:lnTo>
                  <a:lnTo>
                    <a:pt x="197" y="1108"/>
                  </a:lnTo>
                  <a:lnTo>
                    <a:pt x="233" y="1046"/>
                  </a:lnTo>
                  <a:lnTo>
                    <a:pt x="268" y="973"/>
                  </a:lnTo>
                  <a:lnTo>
                    <a:pt x="298" y="890"/>
                  </a:lnTo>
                  <a:lnTo>
                    <a:pt x="329" y="793"/>
                  </a:lnTo>
                  <a:lnTo>
                    <a:pt x="349" y="717"/>
                  </a:lnTo>
                  <a:lnTo>
                    <a:pt x="363" y="646"/>
                  </a:lnTo>
                  <a:lnTo>
                    <a:pt x="372" y="580"/>
                  </a:lnTo>
                  <a:lnTo>
                    <a:pt x="376" y="519"/>
                  </a:lnTo>
                  <a:lnTo>
                    <a:pt x="374" y="460"/>
                  </a:lnTo>
                  <a:lnTo>
                    <a:pt x="368" y="407"/>
                  </a:lnTo>
                  <a:lnTo>
                    <a:pt x="353" y="348"/>
                  </a:lnTo>
                  <a:lnTo>
                    <a:pt x="332" y="293"/>
                  </a:lnTo>
                  <a:lnTo>
                    <a:pt x="424" y="224"/>
                  </a:lnTo>
                  <a:lnTo>
                    <a:pt x="519" y="163"/>
                  </a:lnTo>
                  <a:lnTo>
                    <a:pt x="620" y="112"/>
                  </a:lnTo>
                  <a:lnTo>
                    <a:pt x="720" y="70"/>
                  </a:lnTo>
                  <a:lnTo>
                    <a:pt x="827" y="38"/>
                  </a:lnTo>
                  <a:lnTo>
                    <a:pt x="933" y="15"/>
                  </a:lnTo>
                  <a:lnTo>
                    <a:pt x="1042" y="4"/>
                  </a:lnTo>
                  <a:lnTo>
                    <a:pt x="1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97">
              <a:extLst>
                <a:ext uri="{FF2B5EF4-FFF2-40B4-BE49-F238E27FC236}">
                  <a16:creationId xmlns:a16="http://schemas.microsoft.com/office/drawing/2014/main" id="{835118A3-1A09-89D9-1D2E-354296EDC249}"/>
                </a:ext>
              </a:extLst>
            </p:cNvPr>
            <p:cNvSpPr>
              <a:spLocks/>
            </p:cNvSpPr>
            <p:nvPr/>
          </p:nvSpPr>
          <p:spPr bwMode="auto">
            <a:xfrm>
              <a:off x="6172" y="3502"/>
              <a:ext cx="677" cy="895"/>
            </a:xfrm>
            <a:custGeom>
              <a:avLst/>
              <a:gdLst>
                <a:gd name="T0" fmla="*/ 1228 w 1352"/>
                <a:gd name="T1" fmla="*/ 0 h 1789"/>
                <a:gd name="T2" fmla="*/ 1272 w 1352"/>
                <a:gd name="T3" fmla="*/ 101 h 1789"/>
                <a:gd name="T4" fmla="*/ 1306 w 1352"/>
                <a:gd name="T5" fmla="*/ 206 h 1789"/>
                <a:gd name="T6" fmla="*/ 1331 w 1352"/>
                <a:gd name="T7" fmla="*/ 310 h 1789"/>
                <a:gd name="T8" fmla="*/ 1346 w 1352"/>
                <a:gd name="T9" fmla="*/ 418 h 1789"/>
                <a:gd name="T10" fmla="*/ 1352 w 1352"/>
                <a:gd name="T11" fmla="*/ 527 h 1789"/>
                <a:gd name="T12" fmla="*/ 1348 w 1352"/>
                <a:gd name="T13" fmla="*/ 635 h 1789"/>
                <a:gd name="T14" fmla="*/ 1335 w 1352"/>
                <a:gd name="T15" fmla="*/ 742 h 1789"/>
                <a:gd name="T16" fmla="*/ 1314 w 1352"/>
                <a:gd name="T17" fmla="*/ 848 h 1789"/>
                <a:gd name="T18" fmla="*/ 1282 w 1352"/>
                <a:gd name="T19" fmla="*/ 953 h 1789"/>
                <a:gd name="T20" fmla="*/ 1242 w 1352"/>
                <a:gd name="T21" fmla="*/ 1055 h 1789"/>
                <a:gd name="T22" fmla="*/ 1192 w 1352"/>
                <a:gd name="T23" fmla="*/ 1154 h 1789"/>
                <a:gd name="T24" fmla="*/ 1133 w 1352"/>
                <a:gd name="T25" fmla="*/ 1249 h 1789"/>
                <a:gd name="T26" fmla="*/ 1065 w 1352"/>
                <a:gd name="T27" fmla="*/ 1339 h 1789"/>
                <a:gd name="T28" fmla="*/ 987 w 1352"/>
                <a:gd name="T29" fmla="*/ 1424 h 1789"/>
                <a:gd name="T30" fmla="*/ 909 w 1352"/>
                <a:gd name="T31" fmla="*/ 1498 h 1789"/>
                <a:gd name="T32" fmla="*/ 825 w 1352"/>
                <a:gd name="T33" fmla="*/ 1563 h 1789"/>
                <a:gd name="T34" fmla="*/ 738 w 1352"/>
                <a:gd name="T35" fmla="*/ 1618 h 1789"/>
                <a:gd name="T36" fmla="*/ 647 w 1352"/>
                <a:gd name="T37" fmla="*/ 1668 h 1789"/>
                <a:gd name="T38" fmla="*/ 553 w 1352"/>
                <a:gd name="T39" fmla="*/ 1708 h 1789"/>
                <a:gd name="T40" fmla="*/ 456 w 1352"/>
                <a:gd name="T41" fmla="*/ 1740 h 1789"/>
                <a:gd name="T42" fmla="*/ 359 w 1352"/>
                <a:gd name="T43" fmla="*/ 1765 h 1789"/>
                <a:gd name="T44" fmla="*/ 260 w 1352"/>
                <a:gd name="T45" fmla="*/ 1782 h 1789"/>
                <a:gd name="T46" fmla="*/ 160 w 1352"/>
                <a:gd name="T47" fmla="*/ 1789 h 1789"/>
                <a:gd name="T48" fmla="*/ 143 w 1352"/>
                <a:gd name="T49" fmla="*/ 1706 h 1789"/>
                <a:gd name="T50" fmla="*/ 122 w 1352"/>
                <a:gd name="T51" fmla="*/ 1624 h 1789"/>
                <a:gd name="T52" fmla="*/ 87 w 1352"/>
                <a:gd name="T53" fmla="*/ 1531 h 1789"/>
                <a:gd name="T54" fmla="*/ 47 w 1352"/>
                <a:gd name="T55" fmla="*/ 1445 h 1789"/>
                <a:gd name="T56" fmla="*/ 0 w 1352"/>
                <a:gd name="T57" fmla="*/ 1365 h 1789"/>
                <a:gd name="T58" fmla="*/ 82 w 1352"/>
                <a:gd name="T59" fmla="*/ 1371 h 1789"/>
                <a:gd name="T60" fmla="*/ 165 w 1352"/>
                <a:gd name="T61" fmla="*/ 1369 h 1789"/>
                <a:gd name="T62" fmla="*/ 247 w 1352"/>
                <a:gd name="T63" fmla="*/ 1358 h 1789"/>
                <a:gd name="T64" fmla="*/ 327 w 1352"/>
                <a:gd name="T65" fmla="*/ 1341 h 1789"/>
                <a:gd name="T66" fmla="*/ 405 w 1352"/>
                <a:gd name="T67" fmla="*/ 1314 h 1789"/>
                <a:gd name="T68" fmla="*/ 481 w 1352"/>
                <a:gd name="T69" fmla="*/ 1280 h 1789"/>
                <a:gd name="T70" fmla="*/ 555 w 1352"/>
                <a:gd name="T71" fmla="*/ 1238 h 1789"/>
                <a:gd name="T72" fmla="*/ 624 w 1352"/>
                <a:gd name="T73" fmla="*/ 1187 h 1789"/>
                <a:gd name="T74" fmla="*/ 690 w 1352"/>
                <a:gd name="T75" fmla="*/ 1128 h 1789"/>
                <a:gd name="T76" fmla="*/ 751 w 1352"/>
                <a:gd name="T77" fmla="*/ 1059 h 1789"/>
                <a:gd name="T78" fmla="*/ 802 w 1352"/>
                <a:gd name="T79" fmla="*/ 987 h 1789"/>
                <a:gd name="T80" fmla="*/ 846 w 1352"/>
                <a:gd name="T81" fmla="*/ 911 h 1789"/>
                <a:gd name="T82" fmla="*/ 880 w 1352"/>
                <a:gd name="T83" fmla="*/ 831 h 1789"/>
                <a:gd name="T84" fmla="*/ 905 w 1352"/>
                <a:gd name="T85" fmla="*/ 749 h 1789"/>
                <a:gd name="T86" fmla="*/ 922 w 1352"/>
                <a:gd name="T87" fmla="*/ 664 h 1789"/>
                <a:gd name="T88" fmla="*/ 932 w 1352"/>
                <a:gd name="T89" fmla="*/ 580 h 1789"/>
                <a:gd name="T90" fmla="*/ 930 w 1352"/>
                <a:gd name="T91" fmla="*/ 495 h 1789"/>
                <a:gd name="T92" fmla="*/ 922 w 1352"/>
                <a:gd name="T93" fmla="*/ 409 h 1789"/>
                <a:gd name="T94" fmla="*/ 903 w 1352"/>
                <a:gd name="T95" fmla="*/ 325 h 1789"/>
                <a:gd name="T96" fmla="*/ 1228 w 1352"/>
                <a:gd name="T97" fmla="*/ 0 h 1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2" h="1789">
                  <a:moveTo>
                    <a:pt x="1228" y="0"/>
                  </a:moveTo>
                  <a:lnTo>
                    <a:pt x="1272" y="101"/>
                  </a:lnTo>
                  <a:lnTo>
                    <a:pt x="1306" y="206"/>
                  </a:lnTo>
                  <a:lnTo>
                    <a:pt x="1331" y="310"/>
                  </a:lnTo>
                  <a:lnTo>
                    <a:pt x="1346" y="418"/>
                  </a:lnTo>
                  <a:lnTo>
                    <a:pt x="1352" y="527"/>
                  </a:lnTo>
                  <a:lnTo>
                    <a:pt x="1348" y="635"/>
                  </a:lnTo>
                  <a:lnTo>
                    <a:pt x="1335" y="742"/>
                  </a:lnTo>
                  <a:lnTo>
                    <a:pt x="1314" y="848"/>
                  </a:lnTo>
                  <a:lnTo>
                    <a:pt x="1282" y="953"/>
                  </a:lnTo>
                  <a:lnTo>
                    <a:pt x="1242" y="1055"/>
                  </a:lnTo>
                  <a:lnTo>
                    <a:pt x="1192" y="1154"/>
                  </a:lnTo>
                  <a:lnTo>
                    <a:pt x="1133" y="1249"/>
                  </a:lnTo>
                  <a:lnTo>
                    <a:pt x="1065" y="1339"/>
                  </a:lnTo>
                  <a:lnTo>
                    <a:pt x="987" y="1424"/>
                  </a:lnTo>
                  <a:lnTo>
                    <a:pt x="909" y="1498"/>
                  </a:lnTo>
                  <a:lnTo>
                    <a:pt x="825" y="1563"/>
                  </a:lnTo>
                  <a:lnTo>
                    <a:pt x="738" y="1618"/>
                  </a:lnTo>
                  <a:lnTo>
                    <a:pt x="647" y="1668"/>
                  </a:lnTo>
                  <a:lnTo>
                    <a:pt x="553" y="1708"/>
                  </a:lnTo>
                  <a:lnTo>
                    <a:pt x="456" y="1740"/>
                  </a:lnTo>
                  <a:lnTo>
                    <a:pt x="359" y="1765"/>
                  </a:lnTo>
                  <a:lnTo>
                    <a:pt x="260" y="1782"/>
                  </a:lnTo>
                  <a:lnTo>
                    <a:pt x="160" y="1789"/>
                  </a:lnTo>
                  <a:lnTo>
                    <a:pt x="143" y="1706"/>
                  </a:lnTo>
                  <a:lnTo>
                    <a:pt x="122" y="1624"/>
                  </a:lnTo>
                  <a:lnTo>
                    <a:pt x="87" y="1531"/>
                  </a:lnTo>
                  <a:lnTo>
                    <a:pt x="47" y="1445"/>
                  </a:lnTo>
                  <a:lnTo>
                    <a:pt x="0" y="1365"/>
                  </a:lnTo>
                  <a:lnTo>
                    <a:pt x="82" y="1371"/>
                  </a:lnTo>
                  <a:lnTo>
                    <a:pt x="165" y="1369"/>
                  </a:lnTo>
                  <a:lnTo>
                    <a:pt x="247" y="1358"/>
                  </a:lnTo>
                  <a:lnTo>
                    <a:pt x="327" y="1341"/>
                  </a:lnTo>
                  <a:lnTo>
                    <a:pt x="405" y="1314"/>
                  </a:lnTo>
                  <a:lnTo>
                    <a:pt x="481" y="1280"/>
                  </a:lnTo>
                  <a:lnTo>
                    <a:pt x="555" y="1238"/>
                  </a:lnTo>
                  <a:lnTo>
                    <a:pt x="624" y="1187"/>
                  </a:lnTo>
                  <a:lnTo>
                    <a:pt x="690" y="1128"/>
                  </a:lnTo>
                  <a:lnTo>
                    <a:pt x="751" y="1059"/>
                  </a:lnTo>
                  <a:lnTo>
                    <a:pt x="802" y="987"/>
                  </a:lnTo>
                  <a:lnTo>
                    <a:pt x="846" y="911"/>
                  </a:lnTo>
                  <a:lnTo>
                    <a:pt x="880" y="831"/>
                  </a:lnTo>
                  <a:lnTo>
                    <a:pt x="905" y="749"/>
                  </a:lnTo>
                  <a:lnTo>
                    <a:pt x="922" y="664"/>
                  </a:lnTo>
                  <a:lnTo>
                    <a:pt x="932" y="580"/>
                  </a:lnTo>
                  <a:lnTo>
                    <a:pt x="930" y="495"/>
                  </a:lnTo>
                  <a:lnTo>
                    <a:pt x="922" y="409"/>
                  </a:lnTo>
                  <a:lnTo>
                    <a:pt x="903" y="325"/>
                  </a:lnTo>
                  <a:lnTo>
                    <a:pt x="122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98">
              <a:extLst>
                <a:ext uri="{FF2B5EF4-FFF2-40B4-BE49-F238E27FC236}">
                  <a16:creationId xmlns:a16="http://schemas.microsoft.com/office/drawing/2014/main" id="{D5ED5993-4A0B-A13C-AEC1-7F714D3A2054}"/>
                </a:ext>
              </a:extLst>
            </p:cNvPr>
            <p:cNvSpPr>
              <a:spLocks/>
            </p:cNvSpPr>
            <p:nvPr/>
          </p:nvSpPr>
          <p:spPr bwMode="auto">
            <a:xfrm>
              <a:off x="6268" y="3188"/>
              <a:ext cx="1008" cy="1637"/>
            </a:xfrm>
            <a:custGeom>
              <a:avLst/>
              <a:gdLst>
                <a:gd name="T0" fmla="*/ 1736 w 2016"/>
                <a:gd name="T1" fmla="*/ 119 h 3274"/>
                <a:gd name="T2" fmla="*/ 1858 w 2016"/>
                <a:gd name="T3" fmla="*/ 369 h 3274"/>
                <a:gd name="T4" fmla="*/ 1946 w 2016"/>
                <a:gd name="T5" fmla="*/ 627 h 3274"/>
                <a:gd name="T6" fmla="*/ 1999 w 2016"/>
                <a:gd name="T7" fmla="*/ 893 h 3274"/>
                <a:gd name="T8" fmla="*/ 2016 w 2016"/>
                <a:gd name="T9" fmla="*/ 1163 h 3274"/>
                <a:gd name="T10" fmla="*/ 2001 w 2016"/>
                <a:gd name="T11" fmla="*/ 1433 h 3274"/>
                <a:gd name="T12" fmla="*/ 1949 w 2016"/>
                <a:gd name="T13" fmla="*/ 1700 h 3274"/>
                <a:gd name="T14" fmla="*/ 1864 w 2016"/>
                <a:gd name="T15" fmla="*/ 1960 h 3274"/>
                <a:gd name="T16" fmla="*/ 1744 w 2016"/>
                <a:gd name="T17" fmla="*/ 2207 h 3274"/>
                <a:gd name="T18" fmla="*/ 1588 w 2016"/>
                <a:gd name="T19" fmla="*/ 2443 h 3274"/>
                <a:gd name="T20" fmla="*/ 1400 w 2016"/>
                <a:gd name="T21" fmla="*/ 2660 h 3274"/>
                <a:gd name="T22" fmla="*/ 1177 w 2016"/>
                <a:gd name="T23" fmla="*/ 2852 h 3274"/>
                <a:gd name="T24" fmla="*/ 938 w 2016"/>
                <a:gd name="T25" fmla="*/ 3010 h 3274"/>
                <a:gd name="T26" fmla="*/ 683 w 2016"/>
                <a:gd name="T27" fmla="*/ 3129 h 3274"/>
                <a:gd name="T28" fmla="*/ 418 w 2016"/>
                <a:gd name="T29" fmla="*/ 3215 h 3274"/>
                <a:gd name="T30" fmla="*/ 145 w 2016"/>
                <a:gd name="T31" fmla="*/ 3262 h 3274"/>
                <a:gd name="T32" fmla="*/ 8 w 2016"/>
                <a:gd name="T33" fmla="*/ 3272 h 3274"/>
                <a:gd name="T34" fmla="*/ 6 w 2016"/>
                <a:gd name="T35" fmla="*/ 3127 h 3274"/>
                <a:gd name="T36" fmla="*/ 0 w 2016"/>
                <a:gd name="T37" fmla="*/ 2814 h 3274"/>
                <a:gd name="T38" fmla="*/ 234 w 2016"/>
                <a:gd name="T39" fmla="*/ 2785 h 3274"/>
                <a:gd name="T40" fmla="*/ 462 w 2016"/>
                <a:gd name="T41" fmla="*/ 2721 h 3274"/>
                <a:gd name="T42" fmla="*/ 681 w 2016"/>
                <a:gd name="T43" fmla="*/ 2626 h 3274"/>
                <a:gd name="T44" fmla="*/ 886 w 2016"/>
                <a:gd name="T45" fmla="*/ 2496 h 3274"/>
                <a:gd name="T46" fmla="*/ 1075 w 2016"/>
                <a:gd name="T47" fmla="*/ 2335 h 3274"/>
                <a:gd name="T48" fmla="*/ 1240 w 2016"/>
                <a:gd name="T49" fmla="*/ 2143 h 3274"/>
                <a:gd name="T50" fmla="*/ 1369 w 2016"/>
                <a:gd name="T51" fmla="*/ 1935 h 3274"/>
                <a:gd name="T52" fmla="*/ 1466 w 2016"/>
                <a:gd name="T53" fmla="*/ 1715 h 3274"/>
                <a:gd name="T54" fmla="*/ 1529 w 2016"/>
                <a:gd name="T55" fmla="*/ 1485 h 3274"/>
                <a:gd name="T56" fmla="*/ 1558 w 2016"/>
                <a:gd name="T57" fmla="*/ 1249 h 3274"/>
                <a:gd name="T58" fmla="*/ 1552 w 2016"/>
                <a:gd name="T59" fmla="*/ 1011 h 3274"/>
                <a:gd name="T60" fmla="*/ 1512 w 2016"/>
                <a:gd name="T61" fmla="*/ 777 h 3274"/>
                <a:gd name="T62" fmla="*/ 1440 w 2016"/>
                <a:gd name="T63" fmla="*/ 549 h 3274"/>
                <a:gd name="T64" fmla="*/ 1331 w 2016"/>
                <a:gd name="T65" fmla="*/ 332 h 3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6" h="3274">
                  <a:moveTo>
                    <a:pt x="1664" y="0"/>
                  </a:moveTo>
                  <a:lnTo>
                    <a:pt x="1736" y="119"/>
                  </a:lnTo>
                  <a:lnTo>
                    <a:pt x="1803" y="241"/>
                  </a:lnTo>
                  <a:lnTo>
                    <a:pt x="1858" y="369"/>
                  </a:lnTo>
                  <a:lnTo>
                    <a:pt x="1908" y="496"/>
                  </a:lnTo>
                  <a:lnTo>
                    <a:pt x="1946" y="627"/>
                  </a:lnTo>
                  <a:lnTo>
                    <a:pt x="1976" y="758"/>
                  </a:lnTo>
                  <a:lnTo>
                    <a:pt x="1999" y="893"/>
                  </a:lnTo>
                  <a:lnTo>
                    <a:pt x="2012" y="1028"/>
                  </a:lnTo>
                  <a:lnTo>
                    <a:pt x="2016" y="1163"/>
                  </a:lnTo>
                  <a:lnTo>
                    <a:pt x="2012" y="1298"/>
                  </a:lnTo>
                  <a:lnTo>
                    <a:pt x="2001" y="1433"/>
                  </a:lnTo>
                  <a:lnTo>
                    <a:pt x="1978" y="1566"/>
                  </a:lnTo>
                  <a:lnTo>
                    <a:pt x="1949" y="1700"/>
                  </a:lnTo>
                  <a:lnTo>
                    <a:pt x="1911" y="1831"/>
                  </a:lnTo>
                  <a:lnTo>
                    <a:pt x="1864" y="1960"/>
                  </a:lnTo>
                  <a:lnTo>
                    <a:pt x="1807" y="2086"/>
                  </a:lnTo>
                  <a:lnTo>
                    <a:pt x="1744" y="2207"/>
                  </a:lnTo>
                  <a:lnTo>
                    <a:pt x="1670" y="2327"/>
                  </a:lnTo>
                  <a:lnTo>
                    <a:pt x="1588" y="2443"/>
                  </a:lnTo>
                  <a:lnTo>
                    <a:pt x="1499" y="2553"/>
                  </a:lnTo>
                  <a:lnTo>
                    <a:pt x="1400" y="2660"/>
                  </a:lnTo>
                  <a:lnTo>
                    <a:pt x="1291" y="2761"/>
                  </a:lnTo>
                  <a:lnTo>
                    <a:pt x="1177" y="2852"/>
                  </a:lnTo>
                  <a:lnTo>
                    <a:pt x="1059" y="2935"/>
                  </a:lnTo>
                  <a:lnTo>
                    <a:pt x="938" y="3010"/>
                  </a:lnTo>
                  <a:lnTo>
                    <a:pt x="812" y="3074"/>
                  </a:lnTo>
                  <a:lnTo>
                    <a:pt x="683" y="3129"/>
                  </a:lnTo>
                  <a:lnTo>
                    <a:pt x="552" y="3177"/>
                  </a:lnTo>
                  <a:lnTo>
                    <a:pt x="418" y="3215"/>
                  </a:lnTo>
                  <a:lnTo>
                    <a:pt x="281" y="3243"/>
                  </a:lnTo>
                  <a:lnTo>
                    <a:pt x="145" y="3262"/>
                  </a:lnTo>
                  <a:lnTo>
                    <a:pt x="8" y="3274"/>
                  </a:lnTo>
                  <a:lnTo>
                    <a:pt x="8" y="3272"/>
                  </a:lnTo>
                  <a:lnTo>
                    <a:pt x="6" y="3198"/>
                  </a:lnTo>
                  <a:lnTo>
                    <a:pt x="6" y="3127"/>
                  </a:lnTo>
                  <a:lnTo>
                    <a:pt x="4" y="2966"/>
                  </a:lnTo>
                  <a:lnTo>
                    <a:pt x="0" y="2814"/>
                  </a:lnTo>
                  <a:lnTo>
                    <a:pt x="118" y="2804"/>
                  </a:lnTo>
                  <a:lnTo>
                    <a:pt x="234" y="2785"/>
                  </a:lnTo>
                  <a:lnTo>
                    <a:pt x="348" y="2757"/>
                  </a:lnTo>
                  <a:lnTo>
                    <a:pt x="462" y="2721"/>
                  </a:lnTo>
                  <a:lnTo>
                    <a:pt x="572" y="2677"/>
                  </a:lnTo>
                  <a:lnTo>
                    <a:pt x="681" y="2626"/>
                  </a:lnTo>
                  <a:lnTo>
                    <a:pt x="785" y="2565"/>
                  </a:lnTo>
                  <a:lnTo>
                    <a:pt x="886" y="2496"/>
                  </a:lnTo>
                  <a:lnTo>
                    <a:pt x="983" y="2418"/>
                  </a:lnTo>
                  <a:lnTo>
                    <a:pt x="1075" y="2335"/>
                  </a:lnTo>
                  <a:lnTo>
                    <a:pt x="1162" y="2241"/>
                  </a:lnTo>
                  <a:lnTo>
                    <a:pt x="1240" y="2143"/>
                  </a:lnTo>
                  <a:lnTo>
                    <a:pt x="1308" y="2042"/>
                  </a:lnTo>
                  <a:lnTo>
                    <a:pt x="1369" y="1935"/>
                  </a:lnTo>
                  <a:lnTo>
                    <a:pt x="1423" y="1827"/>
                  </a:lnTo>
                  <a:lnTo>
                    <a:pt x="1466" y="1715"/>
                  </a:lnTo>
                  <a:lnTo>
                    <a:pt x="1501" y="1601"/>
                  </a:lnTo>
                  <a:lnTo>
                    <a:pt x="1529" y="1485"/>
                  </a:lnTo>
                  <a:lnTo>
                    <a:pt x="1546" y="1367"/>
                  </a:lnTo>
                  <a:lnTo>
                    <a:pt x="1558" y="1249"/>
                  </a:lnTo>
                  <a:lnTo>
                    <a:pt x="1558" y="1129"/>
                  </a:lnTo>
                  <a:lnTo>
                    <a:pt x="1552" y="1011"/>
                  </a:lnTo>
                  <a:lnTo>
                    <a:pt x="1537" y="893"/>
                  </a:lnTo>
                  <a:lnTo>
                    <a:pt x="1512" y="777"/>
                  </a:lnTo>
                  <a:lnTo>
                    <a:pt x="1480" y="663"/>
                  </a:lnTo>
                  <a:lnTo>
                    <a:pt x="1440" y="549"/>
                  </a:lnTo>
                  <a:lnTo>
                    <a:pt x="1390" y="439"/>
                  </a:lnTo>
                  <a:lnTo>
                    <a:pt x="1331" y="332"/>
                  </a:lnTo>
                  <a:lnTo>
                    <a:pt x="166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199">
              <a:extLst>
                <a:ext uri="{FF2B5EF4-FFF2-40B4-BE49-F238E27FC236}">
                  <a16:creationId xmlns:a16="http://schemas.microsoft.com/office/drawing/2014/main" id="{7EDD1D62-5758-EE0C-0DD0-1022DC7E340D}"/>
                </a:ext>
              </a:extLst>
            </p:cNvPr>
            <p:cNvSpPr>
              <a:spLocks/>
            </p:cNvSpPr>
            <p:nvPr/>
          </p:nvSpPr>
          <p:spPr bwMode="auto">
            <a:xfrm>
              <a:off x="6008" y="2577"/>
              <a:ext cx="1409" cy="1410"/>
            </a:xfrm>
            <a:custGeom>
              <a:avLst/>
              <a:gdLst>
                <a:gd name="T0" fmla="*/ 2351 w 2818"/>
                <a:gd name="T1" fmla="*/ 0 h 2820"/>
                <a:gd name="T2" fmla="*/ 2406 w 2818"/>
                <a:gd name="T3" fmla="*/ 413 h 2820"/>
                <a:gd name="T4" fmla="*/ 2818 w 2818"/>
                <a:gd name="T5" fmla="*/ 468 h 2820"/>
                <a:gd name="T6" fmla="*/ 2273 w 2818"/>
                <a:gd name="T7" fmla="*/ 1014 h 2820"/>
                <a:gd name="T8" fmla="*/ 2067 w 2818"/>
                <a:gd name="T9" fmla="*/ 987 h 2820"/>
                <a:gd name="T10" fmla="*/ 827 w 2818"/>
                <a:gd name="T11" fmla="*/ 2225 h 2820"/>
                <a:gd name="T12" fmla="*/ 848 w 2818"/>
                <a:gd name="T13" fmla="*/ 2286 h 2820"/>
                <a:gd name="T14" fmla="*/ 858 w 2818"/>
                <a:gd name="T15" fmla="*/ 2346 h 2820"/>
                <a:gd name="T16" fmla="*/ 860 w 2818"/>
                <a:gd name="T17" fmla="*/ 2409 h 2820"/>
                <a:gd name="T18" fmla="*/ 852 w 2818"/>
                <a:gd name="T19" fmla="*/ 2472 h 2820"/>
                <a:gd name="T20" fmla="*/ 837 w 2818"/>
                <a:gd name="T21" fmla="*/ 2531 h 2820"/>
                <a:gd name="T22" fmla="*/ 812 w 2818"/>
                <a:gd name="T23" fmla="*/ 2590 h 2820"/>
                <a:gd name="T24" fmla="*/ 778 w 2818"/>
                <a:gd name="T25" fmla="*/ 2645 h 2820"/>
                <a:gd name="T26" fmla="*/ 734 w 2818"/>
                <a:gd name="T27" fmla="*/ 2694 h 2820"/>
                <a:gd name="T28" fmla="*/ 686 w 2818"/>
                <a:gd name="T29" fmla="*/ 2736 h 2820"/>
                <a:gd name="T30" fmla="*/ 633 w 2818"/>
                <a:gd name="T31" fmla="*/ 2770 h 2820"/>
                <a:gd name="T32" fmla="*/ 578 w 2818"/>
                <a:gd name="T33" fmla="*/ 2795 h 2820"/>
                <a:gd name="T34" fmla="*/ 519 w 2818"/>
                <a:gd name="T35" fmla="*/ 2812 h 2820"/>
                <a:gd name="T36" fmla="*/ 460 w 2818"/>
                <a:gd name="T37" fmla="*/ 2820 h 2820"/>
                <a:gd name="T38" fmla="*/ 399 w 2818"/>
                <a:gd name="T39" fmla="*/ 2820 h 2820"/>
                <a:gd name="T40" fmla="*/ 340 w 2818"/>
                <a:gd name="T41" fmla="*/ 2812 h 2820"/>
                <a:gd name="T42" fmla="*/ 281 w 2818"/>
                <a:gd name="T43" fmla="*/ 2795 h 2820"/>
                <a:gd name="T44" fmla="*/ 226 w 2818"/>
                <a:gd name="T45" fmla="*/ 2770 h 2820"/>
                <a:gd name="T46" fmla="*/ 173 w 2818"/>
                <a:gd name="T47" fmla="*/ 2736 h 2820"/>
                <a:gd name="T48" fmla="*/ 125 w 2818"/>
                <a:gd name="T49" fmla="*/ 2694 h 2820"/>
                <a:gd name="T50" fmla="*/ 84 w 2818"/>
                <a:gd name="T51" fmla="*/ 2647 h 2820"/>
                <a:gd name="T52" fmla="*/ 49 w 2818"/>
                <a:gd name="T53" fmla="*/ 2594 h 2820"/>
                <a:gd name="T54" fmla="*/ 25 w 2818"/>
                <a:gd name="T55" fmla="*/ 2538 h 2820"/>
                <a:gd name="T56" fmla="*/ 8 w 2818"/>
                <a:gd name="T57" fmla="*/ 2480 h 2820"/>
                <a:gd name="T58" fmla="*/ 0 w 2818"/>
                <a:gd name="T59" fmla="*/ 2421 h 2820"/>
                <a:gd name="T60" fmla="*/ 0 w 2818"/>
                <a:gd name="T61" fmla="*/ 2360 h 2820"/>
                <a:gd name="T62" fmla="*/ 8 w 2818"/>
                <a:gd name="T63" fmla="*/ 2301 h 2820"/>
                <a:gd name="T64" fmla="*/ 25 w 2818"/>
                <a:gd name="T65" fmla="*/ 2242 h 2820"/>
                <a:gd name="T66" fmla="*/ 49 w 2818"/>
                <a:gd name="T67" fmla="*/ 2187 h 2820"/>
                <a:gd name="T68" fmla="*/ 84 w 2818"/>
                <a:gd name="T69" fmla="*/ 2133 h 2820"/>
                <a:gd name="T70" fmla="*/ 125 w 2818"/>
                <a:gd name="T71" fmla="*/ 2086 h 2820"/>
                <a:gd name="T72" fmla="*/ 175 w 2818"/>
                <a:gd name="T73" fmla="*/ 2042 h 2820"/>
                <a:gd name="T74" fmla="*/ 230 w 2818"/>
                <a:gd name="T75" fmla="*/ 2008 h 2820"/>
                <a:gd name="T76" fmla="*/ 287 w 2818"/>
                <a:gd name="T77" fmla="*/ 1983 h 2820"/>
                <a:gd name="T78" fmla="*/ 348 w 2818"/>
                <a:gd name="T79" fmla="*/ 1968 h 2820"/>
                <a:gd name="T80" fmla="*/ 411 w 2818"/>
                <a:gd name="T81" fmla="*/ 1960 h 2820"/>
                <a:gd name="T82" fmla="*/ 473 w 2818"/>
                <a:gd name="T83" fmla="*/ 1962 h 2820"/>
                <a:gd name="T84" fmla="*/ 534 w 2818"/>
                <a:gd name="T85" fmla="*/ 1972 h 2820"/>
                <a:gd name="T86" fmla="*/ 595 w 2818"/>
                <a:gd name="T87" fmla="*/ 1993 h 2820"/>
                <a:gd name="T88" fmla="*/ 1831 w 2818"/>
                <a:gd name="T89" fmla="*/ 753 h 2820"/>
                <a:gd name="T90" fmla="*/ 1805 w 2818"/>
                <a:gd name="T91" fmla="*/ 548 h 2820"/>
                <a:gd name="T92" fmla="*/ 2351 w 2818"/>
                <a:gd name="T93" fmla="*/ 0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18" h="2820">
                  <a:moveTo>
                    <a:pt x="2351" y="0"/>
                  </a:moveTo>
                  <a:lnTo>
                    <a:pt x="2406" y="413"/>
                  </a:lnTo>
                  <a:lnTo>
                    <a:pt x="2818" y="468"/>
                  </a:lnTo>
                  <a:lnTo>
                    <a:pt x="2273" y="1014"/>
                  </a:lnTo>
                  <a:lnTo>
                    <a:pt x="2067" y="987"/>
                  </a:lnTo>
                  <a:lnTo>
                    <a:pt x="827" y="2225"/>
                  </a:lnTo>
                  <a:lnTo>
                    <a:pt x="848" y="2286"/>
                  </a:lnTo>
                  <a:lnTo>
                    <a:pt x="858" y="2346"/>
                  </a:lnTo>
                  <a:lnTo>
                    <a:pt x="860" y="2409"/>
                  </a:lnTo>
                  <a:lnTo>
                    <a:pt x="852" y="2472"/>
                  </a:lnTo>
                  <a:lnTo>
                    <a:pt x="837" y="2531"/>
                  </a:lnTo>
                  <a:lnTo>
                    <a:pt x="812" y="2590"/>
                  </a:lnTo>
                  <a:lnTo>
                    <a:pt x="778" y="2645"/>
                  </a:lnTo>
                  <a:lnTo>
                    <a:pt x="734" y="2694"/>
                  </a:lnTo>
                  <a:lnTo>
                    <a:pt x="686" y="2736"/>
                  </a:lnTo>
                  <a:lnTo>
                    <a:pt x="633" y="2770"/>
                  </a:lnTo>
                  <a:lnTo>
                    <a:pt x="578" y="2795"/>
                  </a:lnTo>
                  <a:lnTo>
                    <a:pt x="519" y="2812"/>
                  </a:lnTo>
                  <a:lnTo>
                    <a:pt x="460" y="2820"/>
                  </a:lnTo>
                  <a:lnTo>
                    <a:pt x="399" y="2820"/>
                  </a:lnTo>
                  <a:lnTo>
                    <a:pt x="340" y="2812"/>
                  </a:lnTo>
                  <a:lnTo>
                    <a:pt x="281" y="2795"/>
                  </a:lnTo>
                  <a:lnTo>
                    <a:pt x="226" y="2770"/>
                  </a:lnTo>
                  <a:lnTo>
                    <a:pt x="173" y="2736"/>
                  </a:lnTo>
                  <a:lnTo>
                    <a:pt x="125" y="2694"/>
                  </a:lnTo>
                  <a:lnTo>
                    <a:pt x="84" y="2647"/>
                  </a:lnTo>
                  <a:lnTo>
                    <a:pt x="49" y="2594"/>
                  </a:lnTo>
                  <a:lnTo>
                    <a:pt x="25" y="2538"/>
                  </a:lnTo>
                  <a:lnTo>
                    <a:pt x="8" y="2480"/>
                  </a:lnTo>
                  <a:lnTo>
                    <a:pt x="0" y="2421"/>
                  </a:lnTo>
                  <a:lnTo>
                    <a:pt x="0" y="2360"/>
                  </a:lnTo>
                  <a:lnTo>
                    <a:pt x="8" y="2301"/>
                  </a:lnTo>
                  <a:lnTo>
                    <a:pt x="25" y="2242"/>
                  </a:lnTo>
                  <a:lnTo>
                    <a:pt x="49" y="2187"/>
                  </a:lnTo>
                  <a:lnTo>
                    <a:pt x="84" y="2133"/>
                  </a:lnTo>
                  <a:lnTo>
                    <a:pt x="125" y="2086"/>
                  </a:lnTo>
                  <a:lnTo>
                    <a:pt x="175" y="2042"/>
                  </a:lnTo>
                  <a:lnTo>
                    <a:pt x="230" y="2008"/>
                  </a:lnTo>
                  <a:lnTo>
                    <a:pt x="287" y="1983"/>
                  </a:lnTo>
                  <a:lnTo>
                    <a:pt x="348" y="1968"/>
                  </a:lnTo>
                  <a:lnTo>
                    <a:pt x="411" y="1960"/>
                  </a:lnTo>
                  <a:lnTo>
                    <a:pt x="473" y="1962"/>
                  </a:lnTo>
                  <a:lnTo>
                    <a:pt x="534" y="1972"/>
                  </a:lnTo>
                  <a:lnTo>
                    <a:pt x="595" y="1993"/>
                  </a:lnTo>
                  <a:lnTo>
                    <a:pt x="1831" y="753"/>
                  </a:lnTo>
                  <a:lnTo>
                    <a:pt x="1805" y="548"/>
                  </a:lnTo>
                  <a:lnTo>
                    <a:pt x="23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200">
              <a:extLst>
                <a:ext uri="{FF2B5EF4-FFF2-40B4-BE49-F238E27FC236}">
                  <a16:creationId xmlns:a16="http://schemas.microsoft.com/office/drawing/2014/main" id="{26F269B7-D934-59DD-D8A8-ED48631CBEC6}"/>
                </a:ext>
              </a:extLst>
            </p:cNvPr>
            <p:cNvSpPr>
              <a:spLocks/>
            </p:cNvSpPr>
            <p:nvPr/>
          </p:nvSpPr>
          <p:spPr bwMode="auto">
            <a:xfrm>
              <a:off x="5745" y="2720"/>
              <a:ext cx="1063" cy="342"/>
            </a:xfrm>
            <a:custGeom>
              <a:avLst/>
              <a:gdLst>
                <a:gd name="T0" fmla="*/ 1002 w 2126"/>
                <a:gd name="T1" fmla="*/ 0 h 685"/>
                <a:gd name="T2" fmla="*/ 1151 w 2126"/>
                <a:gd name="T3" fmla="*/ 8 h 685"/>
                <a:gd name="T4" fmla="*/ 1297 w 2126"/>
                <a:gd name="T5" fmla="*/ 27 h 685"/>
                <a:gd name="T6" fmla="*/ 1442 w 2126"/>
                <a:gd name="T7" fmla="*/ 55 h 685"/>
                <a:gd name="T8" fmla="*/ 1584 w 2126"/>
                <a:gd name="T9" fmla="*/ 93 h 685"/>
                <a:gd name="T10" fmla="*/ 1725 w 2126"/>
                <a:gd name="T11" fmla="*/ 143 h 685"/>
                <a:gd name="T12" fmla="*/ 1864 w 2126"/>
                <a:gd name="T13" fmla="*/ 202 h 685"/>
                <a:gd name="T14" fmla="*/ 1997 w 2126"/>
                <a:gd name="T15" fmla="*/ 272 h 685"/>
                <a:gd name="T16" fmla="*/ 2126 w 2126"/>
                <a:gd name="T17" fmla="*/ 352 h 685"/>
                <a:gd name="T18" fmla="*/ 1794 w 2126"/>
                <a:gd name="T19" fmla="*/ 685 h 685"/>
                <a:gd name="T20" fmla="*/ 1677 w 2126"/>
                <a:gd name="T21" fmla="*/ 622 h 685"/>
                <a:gd name="T22" fmla="*/ 1556 w 2126"/>
                <a:gd name="T23" fmla="*/ 569 h 685"/>
                <a:gd name="T24" fmla="*/ 1432 w 2126"/>
                <a:gd name="T25" fmla="*/ 527 h 685"/>
                <a:gd name="T26" fmla="*/ 1305 w 2126"/>
                <a:gd name="T27" fmla="*/ 495 h 685"/>
                <a:gd name="T28" fmla="*/ 1177 w 2126"/>
                <a:gd name="T29" fmla="*/ 472 h 685"/>
                <a:gd name="T30" fmla="*/ 1048 w 2126"/>
                <a:gd name="T31" fmla="*/ 460 h 685"/>
                <a:gd name="T32" fmla="*/ 919 w 2126"/>
                <a:gd name="T33" fmla="*/ 459 h 685"/>
                <a:gd name="T34" fmla="*/ 789 w 2126"/>
                <a:gd name="T35" fmla="*/ 466 h 685"/>
                <a:gd name="T36" fmla="*/ 660 w 2126"/>
                <a:gd name="T37" fmla="*/ 485 h 685"/>
                <a:gd name="T38" fmla="*/ 533 w 2126"/>
                <a:gd name="T39" fmla="*/ 514 h 685"/>
                <a:gd name="T40" fmla="*/ 407 w 2126"/>
                <a:gd name="T41" fmla="*/ 552 h 685"/>
                <a:gd name="T42" fmla="*/ 285 w 2126"/>
                <a:gd name="T43" fmla="*/ 601 h 685"/>
                <a:gd name="T44" fmla="*/ 166 w 2126"/>
                <a:gd name="T45" fmla="*/ 660 h 685"/>
                <a:gd name="T46" fmla="*/ 150 w 2126"/>
                <a:gd name="T47" fmla="*/ 561 h 685"/>
                <a:gd name="T48" fmla="*/ 126 w 2126"/>
                <a:gd name="T49" fmla="*/ 472 h 685"/>
                <a:gd name="T50" fmla="*/ 93 w 2126"/>
                <a:gd name="T51" fmla="*/ 388 h 685"/>
                <a:gd name="T52" fmla="*/ 55 w 2126"/>
                <a:gd name="T53" fmla="*/ 310 h 685"/>
                <a:gd name="T54" fmla="*/ 10 w 2126"/>
                <a:gd name="T55" fmla="*/ 240 h 685"/>
                <a:gd name="T56" fmla="*/ 0 w 2126"/>
                <a:gd name="T57" fmla="*/ 228 h 685"/>
                <a:gd name="T58" fmla="*/ 137 w 2126"/>
                <a:gd name="T59" fmla="*/ 166 h 685"/>
                <a:gd name="T60" fmla="*/ 276 w 2126"/>
                <a:gd name="T61" fmla="*/ 112 h 685"/>
                <a:gd name="T62" fmla="*/ 418 w 2126"/>
                <a:gd name="T63" fmla="*/ 69 h 685"/>
                <a:gd name="T64" fmla="*/ 563 w 2126"/>
                <a:gd name="T65" fmla="*/ 36 h 685"/>
                <a:gd name="T66" fmla="*/ 708 w 2126"/>
                <a:gd name="T67" fmla="*/ 14 h 685"/>
                <a:gd name="T68" fmla="*/ 856 w 2126"/>
                <a:gd name="T69" fmla="*/ 2 h 685"/>
                <a:gd name="T70" fmla="*/ 1002 w 2126"/>
                <a:gd name="T71" fmla="*/ 0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26" h="685">
                  <a:moveTo>
                    <a:pt x="1002" y="0"/>
                  </a:moveTo>
                  <a:lnTo>
                    <a:pt x="1151" y="8"/>
                  </a:lnTo>
                  <a:lnTo>
                    <a:pt x="1297" y="27"/>
                  </a:lnTo>
                  <a:lnTo>
                    <a:pt x="1442" y="55"/>
                  </a:lnTo>
                  <a:lnTo>
                    <a:pt x="1584" y="93"/>
                  </a:lnTo>
                  <a:lnTo>
                    <a:pt x="1725" y="143"/>
                  </a:lnTo>
                  <a:lnTo>
                    <a:pt x="1864" y="202"/>
                  </a:lnTo>
                  <a:lnTo>
                    <a:pt x="1997" y="272"/>
                  </a:lnTo>
                  <a:lnTo>
                    <a:pt x="2126" y="352"/>
                  </a:lnTo>
                  <a:lnTo>
                    <a:pt x="1794" y="685"/>
                  </a:lnTo>
                  <a:lnTo>
                    <a:pt x="1677" y="622"/>
                  </a:lnTo>
                  <a:lnTo>
                    <a:pt x="1556" y="569"/>
                  </a:lnTo>
                  <a:lnTo>
                    <a:pt x="1432" y="527"/>
                  </a:lnTo>
                  <a:lnTo>
                    <a:pt x="1305" y="495"/>
                  </a:lnTo>
                  <a:lnTo>
                    <a:pt x="1177" y="472"/>
                  </a:lnTo>
                  <a:lnTo>
                    <a:pt x="1048" y="460"/>
                  </a:lnTo>
                  <a:lnTo>
                    <a:pt x="919" y="459"/>
                  </a:lnTo>
                  <a:lnTo>
                    <a:pt x="789" y="466"/>
                  </a:lnTo>
                  <a:lnTo>
                    <a:pt x="660" y="485"/>
                  </a:lnTo>
                  <a:lnTo>
                    <a:pt x="533" y="514"/>
                  </a:lnTo>
                  <a:lnTo>
                    <a:pt x="407" y="552"/>
                  </a:lnTo>
                  <a:lnTo>
                    <a:pt x="285" y="601"/>
                  </a:lnTo>
                  <a:lnTo>
                    <a:pt x="166" y="660"/>
                  </a:lnTo>
                  <a:lnTo>
                    <a:pt x="150" y="561"/>
                  </a:lnTo>
                  <a:lnTo>
                    <a:pt x="126" y="472"/>
                  </a:lnTo>
                  <a:lnTo>
                    <a:pt x="93" y="388"/>
                  </a:lnTo>
                  <a:lnTo>
                    <a:pt x="55" y="310"/>
                  </a:lnTo>
                  <a:lnTo>
                    <a:pt x="10" y="240"/>
                  </a:lnTo>
                  <a:lnTo>
                    <a:pt x="0" y="228"/>
                  </a:lnTo>
                  <a:lnTo>
                    <a:pt x="137" y="166"/>
                  </a:lnTo>
                  <a:lnTo>
                    <a:pt x="276" y="112"/>
                  </a:lnTo>
                  <a:lnTo>
                    <a:pt x="418" y="69"/>
                  </a:lnTo>
                  <a:lnTo>
                    <a:pt x="563" y="36"/>
                  </a:lnTo>
                  <a:lnTo>
                    <a:pt x="708" y="14"/>
                  </a:lnTo>
                  <a:lnTo>
                    <a:pt x="856" y="2"/>
                  </a:lnTo>
                  <a:lnTo>
                    <a:pt x="10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3" name="TextBox 82">
            <a:extLst>
              <a:ext uri="{FF2B5EF4-FFF2-40B4-BE49-F238E27FC236}">
                <a16:creationId xmlns:a16="http://schemas.microsoft.com/office/drawing/2014/main" id="{8489D48B-B4A3-8BC6-E44C-3E11D1A1476E}"/>
              </a:ext>
            </a:extLst>
          </p:cNvPr>
          <p:cNvSpPr txBox="1"/>
          <p:nvPr/>
        </p:nvSpPr>
        <p:spPr>
          <a:xfrm>
            <a:off x="1128340" y="3316016"/>
            <a:ext cx="3489689" cy="338554"/>
          </a:xfrm>
          <a:prstGeom prst="rect">
            <a:avLst/>
          </a:prstGeom>
          <a:noFill/>
        </p:spPr>
        <p:txBody>
          <a:bodyPr wrap="square" rtlCol="0">
            <a:spAutoFit/>
          </a:bodyPr>
          <a:lstStyle/>
          <a:p>
            <a:r>
              <a:rPr lang="en-ID" sz="1600" b="1" dirty="0">
                <a:solidFill>
                  <a:schemeClr val="bg1"/>
                </a:solidFill>
                <a:latin typeface="+mj-lt"/>
              </a:rPr>
              <a:t>INCENTIVIZED PARTICIPATION</a:t>
            </a:r>
          </a:p>
        </p:txBody>
      </p:sp>
    </p:spTree>
    <p:extLst>
      <p:ext uri="{BB962C8B-B14F-4D97-AF65-F5344CB8AC3E}">
        <p14:creationId xmlns:p14="http://schemas.microsoft.com/office/powerpoint/2010/main" val="18538161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15">
            <a:extLst>
              <a:ext uri="{FF2B5EF4-FFF2-40B4-BE49-F238E27FC236}">
                <a16:creationId xmlns:a16="http://schemas.microsoft.com/office/drawing/2014/main" id="{9723F709-4EEF-C260-4AF8-F2C31BC4DBB5}"/>
              </a:ext>
            </a:extLst>
          </p:cNvPr>
          <p:cNvSpPr/>
          <p:nvPr/>
        </p:nvSpPr>
        <p:spPr>
          <a:xfrm>
            <a:off x="7346241" y="1506511"/>
            <a:ext cx="3844982" cy="3844978"/>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02907D8-E932-5E5A-A18D-D788070832BD}"/>
              </a:ext>
            </a:extLst>
          </p:cNvPr>
          <p:cNvSpPr/>
          <p:nvPr/>
        </p:nvSpPr>
        <p:spPr>
          <a:xfrm>
            <a:off x="8843116" y="1080896"/>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E9F1CEB2-99A4-3D13-12C3-78CAB07D5D02}"/>
              </a:ext>
            </a:extLst>
          </p:cNvPr>
          <p:cNvSpPr/>
          <p:nvPr/>
        </p:nvSpPr>
        <p:spPr>
          <a:xfrm>
            <a:off x="8843116" y="4925874"/>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579">
            <a:extLst>
              <a:ext uri="{FF2B5EF4-FFF2-40B4-BE49-F238E27FC236}">
                <a16:creationId xmlns:a16="http://schemas.microsoft.com/office/drawing/2014/main" id="{E9669423-9F76-039D-E4CE-9CDA753DDDA2}"/>
              </a:ext>
            </a:extLst>
          </p:cNvPr>
          <p:cNvGrpSpPr>
            <a:grpSpLocks noChangeAspect="1"/>
          </p:cNvGrpSpPr>
          <p:nvPr/>
        </p:nvGrpSpPr>
        <p:grpSpPr bwMode="auto">
          <a:xfrm>
            <a:off x="9146857" y="1365637"/>
            <a:ext cx="243750" cy="281748"/>
            <a:chOff x="6538" y="2913"/>
            <a:chExt cx="263" cy="304"/>
          </a:xfrm>
          <a:solidFill>
            <a:schemeClr val="bg1"/>
          </a:solidFill>
        </p:grpSpPr>
        <p:sp>
          <p:nvSpPr>
            <p:cNvPr id="20" name="Freeform 581">
              <a:extLst>
                <a:ext uri="{FF2B5EF4-FFF2-40B4-BE49-F238E27FC236}">
                  <a16:creationId xmlns:a16="http://schemas.microsoft.com/office/drawing/2014/main" id="{8B6E9718-E78F-A657-0937-257D3DA3A992}"/>
                </a:ext>
              </a:extLst>
            </p:cNvPr>
            <p:cNvSpPr>
              <a:spLocks noEditPoints="1"/>
            </p:cNvSpPr>
            <p:nvPr/>
          </p:nvSpPr>
          <p:spPr bwMode="auto">
            <a:xfrm>
              <a:off x="6538" y="2913"/>
              <a:ext cx="263" cy="133"/>
            </a:xfrm>
            <a:custGeom>
              <a:avLst/>
              <a:gdLst>
                <a:gd name="T0" fmla="*/ 626 w 2889"/>
                <a:gd name="T1" fmla="*/ 276 h 1457"/>
                <a:gd name="T2" fmla="*/ 482 w 2889"/>
                <a:gd name="T3" fmla="*/ 336 h 1457"/>
                <a:gd name="T4" fmla="*/ 368 w 2889"/>
                <a:gd name="T5" fmla="*/ 438 h 1457"/>
                <a:gd name="T6" fmla="*/ 292 w 2889"/>
                <a:gd name="T7" fmla="*/ 572 h 1457"/>
                <a:gd name="T8" fmla="*/ 266 w 2889"/>
                <a:gd name="T9" fmla="*/ 729 h 1457"/>
                <a:gd name="T10" fmla="*/ 292 w 2889"/>
                <a:gd name="T11" fmla="*/ 886 h 1457"/>
                <a:gd name="T12" fmla="*/ 368 w 2889"/>
                <a:gd name="T13" fmla="*/ 1020 h 1457"/>
                <a:gd name="T14" fmla="*/ 482 w 2889"/>
                <a:gd name="T15" fmla="*/ 1121 h 1457"/>
                <a:gd name="T16" fmla="*/ 626 w 2889"/>
                <a:gd name="T17" fmla="*/ 1182 h 1457"/>
                <a:gd name="T18" fmla="*/ 787 w 2889"/>
                <a:gd name="T19" fmla="*/ 1191 h 1457"/>
                <a:gd name="T20" fmla="*/ 939 w 2889"/>
                <a:gd name="T21" fmla="*/ 1147 h 1457"/>
                <a:gd name="T22" fmla="*/ 1064 w 2889"/>
                <a:gd name="T23" fmla="*/ 1058 h 1457"/>
                <a:gd name="T24" fmla="*/ 1153 w 2889"/>
                <a:gd name="T25" fmla="*/ 934 h 1457"/>
                <a:gd name="T26" fmla="*/ 1198 w 2889"/>
                <a:gd name="T27" fmla="*/ 783 h 1457"/>
                <a:gd name="T28" fmla="*/ 1188 w 2889"/>
                <a:gd name="T29" fmla="*/ 622 h 1457"/>
                <a:gd name="T30" fmla="*/ 1129 w 2889"/>
                <a:gd name="T31" fmla="*/ 479 h 1457"/>
                <a:gd name="T32" fmla="*/ 1026 w 2889"/>
                <a:gd name="T33" fmla="*/ 365 h 1457"/>
                <a:gd name="T34" fmla="*/ 891 w 2889"/>
                <a:gd name="T35" fmla="*/ 290 h 1457"/>
                <a:gd name="T36" fmla="*/ 733 w 2889"/>
                <a:gd name="T37" fmla="*/ 264 h 1457"/>
                <a:gd name="T38" fmla="*/ 2227 w 2889"/>
                <a:gd name="T39" fmla="*/ 3 h 1457"/>
                <a:gd name="T40" fmla="*/ 2426 w 2889"/>
                <a:gd name="T41" fmla="*/ 51 h 1457"/>
                <a:gd name="T42" fmla="*/ 2600 w 2889"/>
                <a:gd name="T43" fmla="*/ 148 h 1457"/>
                <a:gd name="T44" fmla="*/ 2740 w 2889"/>
                <a:gd name="T45" fmla="*/ 288 h 1457"/>
                <a:gd name="T46" fmla="*/ 2838 w 2889"/>
                <a:gd name="T47" fmla="*/ 461 h 1457"/>
                <a:gd name="T48" fmla="*/ 2886 w 2889"/>
                <a:gd name="T49" fmla="*/ 658 h 1457"/>
                <a:gd name="T50" fmla="*/ 2876 w 2889"/>
                <a:gd name="T51" fmla="*/ 867 h 1457"/>
                <a:gd name="T52" fmla="*/ 2811 w 2889"/>
                <a:gd name="T53" fmla="*/ 1058 h 1457"/>
                <a:gd name="T54" fmla="*/ 2698 w 2889"/>
                <a:gd name="T55" fmla="*/ 1220 h 1457"/>
                <a:gd name="T56" fmla="*/ 2546 w 2889"/>
                <a:gd name="T57" fmla="*/ 1346 h 1457"/>
                <a:gd name="T58" fmla="*/ 2362 w 2889"/>
                <a:gd name="T59" fmla="*/ 1429 h 1457"/>
                <a:gd name="T60" fmla="*/ 2156 w 2889"/>
                <a:gd name="T61" fmla="*/ 1457 h 1457"/>
                <a:gd name="T62" fmla="*/ 594 w 2889"/>
                <a:gd name="T63" fmla="*/ 1445 h 1457"/>
                <a:gd name="T64" fmla="*/ 402 w 2889"/>
                <a:gd name="T65" fmla="*/ 1379 h 1457"/>
                <a:gd name="T66" fmla="*/ 239 w 2889"/>
                <a:gd name="T67" fmla="*/ 1266 h 1457"/>
                <a:gd name="T68" fmla="*/ 111 w 2889"/>
                <a:gd name="T69" fmla="*/ 1115 h 1457"/>
                <a:gd name="T70" fmla="*/ 29 w 2889"/>
                <a:gd name="T71" fmla="*/ 934 h 1457"/>
                <a:gd name="T72" fmla="*/ 0 w 2889"/>
                <a:gd name="T73" fmla="*/ 729 h 1457"/>
                <a:gd name="T74" fmla="*/ 29 w 2889"/>
                <a:gd name="T75" fmla="*/ 524 h 1457"/>
                <a:gd name="T76" fmla="*/ 111 w 2889"/>
                <a:gd name="T77" fmla="*/ 342 h 1457"/>
                <a:gd name="T78" fmla="*/ 239 w 2889"/>
                <a:gd name="T79" fmla="*/ 191 h 1457"/>
                <a:gd name="T80" fmla="*/ 402 w 2889"/>
                <a:gd name="T81" fmla="*/ 78 h 1457"/>
                <a:gd name="T82" fmla="*/ 594 w 2889"/>
                <a:gd name="T83" fmla="*/ 1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733" y="264"/>
                  </a:moveTo>
                  <a:lnTo>
                    <a:pt x="679" y="267"/>
                  </a:lnTo>
                  <a:lnTo>
                    <a:pt x="626" y="276"/>
                  </a:lnTo>
                  <a:lnTo>
                    <a:pt x="575" y="290"/>
                  </a:lnTo>
                  <a:lnTo>
                    <a:pt x="527" y="310"/>
                  </a:lnTo>
                  <a:lnTo>
                    <a:pt x="482" y="336"/>
                  </a:lnTo>
                  <a:lnTo>
                    <a:pt x="441" y="365"/>
                  </a:lnTo>
                  <a:lnTo>
                    <a:pt x="402" y="399"/>
                  </a:lnTo>
                  <a:lnTo>
                    <a:pt x="368" y="438"/>
                  </a:lnTo>
                  <a:lnTo>
                    <a:pt x="338" y="479"/>
                  </a:lnTo>
                  <a:lnTo>
                    <a:pt x="313" y="524"/>
                  </a:lnTo>
                  <a:lnTo>
                    <a:pt x="292" y="572"/>
                  </a:lnTo>
                  <a:lnTo>
                    <a:pt x="277" y="622"/>
                  </a:lnTo>
                  <a:lnTo>
                    <a:pt x="269" y="674"/>
                  </a:lnTo>
                  <a:lnTo>
                    <a:pt x="266" y="729"/>
                  </a:lnTo>
                  <a:lnTo>
                    <a:pt x="269" y="783"/>
                  </a:lnTo>
                  <a:lnTo>
                    <a:pt x="277" y="835"/>
                  </a:lnTo>
                  <a:lnTo>
                    <a:pt x="292" y="886"/>
                  </a:lnTo>
                  <a:lnTo>
                    <a:pt x="313" y="934"/>
                  </a:lnTo>
                  <a:lnTo>
                    <a:pt x="338" y="978"/>
                  </a:lnTo>
                  <a:lnTo>
                    <a:pt x="368" y="1020"/>
                  </a:lnTo>
                  <a:lnTo>
                    <a:pt x="402" y="1058"/>
                  </a:lnTo>
                  <a:lnTo>
                    <a:pt x="441" y="1092"/>
                  </a:lnTo>
                  <a:lnTo>
                    <a:pt x="482" y="1121"/>
                  </a:lnTo>
                  <a:lnTo>
                    <a:pt x="527" y="1147"/>
                  </a:lnTo>
                  <a:lnTo>
                    <a:pt x="575" y="1167"/>
                  </a:lnTo>
                  <a:lnTo>
                    <a:pt x="626" y="1182"/>
                  </a:lnTo>
                  <a:lnTo>
                    <a:pt x="679" y="1191"/>
                  </a:lnTo>
                  <a:lnTo>
                    <a:pt x="733" y="1193"/>
                  </a:lnTo>
                  <a:lnTo>
                    <a:pt x="787" y="1191"/>
                  </a:lnTo>
                  <a:lnTo>
                    <a:pt x="841" y="1182"/>
                  </a:lnTo>
                  <a:lnTo>
                    <a:pt x="891" y="1167"/>
                  </a:lnTo>
                  <a:lnTo>
                    <a:pt x="939" y="1147"/>
                  </a:lnTo>
                  <a:lnTo>
                    <a:pt x="984" y="1121"/>
                  </a:lnTo>
                  <a:lnTo>
                    <a:pt x="1026" y="1092"/>
                  </a:lnTo>
                  <a:lnTo>
                    <a:pt x="1064" y="1058"/>
                  </a:lnTo>
                  <a:lnTo>
                    <a:pt x="1099" y="1020"/>
                  </a:lnTo>
                  <a:lnTo>
                    <a:pt x="1129" y="978"/>
                  </a:lnTo>
                  <a:lnTo>
                    <a:pt x="1153" y="934"/>
                  </a:lnTo>
                  <a:lnTo>
                    <a:pt x="1174" y="886"/>
                  </a:lnTo>
                  <a:lnTo>
                    <a:pt x="1188" y="835"/>
                  </a:lnTo>
                  <a:lnTo>
                    <a:pt x="1198" y="783"/>
                  </a:lnTo>
                  <a:lnTo>
                    <a:pt x="1201" y="729"/>
                  </a:lnTo>
                  <a:lnTo>
                    <a:pt x="1198" y="674"/>
                  </a:lnTo>
                  <a:lnTo>
                    <a:pt x="1188" y="622"/>
                  </a:lnTo>
                  <a:lnTo>
                    <a:pt x="1174" y="572"/>
                  </a:lnTo>
                  <a:lnTo>
                    <a:pt x="1153" y="524"/>
                  </a:lnTo>
                  <a:lnTo>
                    <a:pt x="1129" y="479"/>
                  </a:lnTo>
                  <a:lnTo>
                    <a:pt x="1099" y="438"/>
                  </a:lnTo>
                  <a:lnTo>
                    <a:pt x="1064" y="399"/>
                  </a:lnTo>
                  <a:lnTo>
                    <a:pt x="1026" y="365"/>
                  </a:lnTo>
                  <a:lnTo>
                    <a:pt x="984" y="336"/>
                  </a:lnTo>
                  <a:lnTo>
                    <a:pt x="939" y="310"/>
                  </a:lnTo>
                  <a:lnTo>
                    <a:pt x="891" y="290"/>
                  </a:lnTo>
                  <a:lnTo>
                    <a:pt x="841" y="276"/>
                  </a:lnTo>
                  <a:lnTo>
                    <a:pt x="787" y="267"/>
                  </a:lnTo>
                  <a:lnTo>
                    <a:pt x="733" y="264"/>
                  </a:lnTo>
                  <a:close/>
                  <a:moveTo>
                    <a:pt x="733" y="0"/>
                  </a:moveTo>
                  <a:lnTo>
                    <a:pt x="2156" y="0"/>
                  </a:lnTo>
                  <a:lnTo>
                    <a:pt x="2227" y="3"/>
                  </a:lnTo>
                  <a:lnTo>
                    <a:pt x="2295" y="14"/>
                  </a:lnTo>
                  <a:lnTo>
                    <a:pt x="2362" y="29"/>
                  </a:lnTo>
                  <a:lnTo>
                    <a:pt x="2426" y="51"/>
                  </a:lnTo>
                  <a:lnTo>
                    <a:pt x="2487" y="78"/>
                  </a:lnTo>
                  <a:lnTo>
                    <a:pt x="2546" y="111"/>
                  </a:lnTo>
                  <a:lnTo>
                    <a:pt x="2600" y="148"/>
                  </a:lnTo>
                  <a:lnTo>
                    <a:pt x="2651" y="191"/>
                  </a:lnTo>
                  <a:lnTo>
                    <a:pt x="2697" y="237"/>
                  </a:lnTo>
                  <a:lnTo>
                    <a:pt x="2740" y="288"/>
                  </a:lnTo>
                  <a:lnTo>
                    <a:pt x="2778" y="342"/>
                  </a:lnTo>
                  <a:lnTo>
                    <a:pt x="2811" y="399"/>
                  </a:lnTo>
                  <a:lnTo>
                    <a:pt x="2838" y="461"/>
                  </a:lnTo>
                  <a:lnTo>
                    <a:pt x="2860" y="524"/>
                  </a:lnTo>
                  <a:lnTo>
                    <a:pt x="2876" y="590"/>
                  </a:lnTo>
                  <a:lnTo>
                    <a:pt x="2886" y="658"/>
                  </a:lnTo>
                  <a:lnTo>
                    <a:pt x="2889" y="729"/>
                  </a:lnTo>
                  <a:lnTo>
                    <a:pt x="2886" y="799"/>
                  </a:lnTo>
                  <a:lnTo>
                    <a:pt x="2876" y="867"/>
                  </a:lnTo>
                  <a:lnTo>
                    <a:pt x="2860" y="934"/>
                  </a:lnTo>
                  <a:lnTo>
                    <a:pt x="2838" y="997"/>
                  </a:lnTo>
                  <a:lnTo>
                    <a:pt x="2811" y="1058"/>
                  </a:lnTo>
                  <a:lnTo>
                    <a:pt x="2778" y="1115"/>
                  </a:lnTo>
                  <a:lnTo>
                    <a:pt x="2740" y="1169"/>
                  </a:lnTo>
                  <a:lnTo>
                    <a:pt x="2698" y="1220"/>
                  </a:lnTo>
                  <a:lnTo>
                    <a:pt x="2651" y="1266"/>
                  </a:lnTo>
                  <a:lnTo>
                    <a:pt x="2600" y="1309"/>
                  </a:lnTo>
                  <a:lnTo>
                    <a:pt x="2546" y="1346"/>
                  </a:lnTo>
                  <a:lnTo>
                    <a:pt x="2487" y="1379"/>
                  </a:lnTo>
                  <a:lnTo>
                    <a:pt x="2426" y="1406"/>
                  </a:lnTo>
                  <a:lnTo>
                    <a:pt x="2362" y="1429"/>
                  </a:lnTo>
                  <a:lnTo>
                    <a:pt x="2296" y="1445"/>
                  </a:lnTo>
                  <a:lnTo>
                    <a:pt x="2227" y="1454"/>
                  </a:lnTo>
                  <a:lnTo>
                    <a:pt x="2156" y="1457"/>
                  </a:lnTo>
                  <a:lnTo>
                    <a:pt x="733" y="1457"/>
                  </a:lnTo>
                  <a:lnTo>
                    <a:pt x="663" y="1454"/>
                  </a:lnTo>
                  <a:lnTo>
                    <a:pt x="594" y="1445"/>
                  </a:lnTo>
                  <a:lnTo>
                    <a:pt x="527" y="1429"/>
                  </a:lnTo>
                  <a:lnTo>
                    <a:pt x="463" y="1406"/>
                  </a:lnTo>
                  <a:lnTo>
                    <a:pt x="402" y="1379"/>
                  </a:lnTo>
                  <a:lnTo>
                    <a:pt x="344" y="1346"/>
                  </a:lnTo>
                  <a:lnTo>
                    <a:pt x="289" y="1309"/>
                  </a:lnTo>
                  <a:lnTo>
                    <a:pt x="239" y="1266"/>
                  </a:lnTo>
                  <a:lnTo>
                    <a:pt x="192" y="1220"/>
                  </a:lnTo>
                  <a:lnTo>
                    <a:pt x="149" y="1169"/>
                  </a:lnTo>
                  <a:lnTo>
                    <a:pt x="111" y="1115"/>
                  </a:lnTo>
                  <a:lnTo>
                    <a:pt x="79" y="1058"/>
                  </a:lnTo>
                  <a:lnTo>
                    <a:pt x="51" y="997"/>
                  </a:lnTo>
                  <a:lnTo>
                    <a:pt x="29" y="934"/>
                  </a:lnTo>
                  <a:lnTo>
                    <a:pt x="13" y="867"/>
                  </a:lnTo>
                  <a:lnTo>
                    <a:pt x="3" y="799"/>
                  </a:lnTo>
                  <a:lnTo>
                    <a:pt x="0" y="729"/>
                  </a:lnTo>
                  <a:lnTo>
                    <a:pt x="3" y="658"/>
                  </a:lnTo>
                  <a:lnTo>
                    <a:pt x="13" y="590"/>
                  </a:lnTo>
                  <a:lnTo>
                    <a:pt x="29" y="524"/>
                  </a:lnTo>
                  <a:lnTo>
                    <a:pt x="51" y="461"/>
                  </a:lnTo>
                  <a:lnTo>
                    <a:pt x="79" y="399"/>
                  </a:lnTo>
                  <a:lnTo>
                    <a:pt x="111" y="342"/>
                  </a:lnTo>
                  <a:lnTo>
                    <a:pt x="149" y="288"/>
                  </a:lnTo>
                  <a:lnTo>
                    <a:pt x="192" y="237"/>
                  </a:lnTo>
                  <a:lnTo>
                    <a:pt x="239" y="191"/>
                  </a:lnTo>
                  <a:lnTo>
                    <a:pt x="289" y="148"/>
                  </a:lnTo>
                  <a:lnTo>
                    <a:pt x="344" y="111"/>
                  </a:lnTo>
                  <a:lnTo>
                    <a:pt x="402" y="78"/>
                  </a:lnTo>
                  <a:lnTo>
                    <a:pt x="463" y="51"/>
                  </a:lnTo>
                  <a:lnTo>
                    <a:pt x="527" y="29"/>
                  </a:lnTo>
                  <a:lnTo>
                    <a:pt x="594" y="14"/>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582">
              <a:extLst>
                <a:ext uri="{FF2B5EF4-FFF2-40B4-BE49-F238E27FC236}">
                  <a16:creationId xmlns:a16="http://schemas.microsoft.com/office/drawing/2014/main" id="{7143B665-5FB3-1686-CAC2-DE65DD94B9DB}"/>
                </a:ext>
              </a:extLst>
            </p:cNvPr>
            <p:cNvSpPr>
              <a:spLocks noEditPoints="1"/>
            </p:cNvSpPr>
            <p:nvPr/>
          </p:nvSpPr>
          <p:spPr bwMode="auto">
            <a:xfrm>
              <a:off x="6539" y="3085"/>
              <a:ext cx="262" cy="132"/>
            </a:xfrm>
            <a:custGeom>
              <a:avLst/>
              <a:gdLst>
                <a:gd name="T0" fmla="*/ 2049 w 2889"/>
                <a:gd name="T1" fmla="*/ 275 h 1457"/>
                <a:gd name="T2" fmla="*/ 1906 w 2889"/>
                <a:gd name="T3" fmla="*/ 336 h 1457"/>
                <a:gd name="T4" fmla="*/ 1792 w 2889"/>
                <a:gd name="T5" fmla="*/ 437 h 1457"/>
                <a:gd name="T6" fmla="*/ 1716 w 2889"/>
                <a:gd name="T7" fmla="*/ 571 h 1457"/>
                <a:gd name="T8" fmla="*/ 1688 w 2889"/>
                <a:gd name="T9" fmla="*/ 728 h 1457"/>
                <a:gd name="T10" fmla="*/ 1716 w 2889"/>
                <a:gd name="T11" fmla="*/ 885 h 1457"/>
                <a:gd name="T12" fmla="*/ 1792 w 2889"/>
                <a:gd name="T13" fmla="*/ 1018 h 1457"/>
                <a:gd name="T14" fmla="*/ 1906 w 2889"/>
                <a:gd name="T15" fmla="*/ 1120 h 1457"/>
                <a:gd name="T16" fmla="*/ 2049 w 2889"/>
                <a:gd name="T17" fmla="*/ 1180 h 1457"/>
                <a:gd name="T18" fmla="*/ 2211 w 2889"/>
                <a:gd name="T19" fmla="*/ 1190 h 1457"/>
                <a:gd name="T20" fmla="*/ 2362 w 2889"/>
                <a:gd name="T21" fmla="*/ 1145 h 1457"/>
                <a:gd name="T22" fmla="*/ 2487 w 2889"/>
                <a:gd name="T23" fmla="*/ 1056 h 1457"/>
                <a:gd name="T24" fmla="*/ 2577 w 2889"/>
                <a:gd name="T25" fmla="*/ 932 h 1457"/>
                <a:gd name="T26" fmla="*/ 2622 w 2889"/>
                <a:gd name="T27" fmla="*/ 782 h 1457"/>
                <a:gd name="T28" fmla="*/ 2612 w 2889"/>
                <a:gd name="T29" fmla="*/ 621 h 1457"/>
                <a:gd name="T30" fmla="*/ 2551 w 2889"/>
                <a:gd name="T31" fmla="*/ 479 h 1457"/>
                <a:gd name="T32" fmla="*/ 2449 w 2889"/>
                <a:gd name="T33" fmla="*/ 365 h 1457"/>
                <a:gd name="T34" fmla="*/ 2314 w 2889"/>
                <a:gd name="T35" fmla="*/ 290 h 1457"/>
                <a:gd name="T36" fmla="*/ 2157 w 2889"/>
                <a:gd name="T37" fmla="*/ 262 h 1457"/>
                <a:gd name="T38" fmla="*/ 2227 w 2889"/>
                <a:gd name="T39" fmla="*/ 3 h 1457"/>
                <a:gd name="T40" fmla="*/ 2426 w 2889"/>
                <a:gd name="T41" fmla="*/ 50 h 1457"/>
                <a:gd name="T42" fmla="*/ 2600 w 2889"/>
                <a:gd name="T43" fmla="*/ 148 h 1457"/>
                <a:gd name="T44" fmla="*/ 2740 w 2889"/>
                <a:gd name="T45" fmla="*/ 287 h 1457"/>
                <a:gd name="T46" fmla="*/ 2838 w 2889"/>
                <a:gd name="T47" fmla="*/ 460 h 1457"/>
                <a:gd name="T48" fmla="*/ 2886 w 2889"/>
                <a:gd name="T49" fmla="*/ 658 h 1457"/>
                <a:gd name="T50" fmla="*/ 2877 w 2889"/>
                <a:gd name="T51" fmla="*/ 867 h 1457"/>
                <a:gd name="T52" fmla="*/ 2812 w 2889"/>
                <a:gd name="T53" fmla="*/ 1056 h 1457"/>
                <a:gd name="T54" fmla="*/ 2698 w 2889"/>
                <a:gd name="T55" fmla="*/ 1220 h 1457"/>
                <a:gd name="T56" fmla="*/ 2546 w 2889"/>
                <a:gd name="T57" fmla="*/ 1346 h 1457"/>
                <a:gd name="T58" fmla="*/ 2362 w 2889"/>
                <a:gd name="T59" fmla="*/ 1427 h 1457"/>
                <a:gd name="T60" fmla="*/ 2157 w 2889"/>
                <a:gd name="T61" fmla="*/ 1457 h 1457"/>
                <a:gd name="T62" fmla="*/ 595 w 2889"/>
                <a:gd name="T63" fmla="*/ 1443 h 1457"/>
                <a:gd name="T64" fmla="*/ 403 w 2889"/>
                <a:gd name="T65" fmla="*/ 1379 h 1457"/>
                <a:gd name="T66" fmla="*/ 239 w 2889"/>
                <a:gd name="T67" fmla="*/ 1266 h 1457"/>
                <a:gd name="T68" fmla="*/ 112 w 2889"/>
                <a:gd name="T69" fmla="*/ 1115 h 1457"/>
                <a:gd name="T70" fmla="*/ 29 w 2889"/>
                <a:gd name="T71" fmla="*/ 932 h 1457"/>
                <a:gd name="T72" fmla="*/ 0 w 2889"/>
                <a:gd name="T73" fmla="*/ 728 h 1457"/>
                <a:gd name="T74" fmla="*/ 29 w 2889"/>
                <a:gd name="T75" fmla="*/ 523 h 1457"/>
                <a:gd name="T76" fmla="*/ 112 w 2889"/>
                <a:gd name="T77" fmla="*/ 341 h 1457"/>
                <a:gd name="T78" fmla="*/ 239 w 2889"/>
                <a:gd name="T79" fmla="*/ 190 h 1457"/>
                <a:gd name="T80" fmla="*/ 403 w 2889"/>
                <a:gd name="T81" fmla="*/ 78 h 1457"/>
                <a:gd name="T82" fmla="*/ 595 w 2889"/>
                <a:gd name="T83" fmla="*/ 12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2157" y="262"/>
                  </a:moveTo>
                  <a:lnTo>
                    <a:pt x="2102" y="266"/>
                  </a:lnTo>
                  <a:lnTo>
                    <a:pt x="2049" y="275"/>
                  </a:lnTo>
                  <a:lnTo>
                    <a:pt x="1999" y="290"/>
                  </a:lnTo>
                  <a:lnTo>
                    <a:pt x="1951" y="310"/>
                  </a:lnTo>
                  <a:lnTo>
                    <a:pt x="1906" y="336"/>
                  </a:lnTo>
                  <a:lnTo>
                    <a:pt x="1864" y="365"/>
                  </a:lnTo>
                  <a:lnTo>
                    <a:pt x="1826" y="399"/>
                  </a:lnTo>
                  <a:lnTo>
                    <a:pt x="1792" y="437"/>
                  </a:lnTo>
                  <a:lnTo>
                    <a:pt x="1762" y="479"/>
                  </a:lnTo>
                  <a:lnTo>
                    <a:pt x="1736" y="523"/>
                  </a:lnTo>
                  <a:lnTo>
                    <a:pt x="1716" y="571"/>
                  </a:lnTo>
                  <a:lnTo>
                    <a:pt x="1701" y="621"/>
                  </a:lnTo>
                  <a:lnTo>
                    <a:pt x="1691" y="674"/>
                  </a:lnTo>
                  <a:lnTo>
                    <a:pt x="1688" y="728"/>
                  </a:lnTo>
                  <a:lnTo>
                    <a:pt x="1691" y="782"/>
                  </a:lnTo>
                  <a:lnTo>
                    <a:pt x="1701" y="835"/>
                  </a:lnTo>
                  <a:lnTo>
                    <a:pt x="1716" y="885"/>
                  </a:lnTo>
                  <a:lnTo>
                    <a:pt x="1736" y="932"/>
                  </a:lnTo>
                  <a:lnTo>
                    <a:pt x="1762" y="977"/>
                  </a:lnTo>
                  <a:lnTo>
                    <a:pt x="1792" y="1018"/>
                  </a:lnTo>
                  <a:lnTo>
                    <a:pt x="1826" y="1056"/>
                  </a:lnTo>
                  <a:lnTo>
                    <a:pt x="1864" y="1090"/>
                  </a:lnTo>
                  <a:lnTo>
                    <a:pt x="1906" y="1120"/>
                  </a:lnTo>
                  <a:lnTo>
                    <a:pt x="1951" y="1145"/>
                  </a:lnTo>
                  <a:lnTo>
                    <a:pt x="1999" y="1166"/>
                  </a:lnTo>
                  <a:lnTo>
                    <a:pt x="2049" y="1180"/>
                  </a:lnTo>
                  <a:lnTo>
                    <a:pt x="2102" y="1190"/>
                  </a:lnTo>
                  <a:lnTo>
                    <a:pt x="2157" y="1193"/>
                  </a:lnTo>
                  <a:lnTo>
                    <a:pt x="2211" y="1190"/>
                  </a:lnTo>
                  <a:lnTo>
                    <a:pt x="2264" y="1180"/>
                  </a:lnTo>
                  <a:lnTo>
                    <a:pt x="2314" y="1166"/>
                  </a:lnTo>
                  <a:lnTo>
                    <a:pt x="2362" y="1145"/>
                  </a:lnTo>
                  <a:lnTo>
                    <a:pt x="2407" y="1120"/>
                  </a:lnTo>
                  <a:lnTo>
                    <a:pt x="2449" y="1090"/>
                  </a:lnTo>
                  <a:lnTo>
                    <a:pt x="2487" y="1056"/>
                  </a:lnTo>
                  <a:lnTo>
                    <a:pt x="2521" y="1018"/>
                  </a:lnTo>
                  <a:lnTo>
                    <a:pt x="2551" y="977"/>
                  </a:lnTo>
                  <a:lnTo>
                    <a:pt x="2577" y="932"/>
                  </a:lnTo>
                  <a:lnTo>
                    <a:pt x="2597" y="885"/>
                  </a:lnTo>
                  <a:lnTo>
                    <a:pt x="2612" y="835"/>
                  </a:lnTo>
                  <a:lnTo>
                    <a:pt x="2622" y="782"/>
                  </a:lnTo>
                  <a:lnTo>
                    <a:pt x="2625" y="728"/>
                  </a:lnTo>
                  <a:lnTo>
                    <a:pt x="2622" y="674"/>
                  </a:lnTo>
                  <a:lnTo>
                    <a:pt x="2612" y="621"/>
                  </a:lnTo>
                  <a:lnTo>
                    <a:pt x="2597" y="571"/>
                  </a:lnTo>
                  <a:lnTo>
                    <a:pt x="2577" y="523"/>
                  </a:lnTo>
                  <a:lnTo>
                    <a:pt x="2551" y="479"/>
                  </a:lnTo>
                  <a:lnTo>
                    <a:pt x="2521" y="437"/>
                  </a:lnTo>
                  <a:lnTo>
                    <a:pt x="2487" y="399"/>
                  </a:lnTo>
                  <a:lnTo>
                    <a:pt x="2449" y="365"/>
                  </a:lnTo>
                  <a:lnTo>
                    <a:pt x="2407" y="336"/>
                  </a:lnTo>
                  <a:lnTo>
                    <a:pt x="2362" y="310"/>
                  </a:lnTo>
                  <a:lnTo>
                    <a:pt x="2314" y="290"/>
                  </a:lnTo>
                  <a:lnTo>
                    <a:pt x="2264" y="275"/>
                  </a:lnTo>
                  <a:lnTo>
                    <a:pt x="2211" y="266"/>
                  </a:lnTo>
                  <a:lnTo>
                    <a:pt x="2157" y="262"/>
                  </a:lnTo>
                  <a:close/>
                  <a:moveTo>
                    <a:pt x="733" y="0"/>
                  </a:moveTo>
                  <a:lnTo>
                    <a:pt x="2157" y="0"/>
                  </a:lnTo>
                  <a:lnTo>
                    <a:pt x="2227" y="3"/>
                  </a:lnTo>
                  <a:lnTo>
                    <a:pt x="2296" y="12"/>
                  </a:lnTo>
                  <a:lnTo>
                    <a:pt x="2362" y="28"/>
                  </a:lnTo>
                  <a:lnTo>
                    <a:pt x="2426" y="50"/>
                  </a:lnTo>
                  <a:lnTo>
                    <a:pt x="2487" y="78"/>
                  </a:lnTo>
                  <a:lnTo>
                    <a:pt x="2546" y="110"/>
                  </a:lnTo>
                  <a:lnTo>
                    <a:pt x="2600" y="148"/>
                  </a:lnTo>
                  <a:lnTo>
                    <a:pt x="2652" y="190"/>
                  </a:lnTo>
                  <a:lnTo>
                    <a:pt x="2698" y="236"/>
                  </a:lnTo>
                  <a:lnTo>
                    <a:pt x="2740" y="287"/>
                  </a:lnTo>
                  <a:lnTo>
                    <a:pt x="2779" y="341"/>
                  </a:lnTo>
                  <a:lnTo>
                    <a:pt x="2812" y="399"/>
                  </a:lnTo>
                  <a:lnTo>
                    <a:pt x="2838" y="460"/>
                  </a:lnTo>
                  <a:lnTo>
                    <a:pt x="2861" y="523"/>
                  </a:lnTo>
                  <a:lnTo>
                    <a:pt x="2877" y="589"/>
                  </a:lnTo>
                  <a:lnTo>
                    <a:pt x="2886" y="658"/>
                  </a:lnTo>
                  <a:lnTo>
                    <a:pt x="2889" y="728"/>
                  </a:lnTo>
                  <a:lnTo>
                    <a:pt x="2886" y="798"/>
                  </a:lnTo>
                  <a:lnTo>
                    <a:pt x="2877" y="867"/>
                  </a:lnTo>
                  <a:lnTo>
                    <a:pt x="2861" y="932"/>
                  </a:lnTo>
                  <a:lnTo>
                    <a:pt x="2838" y="996"/>
                  </a:lnTo>
                  <a:lnTo>
                    <a:pt x="2812" y="1056"/>
                  </a:lnTo>
                  <a:lnTo>
                    <a:pt x="2779" y="1115"/>
                  </a:lnTo>
                  <a:lnTo>
                    <a:pt x="2740" y="1169"/>
                  </a:lnTo>
                  <a:lnTo>
                    <a:pt x="2698" y="1220"/>
                  </a:lnTo>
                  <a:lnTo>
                    <a:pt x="2652" y="1266"/>
                  </a:lnTo>
                  <a:lnTo>
                    <a:pt x="2600" y="1308"/>
                  </a:lnTo>
                  <a:lnTo>
                    <a:pt x="2546" y="1346"/>
                  </a:lnTo>
                  <a:lnTo>
                    <a:pt x="2487" y="1379"/>
                  </a:lnTo>
                  <a:lnTo>
                    <a:pt x="2426" y="1405"/>
                  </a:lnTo>
                  <a:lnTo>
                    <a:pt x="2362" y="1427"/>
                  </a:lnTo>
                  <a:lnTo>
                    <a:pt x="2296" y="1443"/>
                  </a:lnTo>
                  <a:lnTo>
                    <a:pt x="2227" y="1453"/>
                  </a:lnTo>
                  <a:lnTo>
                    <a:pt x="2157" y="1457"/>
                  </a:lnTo>
                  <a:lnTo>
                    <a:pt x="733" y="1457"/>
                  </a:lnTo>
                  <a:lnTo>
                    <a:pt x="663" y="1453"/>
                  </a:lnTo>
                  <a:lnTo>
                    <a:pt x="595" y="1443"/>
                  </a:lnTo>
                  <a:lnTo>
                    <a:pt x="527" y="1427"/>
                  </a:lnTo>
                  <a:lnTo>
                    <a:pt x="463" y="1405"/>
                  </a:lnTo>
                  <a:lnTo>
                    <a:pt x="403" y="1379"/>
                  </a:lnTo>
                  <a:lnTo>
                    <a:pt x="345" y="1346"/>
                  </a:lnTo>
                  <a:lnTo>
                    <a:pt x="290" y="1308"/>
                  </a:lnTo>
                  <a:lnTo>
                    <a:pt x="239" y="1266"/>
                  </a:lnTo>
                  <a:lnTo>
                    <a:pt x="192" y="1220"/>
                  </a:lnTo>
                  <a:lnTo>
                    <a:pt x="150" y="1169"/>
                  </a:lnTo>
                  <a:lnTo>
                    <a:pt x="112" y="1115"/>
                  </a:lnTo>
                  <a:lnTo>
                    <a:pt x="79" y="1056"/>
                  </a:lnTo>
                  <a:lnTo>
                    <a:pt x="52" y="996"/>
                  </a:lnTo>
                  <a:lnTo>
                    <a:pt x="29" y="932"/>
                  </a:lnTo>
                  <a:lnTo>
                    <a:pt x="13" y="867"/>
                  </a:lnTo>
                  <a:lnTo>
                    <a:pt x="4" y="798"/>
                  </a:lnTo>
                  <a:lnTo>
                    <a:pt x="0" y="728"/>
                  </a:lnTo>
                  <a:lnTo>
                    <a:pt x="4" y="658"/>
                  </a:lnTo>
                  <a:lnTo>
                    <a:pt x="13" y="589"/>
                  </a:lnTo>
                  <a:lnTo>
                    <a:pt x="29" y="523"/>
                  </a:lnTo>
                  <a:lnTo>
                    <a:pt x="52" y="460"/>
                  </a:lnTo>
                  <a:lnTo>
                    <a:pt x="79" y="399"/>
                  </a:lnTo>
                  <a:lnTo>
                    <a:pt x="112" y="341"/>
                  </a:lnTo>
                  <a:lnTo>
                    <a:pt x="150" y="287"/>
                  </a:lnTo>
                  <a:lnTo>
                    <a:pt x="192" y="236"/>
                  </a:lnTo>
                  <a:lnTo>
                    <a:pt x="239" y="190"/>
                  </a:lnTo>
                  <a:lnTo>
                    <a:pt x="290" y="148"/>
                  </a:lnTo>
                  <a:lnTo>
                    <a:pt x="345" y="110"/>
                  </a:lnTo>
                  <a:lnTo>
                    <a:pt x="403" y="78"/>
                  </a:lnTo>
                  <a:lnTo>
                    <a:pt x="463" y="50"/>
                  </a:lnTo>
                  <a:lnTo>
                    <a:pt x="527" y="28"/>
                  </a:lnTo>
                  <a:lnTo>
                    <a:pt x="595" y="12"/>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348">
            <a:extLst>
              <a:ext uri="{FF2B5EF4-FFF2-40B4-BE49-F238E27FC236}">
                <a16:creationId xmlns:a16="http://schemas.microsoft.com/office/drawing/2014/main" id="{6C2E4B5B-86E7-17FB-FCB5-559598E33580}"/>
              </a:ext>
            </a:extLst>
          </p:cNvPr>
          <p:cNvGrpSpPr>
            <a:grpSpLocks noChangeAspect="1"/>
          </p:cNvGrpSpPr>
          <p:nvPr/>
        </p:nvGrpSpPr>
        <p:grpSpPr bwMode="auto">
          <a:xfrm>
            <a:off x="9105654" y="5191012"/>
            <a:ext cx="326156" cy="325944"/>
            <a:chOff x="4251" y="2601"/>
            <a:chExt cx="3095" cy="3093"/>
          </a:xfrm>
          <a:solidFill>
            <a:schemeClr val="bg1"/>
          </a:solidFill>
        </p:grpSpPr>
        <p:sp>
          <p:nvSpPr>
            <p:cNvPr id="23" name="Freeform 350">
              <a:extLst>
                <a:ext uri="{FF2B5EF4-FFF2-40B4-BE49-F238E27FC236}">
                  <a16:creationId xmlns:a16="http://schemas.microsoft.com/office/drawing/2014/main" id="{61A11FC3-5EBF-BD51-F3C4-4ABFF0A1C7D6}"/>
                </a:ext>
              </a:extLst>
            </p:cNvPr>
            <p:cNvSpPr>
              <a:spLocks noEditPoints="1"/>
            </p:cNvSpPr>
            <p:nvPr/>
          </p:nvSpPr>
          <p:spPr bwMode="auto">
            <a:xfrm>
              <a:off x="4251" y="3767"/>
              <a:ext cx="1881" cy="1927"/>
            </a:xfrm>
            <a:custGeom>
              <a:avLst/>
              <a:gdLst>
                <a:gd name="T0" fmla="*/ 2828 w 3761"/>
                <a:gd name="T1" fmla="*/ 3316 h 3854"/>
                <a:gd name="T2" fmla="*/ 3140 w 3761"/>
                <a:gd name="T3" fmla="*/ 3343 h 3854"/>
                <a:gd name="T4" fmla="*/ 2956 w 3761"/>
                <a:gd name="T5" fmla="*/ 2472 h 3854"/>
                <a:gd name="T6" fmla="*/ 2393 w 3761"/>
                <a:gd name="T7" fmla="*/ 3215 h 3854"/>
                <a:gd name="T8" fmla="*/ 3016 w 3761"/>
                <a:gd name="T9" fmla="*/ 2766 h 3854"/>
                <a:gd name="T10" fmla="*/ 2438 w 3761"/>
                <a:gd name="T11" fmla="*/ 2275 h 3854"/>
                <a:gd name="T12" fmla="*/ 1895 w 3761"/>
                <a:gd name="T13" fmla="*/ 2995 h 3854"/>
                <a:gd name="T14" fmla="*/ 2694 w 3761"/>
                <a:gd name="T15" fmla="*/ 2373 h 3854"/>
                <a:gd name="T16" fmla="*/ 2523 w 3761"/>
                <a:gd name="T17" fmla="*/ 2311 h 3854"/>
                <a:gd name="T18" fmla="*/ 2009 w 3761"/>
                <a:gd name="T19" fmla="*/ 1989 h 3854"/>
                <a:gd name="T20" fmla="*/ 1471 w 3761"/>
                <a:gd name="T21" fmla="*/ 2704 h 3854"/>
                <a:gd name="T22" fmla="*/ 2209 w 3761"/>
                <a:gd name="T23" fmla="*/ 2143 h 3854"/>
                <a:gd name="T24" fmla="*/ 2009 w 3761"/>
                <a:gd name="T25" fmla="*/ 1989 h 3854"/>
                <a:gd name="T26" fmla="*/ 1040 w 3761"/>
                <a:gd name="T27" fmla="*/ 2243 h 3854"/>
                <a:gd name="T28" fmla="*/ 1199 w 3761"/>
                <a:gd name="T29" fmla="*/ 2437 h 3854"/>
                <a:gd name="T30" fmla="*/ 1778 w 3761"/>
                <a:gd name="T31" fmla="*/ 1739 h 3854"/>
                <a:gd name="T32" fmla="*/ 1682 w 3761"/>
                <a:gd name="T33" fmla="*/ 1600 h 3854"/>
                <a:gd name="T34" fmla="*/ 771 w 3761"/>
                <a:gd name="T35" fmla="*/ 1795 h 3854"/>
                <a:gd name="T36" fmla="*/ 896 w 3761"/>
                <a:gd name="T37" fmla="*/ 2027 h 3854"/>
                <a:gd name="T38" fmla="*/ 1524 w 3761"/>
                <a:gd name="T39" fmla="*/ 1278 h 3854"/>
                <a:gd name="T40" fmla="*/ 1466 w 3761"/>
                <a:gd name="T41" fmla="*/ 1102 h 3854"/>
                <a:gd name="T42" fmla="*/ 583 w 3761"/>
                <a:gd name="T43" fmla="*/ 1267 h 3854"/>
                <a:gd name="T44" fmla="*/ 666 w 3761"/>
                <a:gd name="T45" fmla="*/ 1542 h 3854"/>
                <a:gd name="T46" fmla="*/ 1080 w 3761"/>
                <a:gd name="T47" fmla="*/ 775 h 3854"/>
                <a:gd name="T48" fmla="*/ 514 w 3761"/>
                <a:gd name="T49" fmla="*/ 799 h 3854"/>
                <a:gd name="T50" fmla="*/ 788 w 3761"/>
                <a:gd name="T51" fmla="*/ 703 h 3854"/>
                <a:gd name="T52" fmla="*/ 47 w 3761"/>
                <a:gd name="T53" fmla="*/ 0 h 3854"/>
                <a:gd name="T54" fmla="*/ 1913 w 3761"/>
                <a:gd name="T55" fmla="*/ 647 h 3854"/>
                <a:gd name="T56" fmla="*/ 1927 w 3761"/>
                <a:gd name="T57" fmla="*/ 818 h 3854"/>
                <a:gd name="T58" fmla="*/ 1970 w 3761"/>
                <a:gd name="T59" fmla="*/ 1017 h 3854"/>
                <a:gd name="T60" fmla="*/ 2058 w 3761"/>
                <a:gd name="T61" fmla="*/ 1233 h 3854"/>
                <a:gd name="T62" fmla="*/ 2181 w 3761"/>
                <a:gd name="T63" fmla="*/ 1427 h 3854"/>
                <a:gd name="T64" fmla="*/ 2333 w 3761"/>
                <a:gd name="T65" fmla="*/ 1594 h 3854"/>
                <a:gd name="T66" fmla="*/ 2514 w 3761"/>
                <a:gd name="T67" fmla="*/ 1733 h 3854"/>
                <a:gd name="T68" fmla="*/ 2715 w 3761"/>
                <a:gd name="T69" fmla="*/ 1841 h 3854"/>
                <a:gd name="T70" fmla="*/ 2935 w 3761"/>
                <a:gd name="T71" fmla="*/ 1910 h 3854"/>
                <a:gd name="T72" fmla="*/ 3168 w 3761"/>
                <a:gd name="T73" fmla="*/ 1940 h 3854"/>
                <a:gd name="T74" fmla="*/ 3761 w 3761"/>
                <a:gd name="T75" fmla="*/ 3822 h 3854"/>
                <a:gd name="T76" fmla="*/ 3287 w 3761"/>
                <a:gd name="T77" fmla="*/ 3854 h 3854"/>
                <a:gd name="T78" fmla="*/ 2922 w 3761"/>
                <a:gd name="T79" fmla="*/ 3841 h 3854"/>
                <a:gd name="T80" fmla="*/ 2566 w 3761"/>
                <a:gd name="T81" fmla="*/ 3788 h 3854"/>
                <a:gd name="T82" fmla="*/ 2224 w 3761"/>
                <a:gd name="T83" fmla="*/ 3696 h 3854"/>
                <a:gd name="T84" fmla="*/ 1895 w 3761"/>
                <a:gd name="T85" fmla="*/ 3568 h 3854"/>
                <a:gd name="T86" fmla="*/ 1582 w 3761"/>
                <a:gd name="T87" fmla="*/ 3405 h 3854"/>
                <a:gd name="T88" fmla="*/ 1291 w 3761"/>
                <a:gd name="T89" fmla="*/ 3211 h 3854"/>
                <a:gd name="T90" fmla="*/ 1022 w 3761"/>
                <a:gd name="T91" fmla="*/ 2986 h 3854"/>
                <a:gd name="T92" fmla="*/ 777 w 3761"/>
                <a:gd name="T93" fmla="*/ 2732 h 3854"/>
                <a:gd name="T94" fmla="*/ 563 w 3761"/>
                <a:gd name="T95" fmla="*/ 2452 h 3854"/>
                <a:gd name="T96" fmla="*/ 376 w 3761"/>
                <a:gd name="T97" fmla="*/ 2149 h 3854"/>
                <a:gd name="T98" fmla="*/ 226 w 3761"/>
                <a:gd name="T99" fmla="*/ 1822 h 3854"/>
                <a:gd name="T100" fmla="*/ 111 w 3761"/>
                <a:gd name="T101" fmla="*/ 1476 h 3854"/>
                <a:gd name="T102" fmla="*/ 32 w 3761"/>
                <a:gd name="T103" fmla="*/ 1096 h 3854"/>
                <a:gd name="T104" fmla="*/ 0 w 3761"/>
                <a:gd name="T105" fmla="*/ 694 h 3854"/>
                <a:gd name="T106" fmla="*/ 17 w 3761"/>
                <a:gd name="T107" fmla="*/ 290 h 3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61" h="3854">
                  <a:moveTo>
                    <a:pt x="3080" y="3063"/>
                  </a:moveTo>
                  <a:lnTo>
                    <a:pt x="2828" y="3316"/>
                  </a:lnTo>
                  <a:lnTo>
                    <a:pt x="2982" y="3333"/>
                  </a:lnTo>
                  <a:lnTo>
                    <a:pt x="3140" y="3343"/>
                  </a:lnTo>
                  <a:lnTo>
                    <a:pt x="3080" y="3063"/>
                  </a:lnTo>
                  <a:close/>
                  <a:moveTo>
                    <a:pt x="2956" y="2472"/>
                  </a:moveTo>
                  <a:lnTo>
                    <a:pt x="2260" y="3168"/>
                  </a:lnTo>
                  <a:lnTo>
                    <a:pt x="2393" y="3215"/>
                  </a:lnTo>
                  <a:lnTo>
                    <a:pt x="2527" y="3254"/>
                  </a:lnTo>
                  <a:lnTo>
                    <a:pt x="3016" y="2766"/>
                  </a:lnTo>
                  <a:lnTo>
                    <a:pt x="2956" y="2472"/>
                  </a:lnTo>
                  <a:close/>
                  <a:moveTo>
                    <a:pt x="2438" y="2275"/>
                  </a:moveTo>
                  <a:lnTo>
                    <a:pt x="1784" y="2929"/>
                  </a:lnTo>
                  <a:lnTo>
                    <a:pt x="1895" y="2995"/>
                  </a:lnTo>
                  <a:lnTo>
                    <a:pt x="2011" y="3055"/>
                  </a:lnTo>
                  <a:lnTo>
                    <a:pt x="2694" y="2373"/>
                  </a:lnTo>
                  <a:lnTo>
                    <a:pt x="2608" y="2344"/>
                  </a:lnTo>
                  <a:lnTo>
                    <a:pt x="2523" y="2311"/>
                  </a:lnTo>
                  <a:lnTo>
                    <a:pt x="2438" y="2275"/>
                  </a:lnTo>
                  <a:close/>
                  <a:moveTo>
                    <a:pt x="2009" y="1989"/>
                  </a:moveTo>
                  <a:lnTo>
                    <a:pt x="1377" y="2619"/>
                  </a:lnTo>
                  <a:lnTo>
                    <a:pt x="1471" y="2704"/>
                  </a:lnTo>
                  <a:lnTo>
                    <a:pt x="1569" y="2782"/>
                  </a:lnTo>
                  <a:lnTo>
                    <a:pt x="2209" y="2143"/>
                  </a:lnTo>
                  <a:lnTo>
                    <a:pt x="2105" y="2070"/>
                  </a:lnTo>
                  <a:lnTo>
                    <a:pt x="2009" y="1989"/>
                  </a:lnTo>
                  <a:close/>
                  <a:moveTo>
                    <a:pt x="1682" y="1600"/>
                  </a:moveTo>
                  <a:lnTo>
                    <a:pt x="1040" y="2243"/>
                  </a:lnTo>
                  <a:lnTo>
                    <a:pt x="1118" y="2343"/>
                  </a:lnTo>
                  <a:lnTo>
                    <a:pt x="1199" y="2437"/>
                  </a:lnTo>
                  <a:lnTo>
                    <a:pt x="1833" y="1805"/>
                  </a:lnTo>
                  <a:lnTo>
                    <a:pt x="1778" y="1739"/>
                  </a:lnTo>
                  <a:lnTo>
                    <a:pt x="1729" y="1671"/>
                  </a:lnTo>
                  <a:lnTo>
                    <a:pt x="1682" y="1600"/>
                  </a:lnTo>
                  <a:close/>
                  <a:moveTo>
                    <a:pt x="1466" y="1102"/>
                  </a:moveTo>
                  <a:lnTo>
                    <a:pt x="771" y="1795"/>
                  </a:lnTo>
                  <a:lnTo>
                    <a:pt x="832" y="1912"/>
                  </a:lnTo>
                  <a:lnTo>
                    <a:pt x="896" y="2027"/>
                  </a:lnTo>
                  <a:lnTo>
                    <a:pt x="1558" y="1365"/>
                  </a:lnTo>
                  <a:lnTo>
                    <a:pt x="1524" y="1278"/>
                  </a:lnTo>
                  <a:lnTo>
                    <a:pt x="1492" y="1192"/>
                  </a:lnTo>
                  <a:lnTo>
                    <a:pt x="1466" y="1102"/>
                  </a:lnTo>
                  <a:close/>
                  <a:moveTo>
                    <a:pt x="1080" y="775"/>
                  </a:moveTo>
                  <a:lnTo>
                    <a:pt x="583" y="1267"/>
                  </a:lnTo>
                  <a:lnTo>
                    <a:pt x="621" y="1406"/>
                  </a:lnTo>
                  <a:lnTo>
                    <a:pt x="666" y="1542"/>
                  </a:lnTo>
                  <a:lnTo>
                    <a:pt x="1364" y="842"/>
                  </a:lnTo>
                  <a:lnTo>
                    <a:pt x="1080" y="775"/>
                  </a:lnTo>
                  <a:close/>
                  <a:moveTo>
                    <a:pt x="508" y="636"/>
                  </a:moveTo>
                  <a:lnTo>
                    <a:pt x="514" y="799"/>
                  </a:lnTo>
                  <a:lnTo>
                    <a:pt x="529" y="963"/>
                  </a:lnTo>
                  <a:lnTo>
                    <a:pt x="788" y="703"/>
                  </a:lnTo>
                  <a:lnTo>
                    <a:pt x="508" y="636"/>
                  </a:lnTo>
                  <a:close/>
                  <a:moveTo>
                    <a:pt x="47" y="0"/>
                  </a:moveTo>
                  <a:lnTo>
                    <a:pt x="1910" y="449"/>
                  </a:lnTo>
                  <a:lnTo>
                    <a:pt x="1913" y="647"/>
                  </a:lnTo>
                  <a:lnTo>
                    <a:pt x="1917" y="733"/>
                  </a:lnTo>
                  <a:lnTo>
                    <a:pt x="1927" y="818"/>
                  </a:lnTo>
                  <a:lnTo>
                    <a:pt x="1942" y="902"/>
                  </a:lnTo>
                  <a:lnTo>
                    <a:pt x="1970" y="1017"/>
                  </a:lnTo>
                  <a:lnTo>
                    <a:pt x="2009" y="1128"/>
                  </a:lnTo>
                  <a:lnTo>
                    <a:pt x="2058" y="1233"/>
                  </a:lnTo>
                  <a:lnTo>
                    <a:pt x="2115" y="1333"/>
                  </a:lnTo>
                  <a:lnTo>
                    <a:pt x="2181" y="1427"/>
                  </a:lnTo>
                  <a:lnTo>
                    <a:pt x="2254" y="1515"/>
                  </a:lnTo>
                  <a:lnTo>
                    <a:pt x="2333" y="1594"/>
                  </a:lnTo>
                  <a:lnTo>
                    <a:pt x="2420" y="1668"/>
                  </a:lnTo>
                  <a:lnTo>
                    <a:pt x="2514" y="1733"/>
                  </a:lnTo>
                  <a:lnTo>
                    <a:pt x="2612" y="1792"/>
                  </a:lnTo>
                  <a:lnTo>
                    <a:pt x="2715" y="1841"/>
                  </a:lnTo>
                  <a:lnTo>
                    <a:pt x="2822" y="1880"/>
                  </a:lnTo>
                  <a:lnTo>
                    <a:pt x="2935" y="1910"/>
                  </a:lnTo>
                  <a:lnTo>
                    <a:pt x="3050" y="1931"/>
                  </a:lnTo>
                  <a:lnTo>
                    <a:pt x="3168" y="1940"/>
                  </a:lnTo>
                  <a:lnTo>
                    <a:pt x="3368" y="1948"/>
                  </a:lnTo>
                  <a:lnTo>
                    <a:pt x="3761" y="3822"/>
                  </a:lnTo>
                  <a:lnTo>
                    <a:pt x="3471" y="3845"/>
                  </a:lnTo>
                  <a:lnTo>
                    <a:pt x="3287" y="3854"/>
                  </a:lnTo>
                  <a:lnTo>
                    <a:pt x="3104" y="3852"/>
                  </a:lnTo>
                  <a:lnTo>
                    <a:pt x="2922" y="3841"/>
                  </a:lnTo>
                  <a:lnTo>
                    <a:pt x="2743" y="3820"/>
                  </a:lnTo>
                  <a:lnTo>
                    <a:pt x="2566" y="3788"/>
                  </a:lnTo>
                  <a:lnTo>
                    <a:pt x="2393" y="3747"/>
                  </a:lnTo>
                  <a:lnTo>
                    <a:pt x="2224" y="3696"/>
                  </a:lnTo>
                  <a:lnTo>
                    <a:pt x="2056" y="3636"/>
                  </a:lnTo>
                  <a:lnTo>
                    <a:pt x="1895" y="3568"/>
                  </a:lnTo>
                  <a:lnTo>
                    <a:pt x="1737" y="3491"/>
                  </a:lnTo>
                  <a:lnTo>
                    <a:pt x="1582" y="3405"/>
                  </a:lnTo>
                  <a:lnTo>
                    <a:pt x="1434" y="3311"/>
                  </a:lnTo>
                  <a:lnTo>
                    <a:pt x="1291" y="3211"/>
                  </a:lnTo>
                  <a:lnTo>
                    <a:pt x="1153" y="3102"/>
                  </a:lnTo>
                  <a:lnTo>
                    <a:pt x="1022" y="2986"/>
                  </a:lnTo>
                  <a:lnTo>
                    <a:pt x="896" y="2861"/>
                  </a:lnTo>
                  <a:lnTo>
                    <a:pt x="777" y="2732"/>
                  </a:lnTo>
                  <a:lnTo>
                    <a:pt x="666" y="2594"/>
                  </a:lnTo>
                  <a:lnTo>
                    <a:pt x="563" y="2452"/>
                  </a:lnTo>
                  <a:lnTo>
                    <a:pt x="465" y="2303"/>
                  </a:lnTo>
                  <a:lnTo>
                    <a:pt x="376" y="2149"/>
                  </a:lnTo>
                  <a:lnTo>
                    <a:pt x="297" y="1987"/>
                  </a:lnTo>
                  <a:lnTo>
                    <a:pt x="226" y="1822"/>
                  </a:lnTo>
                  <a:lnTo>
                    <a:pt x="164" y="1651"/>
                  </a:lnTo>
                  <a:lnTo>
                    <a:pt x="111" y="1476"/>
                  </a:lnTo>
                  <a:lnTo>
                    <a:pt x="68" y="1295"/>
                  </a:lnTo>
                  <a:lnTo>
                    <a:pt x="32" y="1096"/>
                  </a:lnTo>
                  <a:lnTo>
                    <a:pt x="9" y="895"/>
                  </a:lnTo>
                  <a:lnTo>
                    <a:pt x="0" y="694"/>
                  </a:lnTo>
                  <a:lnTo>
                    <a:pt x="2" y="491"/>
                  </a:lnTo>
                  <a:lnTo>
                    <a:pt x="17" y="290"/>
                  </a:lnTo>
                  <a:lnTo>
                    <a:pt x="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351">
              <a:extLst>
                <a:ext uri="{FF2B5EF4-FFF2-40B4-BE49-F238E27FC236}">
                  <a16:creationId xmlns:a16="http://schemas.microsoft.com/office/drawing/2014/main" id="{3728F8CC-CC3A-40B7-88DA-81E4E67AEAFB}"/>
                </a:ext>
              </a:extLst>
            </p:cNvPr>
            <p:cNvSpPr>
              <a:spLocks/>
            </p:cNvSpPr>
            <p:nvPr/>
          </p:nvSpPr>
          <p:spPr bwMode="auto">
            <a:xfrm>
              <a:off x="5747" y="2601"/>
              <a:ext cx="1599" cy="2882"/>
            </a:xfrm>
            <a:custGeom>
              <a:avLst/>
              <a:gdLst>
                <a:gd name="T0" fmla="*/ 350 w 3198"/>
                <a:gd name="T1" fmla="*/ 2 h 5764"/>
                <a:gd name="T2" fmla="*/ 692 w 3198"/>
                <a:gd name="T3" fmla="*/ 36 h 5764"/>
                <a:gd name="T4" fmla="*/ 1025 w 3198"/>
                <a:gd name="T5" fmla="*/ 107 h 5764"/>
                <a:gd name="T6" fmla="*/ 1343 w 3198"/>
                <a:gd name="T7" fmla="*/ 216 h 5764"/>
                <a:gd name="T8" fmla="*/ 1648 w 3198"/>
                <a:gd name="T9" fmla="*/ 359 h 5764"/>
                <a:gd name="T10" fmla="*/ 1934 w 3198"/>
                <a:gd name="T11" fmla="*/ 536 h 5764"/>
                <a:gd name="T12" fmla="*/ 2197 w 3198"/>
                <a:gd name="T13" fmla="*/ 742 h 5764"/>
                <a:gd name="T14" fmla="*/ 2436 w 3198"/>
                <a:gd name="T15" fmla="*/ 979 h 5764"/>
                <a:gd name="T16" fmla="*/ 2649 w 3198"/>
                <a:gd name="T17" fmla="*/ 1244 h 5764"/>
                <a:gd name="T18" fmla="*/ 2831 w 3198"/>
                <a:gd name="T19" fmla="*/ 1534 h 5764"/>
                <a:gd name="T20" fmla="*/ 2980 w 3198"/>
                <a:gd name="T21" fmla="*/ 1846 h 5764"/>
                <a:gd name="T22" fmla="*/ 3093 w 3198"/>
                <a:gd name="T23" fmla="*/ 2181 h 5764"/>
                <a:gd name="T24" fmla="*/ 3166 w 3198"/>
                <a:gd name="T25" fmla="*/ 2532 h 5764"/>
                <a:gd name="T26" fmla="*/ 3198 w 3198"/>
                <a:gd name="T27" fmla="*/ 2884 h 5764"/>
                <a:gd name="T28" fmla="*/ 3187 w 3198"/>
                <a:gd name="T29" fmla="*/ 3230 h 5764"/>
                <a:gd name="T30" fmla="*/ 3136 w 3198"/>
                <a:gd name="T31" fmla="*/ 3568 h 5764"/>
                <a:gd name="T32" fmla="*/ 3049 w 3198"/>
                <a:gd name="T33" fmla="*/ 3895 h 5764"/>
                <a:gd name="T34" fmla="*/ 2925 w 3198"/>
                <a:gd name="T35" fmla="*/ 4207 h 5764"/>
                <a:gd name="T36" fmla="*/ 2767 w 3198"/>
                <a:gd name="T37" fmla="*/ 4504 h 5764"/>
                <a:gd name="T38" fmla="*/ 2575 w 3198"/>
                <a:gd name="T39" fmla="*/ 4781 h 5764"/>
                <a:gd name="T40" fmla="*/ 2355 w 3198"/>
                <a:gd name="T41" fmla="*/ 5035 h 5764"/>
                <a:gd name="T42" fmla="*/ 2107 w 3198"/>
                <a:gd name="T43" fmla="*/ 5262 h 5764"/>
                <a:gd name="T44" fmla="*/ 1832 w 3198"/>
                <a:gd name="T45" fmla="*/ 5461 h 5764"/>
                <a:gd name="T46" fmla="*/ 1531 w 3198"/>
                <a:gd name="T47" fmla="*/ 5630 h 5764"/>
                <a:gd name="T48" fmla="*/ 1209 w 3198"/>
                <a:gd name="T49" fmla="*/ 5764 h 5764"/>
                <a:gd name="T50" fmla="*/ 1023 w 3198"/>
                <a:gd name="T51" fmla="*/ 4311 h 5764"/>
                <a:gd name="T52" fmla="*/ 1223 w 3198"/>
                <a:gd name="T53" fmla="*/ 4172 h 5764"/>
                <a:gd name="T54" fmla="*/ 1396 w 3198"/>
                <a:gd name="T55" fmla="*/ 4004 h 5764"/>
                <a:gd name="T56" fmla="*/ 1541 w 3198"/>
                <a:gd name="T57" fmla="*/ 3814 h 5764"/>
                <a:gd name="T58" fmla="*/ 1655 w 3198"/>
                <a:gd name="T59" fmla="*/ 3604 h 5764"/>
                <a:gd name="T60" fmla="*/ 1738 w 3198"/>
                <a:gd name="T61" fmla="*/ 3378 h 5764"/>
                <a:gd name="T62" fmla="*/ 1783 w 3198"/>
                <a:gd name="T63" fmla="*/ 3141 h 5764"/>
                <a:gd name="T64" fmla="*/ 1793 w 3198"/>
                <a:gd name="T65" fmla="*/ 2895 h 5764"/>
                <a:gd name="T66" fmla="*/ 1761 w 3198"/>
                <a:gd name="T67" fmla="*/ 2643 h 5764"/>
                <a:gd name="T68" fmla="*/ 1689 w 3198"/>
                <a:gd name="T69" fmla="*/ 2401 h 5764"/>
                <a:gd name="T70" fmla="*/ 1582 w 3198"/>
                <a:gd name="T71" fmla="*/ 2177 h 5764"/>
                <a:gd name="T72" fmla="*/ 1445 w 3198"/>
                <a:gd name="T73" fmla="*/ 1978 h 5764"/>
                <a:gd name="T74" fmla="*/ 1277 w 3198"/>
                <a:gd name="T75" fmla="*/ 1805 h 5764"/>
                <a:gd name="T76" fmla="*/ 1089 w 3198"/>
                <a:gd name="T77" fmla="*/ 1658 h 5764"/>
                <a:gd name="T78" fmla="*/ 880 w 3198"/>
                <a:gd name="T79" fmla="*/ 1543 h 5764"/>
                <a:gd name="T80" fmla="*/ 654 w 3198"/>
                <a:gd name="T81" fmla="*/ 1459 h 5764"/>
                <a:gd name="T82" fmla="*/ 415 w 3198"/>
                <a:gd name="T83" fmla="*/ 1412 h 5764"/>
                <a:gd name="T84" fmla="*/ 0 w 3198"/>
                <a:gd name="T85" fmla="*/ 7 h 5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98" h="5764">
                  <a:moveTo>
                    <a:pt x="175" y="0"/>
                  </a:moveTo>
                  <a:lnTo>
                    <a:pt x="350" y="2"/>
                  </a:lnTo>
                  <a:lnTo>
                    <a:pt x="521" y="13"/>
                  </a:lnTo>
                  <a:lnTo>
                    <a:pt x="692" y="36"/>
                  </a:lnTo>
                  <a:lnTo>
                    <a:pt x="859" y="66"/>
                  </a:lnTo>
                  <a:lnTo>
                    <a:pt x="1025" y="107"/>
                  </a:lnTo>
                  <a:lnTo>
                    <a:pt x="1185" y="156"/>
                  </a:lnTo>
                  <a:lnTo>
                    <a:pt x="1343" y="216"/>
                  </a:lnTo>
                  <a:lnTo>
                    <a:pt x="1497" y="284"/>
                  </a:lnTo>
                  <a:lnTo>
                    <a:pt x="1648" y="359"/>
                  </a:lnTo>
                  <a:lnTo>
                    <a:pt x="1793" y="444"/>
                  </a:lnTo>
                  <a:lnTo>
                    <a:pt x="1934" y="536"/>
                  </a:lnTo>
                  <a:lnTo>
                    <a:pt x="2067" y="635"/>
                  </a:lnTo>
                  <a:lnTo>
                    <a:pt x="2197" y="742"/>
                  </a:lnTo>
                  <a:lnTo>
                    <a:pt x="2319" y="857"/>
                  </a:lnTo>
                  <a:lnTo>
                    <a:pt x="2436" y="979"/>
                  </a:lnTo>
                  <a:lnTo>
                    <a:pt x="2547" y="1109"/>
                  </a:lnTo>
                  <a:lnTo>
                    <a:pt x="2649" y="1244"/>
                  </a:lnTo>
                  <a:lnTo>
                    <a:pt x="2745" y="1385"/>
                  </a:lnTo>
                  <a:lnTo>
                    <a:pt x="2831" y="1534"/>
                  </a:lnTo>
                  <a:lnTo>
                    <a:pt x="2910" y="1686"/>
                  </a:lnTo>
                  <a:lnTo>
                    <a:pt x="2980" y="1846"/>
                  </a:lnTo>
                  <a:lnTo>
                    <a:pt x="3042" y="2011"/>
                  </a:lnTo>
                  <a:lnTo>
                    <a:pt x="3093" y="2181"/>
                  </a:lnTo>
                  <a:lnTo>
                    <a:pt x="3136" y="2356"/>
                  </a:lnTo>
                  <a:lnTo>
                    <a:pt x="3166" y="2532"/>
                  </a:lnTo>
                  <a:lnTo>
                    <a:pt x="3189" y="2709"/>
                  </a:lnTo>
                  <a:lnTo>
                    <a:pt x="3198" y="2884"/>
                  </a:lnTo>
                  <a:lnTo>
                    <a:pt x="3198" y="3059"/>
                  </a:lnTo>
                  <a:lnTo>
                    <a:pt x="3187" y="3230"/>
                  </a:lnTo>
                  <a:lnTo>
                    <a:pt x="3166" y="3401"/>
                  </a:lnTo>
                  <a:lnTo>
                    <a:pt x="3136" y="3568"/>
                  </a:lnTo>
                  <a:lnTo>
                    <a:pt x="3097" y="3734"/>
                  </a:lnTo>
                  <a:lnTo>
                    <a:pt x="3049" y="3895"/>
                  </a:lnTo>
                  <a:lnTo>
                    <a:pt x="2991" y="4053"/>
                  </a:lnTo>
                  <a:lnTo>
                    <a:pt x="2925" y="4207"/>
                  </a:lnTo>
                  <a:lnTo>
                    <a:pt x="2850" y="4358"/>
                  </a:lnTo>
                  <a:lnTo>
                    <a:pt x="2767" y="4504"/>
                  </a:lnTo>
                  <a:lnTo>
                    <a:pt x="2675" y="4645"/>
                  </a:lnTo>
                  <a:lnTo>
                    <a:pt x="2575" y="4781"/>
                  </a:lnTo>
                  <a:lnTo>
                    <a:pt x="2470" y="4910"/>
                  </a:lnTo>
                  <a:lnTo>
                    <a:pt x="2355" y="5035"/>
                  </a:lnTo>
                  <a:lnTo>
                    <a:pt x="2235" y="5151"/>
                  </a:lnTo>
                  <a:lnTo>
                    <a:pt x="2107" y="5262"/>
                  </a:lnTo>
                  <a:lnTo>
                    <a:pt x="1971" y="5365"/>
                  </a:lnTo>
                  <a:lnTo>
                    <a:pt x="1832" y="5461"/>
                  </a:lnTo>
                  <a:lnTo>
                    <a:pt x="1684" y="5550"/>
                  </a:lnTo>
                  <a:lnTo>
                    <a:pt x="1531" y="5630"/>
                  </a:lnTo>
                  <a:lnTo>
                    <a:pt x="1373" y="5702"/>
                  </a:lnTo>
                  <a:lnTo>
                    <a:pt x="1209" y="5764"/>
                  </a:lnTo>
                  <a:lnTo>
                    <a:pt x="916" y="4369"/>
                  </a:lnTo>
                  <a:lnTo>
                    <a:pt x="1023" y="4311"/>
                  </a:lnTo>
                  <a:lnTo>
                    <a:pt x="1127" y="4245"/>
                  </a:lnTo>
                  <a:lnTo>
                    <a:pt x="1223" y="4172"/>
                  </a:lnTo>
                  <a:lnTo>
                    <a:pt x="1313" y="4091"/>
                  </a:lnTo>
                  <a:lnTo>
                    <a:pt x="1396" y="4004"/>
                  </a:lnTo>
                  <a:lnTo>
                    <a:pt x="1473" y="3912"/>
                  </a:lnTo>
                  <a:lnTo>
                    <a:pt x="1541" y="3814"/>
                  </a:lnTo>
                  <a:lnTo>
                    <a:pt x="1603" y="3711"/>
                  </a:lnTo>
                  <a:lnTo>
                    <a:pt x="1655" y="3604"/>
                  </a:lnTo>
                  <a:lnTo>
                    <a:pt x="1700" y="3493"/>
                  </a:lnTo>
                  <a:lnTo>
                    <a:pt x="1738" y="3378"/>
                  </a:lnTo>
                  <a:lnTo>
                    <a:pt x="1764" y="3262"/>
                  </a:lnTo>
                  <a:lnTo>
                    <a:pt x="1783" y="3141"/>
                  </a:lnTo>
                  <a:lnTo>
                    <a:pt x="1793" y="3019"/>
                  </a:lnTo>
                  <a:lnTo>
                    <a:pt x="1793" y="2895"/>
                  </a:lnTo>
                  <a:lnTo>
                    <a:pt x="1781" y="2769"/>
                  </a:lnTo>
                  <a:lnTo>
                    <a:pt x="1761" y="2643"/>
                  </a:lnTo>
                  <a:lnTo>
                    <a:pt x="1729" y="2519"/>
                  </a:lnTo>
                  <a:lnTo>
                    <a:pt x="1689" y="2401"/>
                  </a:lnTo>
                  <a:lnTo>
                    <a:pt x="1640" y="2286"/>
                  </a:lnTo>
                  <a:lnTo>
                    <a:pt x="1582" y="2177"/>
                  </a:lnTo>
                  <a:lnTo>
                    <a:pt x="1516" y="2075"/>
                  </a:lnTo>
                  <a:lnTo>
                    <a:pt x="1445" y="1978"/>
                  </a:lnTo>
                  <a:lnTo>
                    <a:pt x="1364" y="1887"/>
                  </a:lnTo>
                  <a:lnTo>
                    <a:pt x="1277" y="1805"/>
                  </a:lnTo>
                  <a:lnTo>
                    <a:pt x="1187" y="1728"/>
                  </a:lnTo>
                  <a:lnTo>
                    <a:pt x="1089" y="1658"/>
                  </a:lnTo>
                  <a:lnTo>
                    <a:pt x="985" y="1596"/>
                  </a:lnTo>
                  <a:lnTo>
                    <a:pt x="880" y="1543"/>
                  </a:lnTo>
                  <a:lnTo>
                    <a:pt x="769" y="1496"/>
                  </a:lnTo>
                  <a:lnTo>
                    <a:pt x="654" y="1459"/>
                  </a:lnTo>
                  <a:lnTo>
                    <a:pt x="536" y="1431"/>
                  </a:lnTo>
                  <a:lnTo>
                    <a:pt x="415" y="1412"/>
                  </a:lnTo>
                  <a:lnTo>
                    <a:pt x="293" y="1402"/>
                  </a:lnTo>
                  <a:lnTo>
                    <a:pt x="0" y="7"/>
                  </a:lnTo>
                  <a:lnTo>
                    <a:pt x="1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352">
              <a:extLst>
                <a:ext uri="{FF2B5EF4-FFF2-40B4-BE49-F238E27FC236}">
                  <a16:creationId xmlns:a16="http://schemas.microsoft.com/office/drawing/2014/main" id="{181843E1-B43F-354B-AB45-789AC051E211}"/>
                </a:ext>
              </a:extLst>
            </p:cNvPr>
            <p:cNvSpPr>
              <a:spLocks/>
            </p:cNvSpPr>
            <p:nvPr/>
          </p:nvSpPr>
          <p:spPr bwMode="auto">
            <a:xfrm>
              <a:off x="4477" y="2684"/>
              <a:ext cx="1041" cy="1036"/>
            </a:xfrm>
            <a:custGeom>
              <a:avLst/>
              <a:gdLst>
                <a:gd name="T0" fmla="*/ 1791 w 2082"/>
                <a:gd name="T1" fmla="*/ 0 h 2072"/>
                <a:gd name="T2" fmla="*/ 2082 w 2082"/>
                <a:gd name="T3" fmla="*/ 1395 h 2072"/>
                <a:gd name="T4" fmla="*/ 1971 w 2082"/>
                <a:gd name="T5" fmla="*/ 1454 h 2072"/>
                <a:gd name="T6" fmla="*/ 1868 w 2082"/>
                <a:gd name="T7" fmla="*/ 1523 h 2072"/>
                <a:gd name="T8" fmla="*/ 1770 w 2082"/>
                <a:gd name="T9" fmla="*/ 1598 h 2072"/>
                <a:gd name="T10" fmla="*/ 1678 w 2082"/>
                <a:gd name="T11" fmla="*/ 1681 h 2072"/>
                <a:gd name="T12" fmla="*/ 1593 w 2082"/>
                <a:gd name="T13" fmla="*/ 1769 h 2072"/>
                <a:gd name="T14" fmla="*/ 1516 w 2082"/>
                <a:gd name="T15" fmla="*/ 1865 h 2072"/>
                <a:gd name="T16" fmla="*/ 1446 w 2082"/>
                <a:gd name="T17" fmla="*/ 1965 h 2072"/>
                <a:gd name="T18" fmla="*/ 1386 w 2082"/>
                <a:gd name="T19" fmla="*/ 2072 h 2072"/>
                <a:gd name="T20" fmla="*/ 0 w 2082"/>
                <a:gd name="T21" fmla="*/ 1737 h 2072"/>
                <a:gd name="T22" fmla="*/ 65 w 2082"/>
                <a:gd name="T23" fmla="*/ 1581 h 2072"/>
                <a:gd name="T24" fmla="*/ 139 w 2082"/>
                <a:gd name="T25" fmla="*/ 1427 h 2072"/>
                <a:gd name="T26" fmla="*/ 222 w 2082"/>
                <a:gd name="T27" fmla="*/ 1281 h 2072"/>
                <a:gd name="T28" fmla="*/ 314 w 2082"/>
                <a:gd name="T29" fmla="*/ 1136 h 2072"/>
                <a:gd name="T30" fmla="*/ 412 w 2082"/>
                <a:gd name="T31" fmla="*/ 999 h 2072"/>
                <a:gd name="T32" fmla="*/ 519 w 2082"/>
                <a:gd name="T33" fmla="*/ 867 h 2072"/>
                <a:gd name="T34" fmla="*/ 634 w 2082"/>
                <a:gd name="T35" fmla="*/ 741 h 2072"/>
                <a:gd name="T36" fmla="*/ 756 w 2082"/>
                <a:gd name="T37" fmla="*/ 623 h 2072"/>
                <a:gd name="T38" fmla="*/ 884 w 2082"/>
                <a:gd name="T39" fmla="*/ 510 h 2072"/>
                <a:gd name="T40" fmla="*/ 1019 w 2082"/>
                <a:gd name="T41" fmla="*/ 405 h 2072"/>
                <a:gd name="T42" fmla="*/ 1160 w 2082"/>
                <a:gd name="T43" fmla="*/ 307 h 2072"/>
                <a:gd name="T44" fmla="*/ 1309 w 2082"/>
                <a:gd name="T45" fmla="*/ 217 h 2072"/>
                <a:gd name="T46" fmla="*/ 1463 w 2082"/>
                <a:gd name="T47" fmla="*/ 136 h 2072"/>
                <a:gd name="T48" fmla="*/ 1623 w 2082"/>
                <a:gd name="T49" fmla="*/ 64 h 2072"/>
                <a:gd name="T50" fmla="*/ 1791 w 2082"/>
                <a:gd name="T51" fmla="*/ 0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2" h="2072">
                  <a:moveTo>
                    <a:pt x="1791" y="0"/>
                  </a:moveTo>
                  <a:lnTo>
                    <a:pt x="2082" y="1395"/>
                  </a:lnTo>
                  <a:lnTo>
                    <a:pt x="1971" y="1454"/>
                  </a:lnTo>
                  <a:lnTo>
                    <a:pt x="1868" y="1523"/>
                  </a:lnTo>
                  <a:lnTo>
                    <a:pt x="1770" y="1598"/>
                  </a:lnTo>
                  <a:lnTo>
                    <a:pt x="1678" y="1681"/>
                  </a:lnTo>
                  <a:lnTo>
                    <a:pt x="1593" y="1769"/>
                  </a:lnTo>
                  <a:lnTo>
                    <a:pt x="1516" y="1865"/>
                  </a:lnTo>
                  <a:lnTo>
                    <a:pt x="1446" y="1965"/>
                  </a:lnTo>
                  <a:lnTo>
                    <a:pt x="1386" y="2072"/>
                  </a:lnTo>
                  <a:lnTo>
                    <a:pt x="0" y="1737"/>
                  </a:lnTo>
                  <a:lnTo>
                    <a:pt x="65" y="1581"/>
                  </a:lnTo>
                  <a:lnTo>
                    <a:pt x="139" y="1427"/>
                  </a:lnTo>
                  <a:lnTo>
                    <a:pt x="222" y="1281"/>
                  </a:lnTo>
                  <a:lnTo>
                    <a:pt x="314" y="1136"/>
                  </a:lnTo>
                  <a:lnTo>
                    <a:pt x="412" y="999"/>
                  </a:lnTo>
                  <a:lnTo>
                    <a:pt x="519" y="867"/>
                  </a:lnTo>
                  <a:lnTo>
                    <a:pt x="634" y="741"/>
                  </a:lnTo>
                  <a:lnTo>
                    <a:pt x="756" y="623"/>
                  </a:lnTo>
                  <a:lnTo>
                    <a:pt x="884" y="510"/>
                  </a:lnTo>
                  <a:lnTo>
                    <a:pt x="1019" y="405"/>
                  </a:lnTo>
                  <a:lnTo>
                    <a:pt x="1160" y="307"/>
                  </a:lnTo>
                  <a:lnTo>
                    <a:pt x="1309" y="217"/>
                  </a:lnTo>
                  <a:lnTo>
                    <a:pt x="1463" y="136"/>
                  </a:lnTo>
                  <a:lnTo>
                    <a:pt x="1623" y="64"/>
                  </a:lnTo>
                  <a:lnTo>
                    <a:pt x="17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 name="TextBox 45">
            <a:extLst>
              <a:ext uri="{FF2B5EF4-FFF2-40B4-BE49-F238E27FC236}">
                <a16:creationId xmlns:a16="http://schemas.microsoft.com/office/drawing/2014/main" id="{BEDA9404-725F-BCE1-14F1-035045B2DB78}"/>
              </a:ext>
            </a:extLst>
          </p:cNvPr>
          <p:cNvSpPr txBox="1"/>
          <p:nvPr/>
        </p:nvSpPr>
        <p:spPr>
          <a:xfrm>
            <a:off x="1031527" y="48493"/>
            <a:ext cx="6111656" cy="1446550"/>
          </a:xfrm>
          <a:prstGeom prst="rect">
            <a:avLst/>
          </a:prstGeom>
          <a:noFill/>
        </p:spPr>
        <p:txBody>
          <a:bodyPr wrap="square" rtlCol="0">
            <a:spAutoFit/>
          </a:bodyPr>
          <a:lstStyle/>
          <a:p>
            <a:r>
              <a:rPr lang="en-ID" sz="4400" b="1" dirty="0">
                <a:solidFill>
                  <a:schemeClr val="bg1"/>
                </a:solidFill>
                <a:latin typeface="+mj-lt"/>
              </a:rPr>
              <a:t>ABOUT DIGIVAULT </a:t>
            </a:r>
          </a:p>
          <a:p>
            <a:r>
              <a:rPr lang="en-ID" sz="4400" b="1" dirty="0">
                <a:solidFill>
                  <a:schemeClr val="bg1"/>
                </a:solidFill>
                <a:latin typeface="+mj-lt"/>
              </a:rPr>
              <a:t>AMAZING SOLUTION</a:t>
            </a:r>
          </a:p>
        </p:txBody>
      </p:sp>
      <p:sp>
        <p:nvSpPr>
          <p:cNvPr id="47" name="TextBox 46">
            <a:extLst>
              <a:ext uri="{FF2B5EF4-FFF2-40B4-BE49-F238E27FC236}">
                <a16:creationId xmlns:a16="http://schemas.microsoft.com/office/drawing/2014/main" id="{5A3E803B-D0AB-06D1-E5B8-7D132838776C}"/>
              </a:ext>
            </a:extLst>
          </p:cNvPr>
          <p:cNvSpPr txBox="1"/>
          <p:nvPr/>
        </p:nvSpPr>
        <p:spPr>
          <a:xfrm>
            <a:off x="143976" y="1602801"/>
            <a:ext cx="7391096" cy="2185214"/>
          </a:xfrm>
          <a:prstGeom prst="rect">
            <a:avLst/>
          </a:prstGeom>
          <a:noFill/>
        </p:spPr>
        <p:txBody>
          <a:bodyPr wrap="square">
            <a:spAutoFit/>
          </a:bodyPr>
          <a:lstStyle/>
          <a:p>
            <a:pPr marL="285750" indent="-285750">
              <a:lnSpc>
                <a:spcPts val="2400"/>
              </a:lnSpc>
              <a:buFont typeface="Arial" panose="020B0604020202020204" pitchFamily="34" charset="0"/>
              <a:buChar char="•"/>
            </a:pPr>
            <a:r>
              <a:rPr lang="en-US" dirty="0">
                <a:solidFill>
                  <a:schemeClr val="bg1"/>
                </a:solidFill>
                <a:latin typeface="Söhne"/>
              </a:rPr>
              <a:t>Crypto and other digital assets are just another target for nefarious actors</a:t>
            </a:r>
          </a:p>
          <a:p>
            <a:pPr marL="285750" indent="-285750">
              <a:lnSpc>
                <a:spcPts val="2400"/>
              </a:lnSpc>
              <a:buFont typeface="Arial" panose="020B0604020202020204" pitchFamily="34" charset="0"/>
              <a:buChar char="•"/>
            </a:pPr>
            <a:r>
              <a:rPr lang="en-US" dirty="0">
                <a:solidFill>
                  <a:schemeClr val="bg1"/>
                </a:solidFill>
                <a:latin typeface="Söhne"/>
              </a:rPr>
              <a:t>Too many organizations focus exclusively on ‘Hacking’ but it is just one attack vector used by criminals and rogue States to breach systems; social engineering attacks and targeting staff are also common approaches</a:t>
            </a:r>
          </a:p>
          <a:p>
            <a:pPr marL="285750" indent="-285750">
              <a:lnSpc>
                <a:spcPts val="2400"/>
              </a:lnSpc>
              <a:buFont typeface="Arial" panose="020B0604020202020204" pitchFamily="34" charset="0"/>
              <a:buChar char="•"/>
            </a:pPr>
            <a:r>
              <a:rPr lang="en-US" dirty="0">
                <a:solidFill>
                  <a:schemeClr val="bg1"/>
                </a:solidFill>
                <a:latin typeface="Söhne"/>
              </a:rPr>
              <a:t>Well organized actors are relentless, and unforgiving in attacking critical systems </a:t>
            </a:r>
          </a:p>
          <a:p>
            <a:pPr algn="l">
              <a:lnSpc>
                <a:spcPct val="100000"/>
              </a:lnSpc>
              <a:spcBef>
                <a:spcPts val="0"/>
              </a:spcBef>
              <a:spcAft>
                <a:spcPts val="400"/>
              </a:spcAft>
              <a:buFont typeface="Arial" panose="020B0604020202020204" pitchFamily="34" charset="0"/>
              <a:buChar char="•"/>
            </a:pPr>
            <a:endParaRPr lang="en-SG" sz="1600" dirty="0">
              <a:solidFill>
                <a:schemeClr val="bg1"/>
              </a:solidFill>
              <a:latin typeface="Arial" panose="020B0604020202020204" pitchFamily="34" charset="0"/>
              <a:cs typeface="Arial" panose="020B0604020202020204" pitchFamily="34" charset="0"/>
            </a:endParaRPr>
          </a:p>
        </p:txBody>
      </p:sp>
      <p:sp>
        <p:nvSpPr>
          <p:cNvPr id="48" name="Rectangle: Rounded Corners 47">
            <a:extLst>
              <a:ext uri="{FF2B5EF4-FFF2-40B4-BE49-F238E27FC236}">
                <a16:creationId xmlns:a16="http://schemas.microsoft.com/office/drawing/2014/main" id="{2B7259EF-9DE3-4758-22F7-131684891692}"/>
              </a:ext>
            </a:extLst>
          </p:cNvPr>
          <p:cNvSpPr/>
          <p:nvPr/>
        </p:nvSpPr>
        <p:spPr>
          <a:xfrm>
            <a:off x="1149529" y="4102676"/>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4516A918-B2E0-A2C8-834F-BEF9F4CDA6D6}"/>
              </a:ext>
            </a:extLst>
          </p:cNvPr>
          <p:cNvSpPr txBox="1"/>
          <p:nvPr/>
        </p:nvSpPr>
        <p:spPr>
          <a:xfrm>
            <a:off x="1156274" y="4252766"/>
            <a:ext cx="667446" cy="400110"/>
          </a:xfrm>
          <a:prstGeom prst="rect">
            <a:avLst/>
          </a:prstGeom>
          <a:noFill/>
        </p:spPr>
        <p:txBody>
          <a:bodyPr wrap="square" rtlCol="0">
            <a:spAutoFit/>
          </a:bodyPr>
          <a:lstStyle/>
          <a:p>
            <a:pPr algn="ctr"/>
            <a:r>
              <a:rPr lang="en-ID" sz="2000" b="1" dirty="0">
                <a:solidFill>
                  <a:schemeClr val="bg1"/>
                </a:solidFill>
                <a:latin typeface="+mj-lt"/>
              </a:rPr>
              <a:t>01</a:t>
            </a:r>
          </a:p>
        </p:txBody>
      </p:sp>
      <p:sp>
        <p:nvSpPr>
          <p:cNvPr id="51" name="Rectangle: Rounded Corners 50">
            <a:extLst>
              <a:ext uri="{FF2B5EF4-FFF2-40B4-BE49-F238E27FC236}">
                <a16:creationId xmlns:a16="http://schemas.microsoft.com/office/drawing/2014/main" id="{081B720F-220F-4719-BF26-B09F7F06FB41}"/>
              </a:ext>
            </a:extLst>
          </p:cNvPr>
          <p:cNvSpPr/>
          <p:nvPr/>
        </p:nvSpPr>
        <p:spPr>
          <a:xfrm>
            <a:off x="1149529" y="5215480"/>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5D97FB4D-A4FE-8BB1-3E5C-C1F432F6442E}"/>
              </a:ext>
            </a:extLst>
          </p:cNvPr>
          <p:cNvSpPr txBox="1"/>
          <p:nvPr/>
        </p:nvSpPr>
        <p:spPr>
          <a:xfrm>
            <a:off x="1156274" y="5365570"/>
            <a:ext cx="667446" cy="400110"/>
          </a:xfrm>
          <a:prstGeom prst="rect">
            <a:avLst/>
          </a:prstGeom>
          <a:noFill/>
        </p:spPr>
        <p:txBody>
          <a:bodyPr wrap="square" rtlCol="0">
            <a:spAutoFit/>
          </a:bodyPr>
          <a:lstStyle/>
          <a:p>
            <a:pPr algn="ctr"/>
            <a:r>
              <a:rPr lang="en-ID" sz="2000" b="1" dirty="0">
                <a:solidFill>
                  <a:schemeClr val="bg1"/>
                </a:solidFill>
                <a:latin typeface="+mj-lt"/>
              </a:rPr>
              <a:t>02</a:t>
            </a:r>
          </a:p>
        </p:txBody>
      </p:sp>
      <p:sp>
        <p:nvSpPr>
          <p:cNvPr id="55" name="TextBox 54">
            <a:extLst>
              <a:ext uri="{FF2B5EF4-FFF2-40B4-BE49-F238E27FC236}">
                <a16:creationId xmlns:a16="http://schemas.microsoft.com/office/drawing/2014/main" id="{C75A9DD6-70A8-7324-6F68-49CDA2B7F929}"/>
              </a:ext>
            </a:extLst>
          </p:cNvPr>
          <p:cNvSpPr txBox="1"/>
          <p:nvPr/>
        </p:nvSpPr>
        <p:spPr>
          <a:xfrm>
            <a:off x="2048817" y="4298019"/>
            <a:ext cx="3472008" cy="573106"/>
          </a:xfrm>
          <a:prstGeom prst="rect">
            <a:avLst/>
          </a:prstGeom>
          <a:noFill/>
        </p:spPr>
        <p:txBody>
          <a:bodyPr wrap="square">
            <a:spAutoFit/>
          </a:bodyPr>
          <a:lstStyle/>
          <a:p>
            <a:pPr algn="just">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 quam vulputate</a:t>
            </a:r>
          </a:p>
        </p:txBody>
      </p:sp>
      <p:sp>
        <p:nvSpPr>
          <p:cNvPr id="56" name="TextBox 55">
            <a:extLst>
              <a:ext uri="{FF2B5EF4-FFF2-40B4-BE49-F238E27FC236}">
                <a16:creationId xmlns:a16="http://schemas.microsoft.com/office/drawing/2014/main" id="{F2C23049-A524-29F2-ED58-B4C14414EB9D}"/>
              </a:ext>
            </a:extLst>
          </p:cNvPr>
          <p:cNvSpPr txBox="1"/>
          <p:nvPr/>
        </p:nvSpPr>
        <p:spPr>
          <a:xfrm>
            <a:off x="2048816" y="4014888"/>
            <a:ext cx="2786288" cy="338554"/>
          </a:xfrm>
          <a:prstGeom prst="rect">
            <a:avLst/>
          </a:prstGeom>
          <a:noFill/>
        </p:spPr>
        <p:txBody>
          <a:bodyPr wrap="square" rtlCol="0">
            <a:spAutoFit/>
          </a:bodyPr>
          <a:lstStyle/>
          <a:p>
            <a:r>
              <a:rPr lang="en-ID" sz="1600" b="1" dirty="0">
                <a:solidFill>
                  <a:schemeClr val="bg1"/>
                </a:solidFill>
                <a:latin typeface="+mj-lt"/>
              </a:rPr>
              <a:t>ENTERPRISES</a:t>
            </a:r>
          </a:p>
        </p:txBody>
      </p:sp>
      <p:sp>
        <p:nvSpPr>
          <p:cNvPr id="61" name="TextBox 60">
            <a:extLst>
              <a:ext uri="{FF2B5EF4-FFF2-40B4-BE49-F238E27FC236}">
                <a16:creationId xmlns:a16="http://schemas.microsoft.com/office/drawing/2014/main" id="{F7781D6D-08E5-3BAE-E912-A14F3F325800}"/>
              </a:ext>
            </a:extLst>
          </p:cNvPr>
          <p:cNvSpPr txBox="1"/>
          <p:nvPr/>
        </p:nvSpPr>
        <p:spPr>
          <a:xfrm>
            <a:off x="2048817" y="5414995"/>
            <a:ext cx="3472008" cy="573106"/>
          </a:xfrm>
          <a:prstGeom prst="rect">
            <a:avLst/>
          </a:prstGeom>
          <a:noFill/>
        </p:spPr>
        <p:txBody>
          <a:bodyPr wrap="square">
            <a:spAutoFit/>
          </a:bodyPr>
          <a:lstStyle/>
          <a:p>
            <a:pPr algn="just">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 quam vulputate</a:t>
            </a:r>
          </a:p>
        </p:txBody>
      </p:sp>
      <p:sp>
        <p:nvSpPr>
          <p:cNvPr id="62" name="TextBox 61">
            <a:extLst>
              <a:ext uri="{FF2B5EF4-FFF2-40B4-BE49-F238E27FC236}">
                <a16:creationId xmlns:a16="http://schemas.microsoft.com/office/drawing/2014/main" id="{0357E955-7876-F2CD-A5D0-E9FC5EE724B6}"/>
              </a:ext>
            </a:extLst>
          </p:cNvPr>
          <p:cNvSpPr txBox="1"/>
          <p:nvPr/>
        </p:nvSpPr>
        <p:spPr>
          <a:xfrm>
            <a:off x="2048816" y="5131864"/>
            <a:ext cx="2786288" cy="338554"/>
          </a:xfrm>
          <a:prstGeom prst="rect">
            <a:avLst/>
          </a:prstGeom>
          <a:noFill/>
        </p:spPr>
        <p:txBody>
          <a:bodyPr wrap="square" rtlCol="0">
            <a:spAutoFit/>
          </a:bodyPr>
          <a:lstStyle/>
          <a:p>
            <a:r>
              <a:rPr lang="en-ID" sz="1600" b="1" dirty="0">
                <a:solidFill>
                  <a:schemeClr val="bg1"/>
                </a:solidFill>
                <a:latin typeface="+mj-lt"/>
              </a:rPr>
              <a:t>INDIVIDUALS</a:t>
            </a:r>
          </a:p>
        </p:txBody>
      </p:sp>
      <p:grpSp>
        <p:nvGrpSpPr>
          <p:cNvPr id="69" name="Group 68">
            <a:extLst>
              <a:ext uri="{FF2B5EF4-FFF2-40B4-BE49-F238E27FC236}">
                <a16:creationId xmlns:a16="http://schemas.microsoft.com/office/drawing/2014/main" id="{097BCA35-635F-A281-CA3C-487EEEE6ADFC}"/>
              </a:ext>
            </a:extLst>
          </p:cNvPr>
          <p:cNvGrpSpPr/>
          <p:nvPr/>
        </p:nvGrpSpPr>
        <p:grpSpPr>
          <a:xfrm flipH="1" flipV="1">
            <a:off x="10247080" y="-522058"/>
            <a:ext cx="2495768" cy="2208424"/>
            <a:chOff x="1057320" y="4949751"/>
            <a:chExt cx="2412004" cy="2134304"/>
          </a:xfrm>
        </p:grpSpPr>
        <p:cxnSp>
          <p:nvCxnSpPr>
            <p:cNvPr id="70" name="Straight Connector 69">
              <a:extLst>
                <a:ext uri="{FF2B5EF4-FFF2-40B4-BE49-F238E27FC236}">
                  <a16:creationId xmlns:a16="http://schemas.microsoft.com/office/drawing/2014/main" id="{C37AD3FD-AF9B-17AC-B8FA-9677AD395515}"/>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9E80FDAA-6C9B-A999-7B2A-C1AD464D4CA5}"/>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28878E5C-574D-ED42-1AA9-F7F76EBC7664}"/>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E3870111-3F73-F2AE-381A-0EB7A201509B}"/>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4" name="Group 73">
            <a:extLst>
              <a:ext uri="{FF2B5EF4-FFF2-40B4-BE49-F238E27FC236}">
                <a16:creationId xmlns:a16="http://schemas.microsoft.com/office/drawing/2014/main" id="{E15D394F-E923-89FC-97B8-C4B2B6425470}"/>
              </a:ext>
            </a:extLst>
          </p:cNvPr>
          <p:cNvGrpSpPr/>
          <p:nvPr/>
        </p:nvGrpSpPr>
        <p:grpSpPr>
          <a:xfrm flipH="1" flipV="1">
            <a:off x="4385323" y="-1580213"/>
            <a:ext cx="2495768" cy="2208424"/>
            <a:chOff x="1057320" y="4949751"/>
            <a:chExt cx="2412004" cy="2134304"/>
          </a:xfrm>
        </p:grpSpPr>
        <p:cxnSp>
          <p:nvCxnSpPr>
            <p:cNvPr id="75" name="Straight Connector 74">
              <a:extLst>
                <a:ext uri="{FF2B5EF4-FFF2-40B4-BE49-F238E27FC236}">
                  <a16:creationId xmlns:a16="http://schemas.microsoft.com/office/drawing/2014/main" id="{F6FE1FC3-4A4D-2269-04CF-23414B56BA1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AC3C23C3-E327-C373-ACE2-5409026F365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5D58EB64-F2AC-8AD4-2BD3-AB3E3E3A83B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20686079-C06E-8AA4-9B3A-9F458AEDEC7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79" name="Group 78">
            <a:extLst>
              <a:ext uri="{FF2B5EF4-FFF2-40B4-BE49-F238E27FC236}">
                <a16:creationId xmlns:a16="http://schemas.microsoft.com/office/drawing/2014/main" id="{AC1920EF-38D6-F7A9-E262-04E460B04D37}"/>
              </a:ext>
            </a:extLst>
          </p:cNvPr>
          <p:cNvGrpSpPr/>
          <p:nvPr/>
        </p:nvGrpSpPr>
        <p:grpSpPr>
          <a:xfrm flipH="1" flipV="1">
            <a:off x="-302547" y="5619750"/>
            <a:ext cx="2495768" cy="2208424"/>
            <a:chOff x="1057320" y="4949751"/>
            <a:chExt cx="2412004" cy="2134304"/>
          </a:xfrm>
        </p:grpSpPr>
        <p:cxnSp>
          <p:nvCxnSpPr>
            <p:cNvPr id="80" name="Straight Connector 79">
              <a:extLst>
                <a:ext uri="{FF2B5EF4-FFF2-40B4-BE49-F238E27FC236}">
                  <a16:creationId xmlns:a16="http://schemas.microsoft.com/office/drawing/2014/main" id="{3D742CFA-C4A7-E670-C3A4-49D8CE02D3E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DA618212-2108-5195-33FC-4BD185BF8CA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34DC8770-4E79-03ED-6003-1FAA9BF7BDC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055E2AF2-3303-D001-7D05-243189F1C775}"/>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descr="A safe with a coin inside&#10;&#10;Description automatically generated with medium confidence">
            <a:extLst>
              <a:ext uri="{FF2B5EF4-FFF2-40B4-BE49-F238E27FC236}">
                <a16:creationId xmlns:a16="http://schemas.microsoft.com/office/drawing/2014/main" id="{D0EF8DDD-8E9A-A8B7-576B-A2CF8780DB7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6828" r="16828"/>
          <a:stretch>
            <a:fillRect/>
          </a:stretch>
        </p:blipFill>
        <p:spPr/>
      </p:pic>
    </p:spTree>
    <p:extLst>
      <p:ext uri="{BB962C8B-B14F-4D97-AF65-F5344CB8AC3E}">
        <p14:creationId xmlns:p14="http://schemas.microsoft.com/office/powerpoint/2010/main" val="39045331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F5D9FAFE-C536-F60F-5F84-AF3B5D8FC4E4}"/>
              </a:ext>
            </a:extLst>
          </p:cNvPr>
          <p:cNvSpPr txBox="1"/>
          <p:nvPr/>
        </p:nvSpPr>
        <p:spPr>
          <a:xfrm>
            <a:off x="8258506" y="1118039"/>
            <a:ext cx="3880258" cy="669414"/>
          </a:xfrm>
          <a:prstGeom prst="rect">
            <a:avLst/>
          </a:prstGeom>
          <a:noFill/>
        </p:spPr>
        <p:txBody>
          <a:bodyPr wrap="square">
            <a:spAutoFit/>
          </a:bodyPr>
          <a:lstStyle/>
          <a:p>
            <a:pPr>
              <a:lnSpc>
                <a:spcPts val="2300"/>
              </a:lnSpc>
            </a:pPr>
            <a:r>
              <a:rPr lang="en-US" dirty="0">
                <a:solidFill>
                  <a:schemeClr val="bg1"/>
                </a:solidFill>
                <a:latin typeface="Inter Medium" panose="02000503000000020004" pitchFamily="2" charset="0"/>
                <a:ea typeface="Inter Medium" panose="02000503000000020004" pitchFamily="2" charset="0"/>
              </a:rPr>
              <a:t>Government</a:t>
            </a:r>
            <a:r>
              <a:rPr lang="en-US" dirty="0">
                <a:solidFill>
                  <a:schemeClr val="bg1"/>
                </a:solidFill>
                <a:effectLst/>
                <a:latin typeface="Inter Medium" panose="02000503000000020004" pitchFamily="2" charset="0"/>
                <a:ea typeface="Inter Medium" panose="02000503000000020004" pitchFamily="2" charset="0"/>
              </a:rPr>
              <a:t>-grade security to protect digital assets from security threats</a:t>
            </a:r>
            <a:endParaRPr lang="en-HK" dirty="0">
              <a:solidFill>
                <a:schemeClr val="bg1"/>
              </a:solidFill>
              <a:latin typeface="Inter Medium" panose="02000503000000020004" pitchFamily="2" charset="0"/>
              <a:ea typeface="Inter Medium" panose="02000503000000020004" pitchFamily="2" charset="0"/>
              <a:cs typeface="Arial" panose="020B0604020202020204" pitchFamily="34" charset="0"/>
            </a:endParaRPr>
          </a:p>
        </p:txBody>
      </p:sp>
      <p:sp>
        <p:nvSpPr>
          <p:cNvPr id="10" name="TextBox 9">
            <a:extLst>
              <a:ext uri="{FF2B5EF4-FFF2-40B4-BE49-F238E27FC236}">
                <a16:creationId xmlns:a16="http://schemas.microsoft.com/office/drawing/2014/main" id="{908B60F4-2DFF-E542-0360-A03EFD7000B0}"/>
              </a:ext>
            </a:extLst>
          </p:cNvPr>
          <p:cNvSpPr txBox="1"/>
          <p:nvPr/>
        </p:nvSpPr>
        <p:spPr>
          <a:xfrm>
            <a:off x="8258506" y="793523"/>
            <a:ext cx="2786288" cy="338554"/>
          </a:xfrm>
          <a:prstGeom prst="rect">
            <a:avLst/>
          </a:prstGeom>
          <a:noFill/>
        </p:spPr>
        <p:txBody>
          <a:bodyPr wrap="square" rtlCol="0">
            <a:spAutoFit/>
          </a:bodyPr>
          <a:lstStyle/>
          <a:p>
            <a:r>
              <a:rPr lang="en-ID" sz="1600" b="1" dirty="0">
                <a:solidFill>
                  <a:schemeClr val="bg1"/>
                </a:solidFill>
                <a:latin typeface="+mj-lt"/>
              </a:rPr>
              <a:t>HIGHEST ENCRYPTION</a:t>
            </a:r>
          </a:p>
        </p:txBody>
      </p:sp>
      <p:sp>
        <p:nvSpPr>
          <p:cNvPr id="17" name="TextBox 16">
            <a:extLst>
              <a:ext uri="{FF2B5EF4-FFF2-40B4-BE49-F238E27FC236}">
                <a16:creationId xmlns:a16="http://schemas.microsoft.com/office/drawing/2014/main" id="{1717A001-45B6-CBA5-56C7-05B7557001D6}"/>
              </a:ext>
            </a:extLst>
          </p:cNvPr>
          <p:cNvSpPr txBox="1"/>
          <p:nvPr/>
        </p:nvSpPr>
        <p:spPr>
          <a:xfrm>
            <a:off x="8258506" y="3177747"/>
            <a:ext cx="3651554" cy="950838"/>
          </a:xfrm>
          <a:prstGeom prst="rect">
            <a:avLst/>
          </a:prstGeom>
          <a:noFill/>
        </p:spPr>
        <p:txBody>
          <a:bodyPr wrap="square">
            <a:spAutoFit/>
          </a:bodyPr>
          <a:lstStyle/>
          <a:p>
            <a:pPr>
              <a:lnSpc>
                <a:spcPts val="2300"/>
              </a:lnSpc>
            </a:pPr>
            <a:r>
              <a:rPr lang="en-US" sz="1600" dirty="0">
                <a:solidFill>
                  <a:schemeClr val="bg1"/>
                </a:solidFill>
                <a:latin typeface="Inter Medium" panose="02000503000000020004" pitchFamily="2" charset="0"/>
                <a:ea typeface="Inter Medium" panose="02000503000000020004" pitchFamily="2" charset="0"/>
                <a:cs typeface="Arial"/>
              </a:rPr>
              <a:t>One of the digital asset businesses working to be accredited by financial regulators</a:t>
            </a:r>
            <a:endParaRPr lang="en-HK" sz="1600" dirty="0">
              <a:solidFill>
                <a:schemeClr val="bg1"/>
              </a:solidFill>
              <a:latin typeface="Inter Medium" panose="02000503000000020004" pitchFamily="2" charset="0"/>
              <a:ea typeface="Inter Medium" panose="02000503000000020004" pitchFamily="2" charset="0"/>
              <a:cs typeface="Arial" panose="020B0604020202020204" pitchFamily="34" charset="0"/>
            </a:endParaRPr>
          </a:p>
        </p:txBody>
      </p:sp>
      <p:sp>
        <p:nvSpPr>
          <p:cNvPr id="18" name="TextBox 17">
            <a:extLst>
              <a:ext uri="{FF2B5EF4-FFF2-40B4-BE49-F238E27FC236}">
                <a16:creationId xmlns:a16="http://schemas.microsoft.com/office/drawing/2014/main" id="{55AE0CB8-A05B-F28A-50FB-9DFCA7C11D4E}"/>
              </a:ext>
            </a:extLst>
          </p:cNvPr>
          <p:cNvSpPr txBox="1"/>
          <p:nvPr/>
        </p:nvSpPr>
        <p:spPr>
          <a:xfrm>
            <a:off x="8258506" y="2853231"/>
            <a:ext cx="2786288" cy="338554"/>
          </a:xfrm>
          <a:prstGeom prst="rect">
            <a:avLst/>
          </a:prstGeom>
          <a:noFill/>
        </p:spPr>
        <p:txBody>
          <a:bodyPr wrap="square" rtlCol="0">
            <a:spAutoFit/>
          </a:bodyPr>
          <a:lstStyle/>
          <a:p>
            <a:r>
              <a:rPr lang="en-ID" sz="1600" b="1" dirty="0">
                <a:solidFill>
                  <a:schemeClr val="bg1"/>
                </a:solidFill>
                <a:latin typeface="+mj-lt"/>
              </a:rPr>
              <a:t>ACCREDITED</a:t>
            </a:r>
          </a:p>
        </p:txBody>
      </p:sp>
      <p:sp>
        <p:nvSpPr>
          <p:cNvPr id="20" name="TextBox 19">
            <a:extLst>
              <a:ext uri="{FF2B5EF4-FFF2-40B4-BE49-F238E27FC236}">
                <a16:creationId xmlns:a16="http://schemas.microsoft.com/office/drawing/2014/main" id="{825C19C2-2D4E-769F-2B6D-07B103B83555}"/>
              </a:ext>
            </a:extLst>
          </p:cNvPr>
          <p:cNvSpPr txBox="1"/>
          <p:nvPr/>
        </p:nvSpPr>
        <p:spPr>
          <a:xfrm>
            <a:off x="8258506" y="5237455"/>
            <a:ext cx="3651554" cy="957570"/>
          </a:xfrm>
          <a:prstGeom prst="rect">
            <a:avLst/>
          </a:prstGeom>
          <a:noFill/>
        </p:spPr>
        <p:txBody>
          <a:bodyPr wrap="square">
            <a:spAutoFit/>
          </a:bodyPr>
          <a:lstStyle/>
          <a:p>
            <a:pPr>
              <a:lnSpc>
                <a:spcPts val="2300"/>
              </a:lnSpc>
            </a:pPr>
            <a:r>
              <a:rPr lang="en-US" sz="1600" dirty="0">
                <a:solidFill>
                  <a:schemeClr val="bg1"/>
                </a:solidFill>
                <a:effectLst/>
                <a:latin typeface="Inter Medium" panose="02000503000000020004" pitchFamily="2" charset="0"/>
                <a:ea typeface="Inter Medium" panose="02000503000000020004" pitchFamily="2" charset="0"/>
              </a:rPr>
              <a:t>Customizable solutions and white-glove service adhere to stringent institutional and regulatory standards</a:t>
            </a:r>
            <a:r>
              <a:rPr lang="en-US" sz="1600" dirty="0">
                <a:solidFill>
                  <a:schemeClr val="bg1"/>
                </a:solidFill>
                <a:latin typeface="Inter Medium" panose="02000503000000020004" pitchFamily="2" charset="0"/>
                <a:ea typeface="Inter Medium" panose="02000503000000020004" pitchFamily="2" charset="0"/>
                <a:cs typeface="Arial" panose="020B0604020202020204" pitchFamily="34" charset="0"/>
              </a:rPr>
              <a:t> </a:t>
            </a:r>
            <a:endParaRPr lang="en-HK" sz="1600" dirty="0">
              <a:solidFill>
                <a:schemeClr val="bg1"/>
              </a:solidFill>
              <a:latin typeface="Inter Medium" panose="02000503000000020004" pitchFamily="2" charset="0"/>
              <a:ea typeface="Inter Medium" panose="02000503000000020004" pitchFamily="2" charset="0"/>
              <a:cs typeface="Arial" panose="020B0604020202020204" pitchFamily="34" charset="0"/>
            </a:endParaRPr>
          </a:p>
        </p:txBody>
      </p:sp>
      <p:sp>
        <p:nvSpPr>
          <p:cNvPr id="21" name="TextBox 20">
            <a:extLst>
              <a:ext uri="{FF2B5EF4-FFF2-40B4-BE49-F238E27FC236}">
                <a16:creationId xmlns:a16="http://schemas.microsoft.com/office/drawing/2014/main" id="{15A95D08-FED4-1CDC-542F-4258212B2D3C}"/>
              </a:ext>
            </a:extLst>
          </p:cNvPr>
          <p:cNvSpPr txBox="1"/>
          <p:nvPr/>
        </p:nvSpPr>
        <p:spPr>
          <a:xfrm>
            <a:off x="8258506" y="4912939"/>
            <a:ext cx="2786288" cy="338554"/>
          </a:xfrm>
          <a:prstGeom prst="rect">
            <a:avLst/>
          </a:prstGeom>
          <a:noFill/>
        </p:spPr>
        <p:txBody>
          <a:bodyPr wrap="square" rtlCol="0">
            <a:spAutoFit/>
          </a:bodyPr>
          <a:lstStyle/>
          <a:p>
            <a:r>
              <a:rPr lang="en-ID" sz="1600" b="1" dirty="0">
                <a:solidFill>
                  <a:schemeClr val="bg1"/>
                </a:solidFill>
                <a:latin typeface="+mj-lt"/>
              </a:rPr>
              <a:t>CUSTOMIZABLE</a:t>
            </a:r>
          </a:p>
        </p:txBody>
      </p:sp>
      <p:sp>
        <p:nvSpPr>
          <p:cNvPr id="22" name="TextBox 21">
            <a:extLst>
              <a:ext uri="{FF2B5EF4-FFF2-40B4-BE49-F238E27FC236}">
                <a16:creationId xmlns:a16="http://schemas.microsoft.com/office/drawing/2014/main" id="{B875A2C5-D0F4-3244-6F23-6B36BECCB861}"/>
              </a:ext>
            </a:extLst>
          </p:cNvPr>
          <p:cNvSpPr txBox="1"/>
          <p:nvPr/>
        </p:nvSpPr>
        <p:spPr>
          <a:xfrm>
            <a:off x="311871" y="280179"/>
            <a:ext cx="5641667" cy="2123658"/>
          </a:xfrm>
          <a:prstGeom prst="rect">
            <a:avLst/>
          </a:prstGeom>
          <a:noFill/>
        </p:spPr>
        <p:txBody>
          <a:bodyPr wrap="square" rtlCol="0">
            <a:spAutoFit/>
          </a:bodyPr>
          <a:lstStyle/>
          <a:p>
            <a:r>
              <a:rPr lang="en-ID" sz="4400" b="1" dirty="0">
                <a:solidFill>
                  <a:schemeClr val="bg1"/>
                </a:solidFill>
                <a:latin typeface="+mj-lt"/>
              </a:rPr>
              <a:t>GIVING THE </a:t>
            </a:r>
          </a:p>
          <a:p>
            <a:r>
              <a:rPr lang="en-ID" sz="4400" b="1" dirty="0">
                <a:solidFill>
                  <a:schemeClr val="bg1"/>
                </a:solidFill>
                <a:latin typeface="+mj-lt"/>
              </a:rPr>
              <a:t>BEST IN SECURITY - DIGIVAULT</a:t>
            </a:r>
          </a:p>
        </p:txBody>
      </p:sp>
      <p:sp>
        <p:nvSpPr>
          <p:cNvPr id="23" name="TextBox 22">
            <a:extLst>
              <a:ext uri="{FF2B5EF4-FFF2-40B4-BE49-F238E27FC236}">
                <a16:creationId xmlns:a16="http://schemas.microsoft.com/office/drawing/2014/main" id="{A699B99A-48B4-F5ED-8159-8045D8FBC312}"/>
              </a:ext>
            </a:extLst>
          </p:cNvPr>
          <p:cNvSpPr txBox="1"/>
          <p:nvPr/>
        </p:nvSpPr>
        <p:spPr>
          <a:xfrm>
            <a:off x="490221" y="2614359"/>
            <a:ext cx="5133464" cy="1200329"/>
          </a:xfrm>
          <a:prstGeom prst="rect">
            <a:avLst/>
          </a:prstGeom>
          <a:noFill/>
        </p:spPr>
        <p:txBody>
          <a:bodyPr wrap="square">
            <a:spAutoFit/>
          </a:bodyPr>
          <a:lstStyle/>
          <a:p>
            <a:pPr>
              <a:lnSpc>
                <a:spcPct val="100000"/>
              </a:lnSpc>
              <a:spcBef>
                <a:spcPts val="0"/>
              </a:spcBef>
              <a:spcAft>
                <a:spcPts val="400"/>
              </a:spcAft>
            </a:pPr>
            <a:r>
              <a:rPr lang="en-US" dirty="0">
                <a:solidFill>
                  <a:schemeClr val="bg1"/>
                </a:solidFill>
                <a:latin typeface="Söhne"/>
              </a:rPr>
              <a:t>Built to the highest standards of regulation, governance and security, offering segregated accounts, institutional standards of disaster recovery and private key backup</a:t>
            </a:r>
          </a:p>
        </p:txBody>
      </p:sp>
      <p:sp>
        <p:nvSpPr>
          <p:cNvPr id="25" name="TextBox 24">
            <a:extLst>
              <a:ext uri="{FF2B5EF4-FFF2-40B4-BE49-F238E27FC236}">
                <a16:creationId xmlns:a16="http://schemas.microsoft.com/office/drawing/2014/main" id="{4477334D-F87D-DBF9-A5E1-D44176DDF7B4}"/>
              </a:ext>
            </a:extLst>
          </p:cNvPr>
          <p:cNvSpPr txBox="1"/>
          <p:nvPr/>
        </p:nvSpPr>
        <p:spPr>
          <a:xfrm>
            <a:off x="490221" y="4419844"/>
            <a:ext cx="5133464" cy="1200329"/>
          </a:xfrm>
          <a:prstGeom prst="rect">
            <a:avLst/>
          </a:prstGeom>
          <a:noFill/>
        </p:spPr>
        <p:txBody>
          <a:bodyPr wrap="square">
            <a:spAutoFit/>
          </a:bodyPr>
          <a:lstStyle/>
          <a:p>
            <a:pPr>
              <a:lnSpc>
                <a:spcPct val="100000"/>
              </a:lnSpc>
              <a:spcBef>
                <a:spcPts val="0"/>
              </a:spcBef>
              <a:spcAft>
                <a:spcPts val="400"/>
              </a:spcAft>
            </a:pPr>
            <a:r>
              <a:rPr lang="en-US" dirty="0">
                <a:solidFill>
                  <a:schemeClr val="bg1"/>
                </a:solidFill>
                <a:latin typeface="Söhne"/>
              </a:rPr>
              <a:t>Our custodian solutions meet the needs of a growing list of clients from institutions and fund managers, family offices and trusts, to global law enforcement agencies </a:t>
            </a:r>
          </a:p>
        </p:txBody>
      </p:sp>
      <p:grpSp>
        <p:nvGrpSpPr>
          <p:cNvPr id="30" name="Group 29">
            <a:extLst>
              <a:ext uri="{FF2B5EF4-FFF2-40B4-BE49-F238E27FC236}">
                <a16:creationId xmlns:a16="http://schemas.microsoft.com/office/drawing/2014/main" id="{09CC50E6-F6C2-AD94-96C0-44AE7A1F0DC3}"/>
              </a:ext>
            </a:extLst>
          </p:cNvPr>
          <p:cNvGrpSpPr/>
          <p:nvPr/>
        </p:nvGrpSpPr>
        <p:grpSpPr>
          <a:xfrm flipH="1" flipV="1">
            <a:off x="11175999" y="1669109"/>
            <a:ext cx="2495768" cy="2208424"/>
            <a:chOff x="1057320" y="4949751"/>
            <a:chExt cx="2412004" cy="2134304"/>
          </a:xfrm>
        </p:grpSpPr>
        <p:cxnSp>
          <p:nvCxnSpPr>
            <p:cNvPr id="31" name="Straight Connector 30">
              <a:extLst>
                <a:ext uri="{FF2B5EF4-FFF2-40B4-BE49-F238E27FC236}">
                  <a16:creationId xmlns:a16="http://schemas.microsoft.com/office/drawing/2014/main" id="{FB824110-F20E-C441-B56D-2D156DC2C46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D699BAC-D65E-7882-4EEC-322BEDAB213F}"/>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3679A5F-8693-F7B1-C8DB-6AA970AC981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B8418382-9F42-E028-6264-523C1C0DF0B1}"/>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26F0CDB0-3C43-97D5-EA1A-4C5D27603145}"/>
              </a:ext>
            </a:extLst>
          </p:cNvPr>
          <p:cNvGrpSpPr/>
          <p:nvPr/>
        </p:nvGrpSpPr>
        <p:grpSpPr>
          <a:xfrm flipH="1" flipV="1">
            <a:off x="-919019" y="-354971"/>
            <a:ext cx="2495768" cy="2208424"/>
            <a:chOff x="1057320" y="4949751"/>
            <a:chExt cx="2412004" cy="2134304"/>
          </a:xfrm>
        </p:grpSpPr>
        <p:cxnSp>
          <p:nvCxnSpPr>
            <p:cNvPr id="36" name="Straight Connector 35">
              <a:extLst>
                <a:ext uri="{FF2B5EF4-FFF2-40B4-BE49-F238E27FC236}">
                  <a16:creationId xmlns:a16="http://schemas.microsoft.com/office/drawing/2014/main" id="{14BBF243-6DA7-FBB9-135C-FCE464FCF8C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4A05BA1-D49F-BD11-6BBB-F116B2528CD6}"/>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8A3B295-60F4-D501-7E02-D7373F367BC8}"/>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8A7FF65-27F3-36A2-6995-33255FE7CA7B}"/>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0" name="Group 39">
            <a:extLst>
              <a:ext uri="{FF2B5EF4-FFF2-40B4-BE49-F238E27FC236}">
                <a16:creationId xmlns:a16="http://schemas.microsoft.com/office/drawing/2014/main" id="{37BF985B-CC39-024A-96F6-5ABD5ED07DF6}"/>
              </a:ext>
            </a:extLst>
          </p:cNvPr>
          <p:cNvGrpSpPr/>
          <p:nvPr/>
        </p:nvGrpSpPr>
        <p:grpSpPr>
          <a:xfrm flipH="1" flipV="1">
            <a:off x="3127917" y="5753788"/>
            <a:ext cx="2495768" cy="2208424"/>
            <a:chOff x="1057320" y="4949751"/>
            <a:chExt cx="2412004" cy="2134304"/>
          </a:xfrm>
        </p:grpSpPr>
        <p:cxnSp>
          <p:nvCxnSpPr>
            <p:cNvPr id="41" name="Straight Connector 40">
              <a:extLst>
                <a:ext uri="{FF2B5EF4-FFF2-40B4-BE49-F238E27FC236}">
                  <a16:creationId xmlns:a16="http://schemas.microsoft.com/office/drawing/2014/main" id="{2C78FC1D-FB28-815E-D1E2-F8824470B00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76E4557-0A33-2C4A-919C-A9835D0E954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7340962-87FC-AE5C-1465-4A6591B41872}"/>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FD1ADFBD-59A6-45EB-B587-2EF12954935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descr="A blue glowing keys on a black background&#10;&#10;Description automatically generated">
            <a:extLst>
              <a:ext uri="{FF2B5EF4-FFF2-40B4-BE49-F238E27FC236}">
                <a16:creationId xmlns:a16="http://schemas.microsoft.com/office/drawing/2014/main" id="{EAD93222-BBAB-CA90-BC0D-1EE0EEFFB449}"/>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2515" r="12515"/>
          <a:stretch>
            <a:fillRect/>
          </a:stretch>
        </p:blipFill>
        <p:spPr/>
      </p:pic>
      <p:pic>
        <p:nvPicPr>
          <p:cNvPr id="6" name="Picture Placeholder 5" descr="A hand holding a pen&#10;&#10;Description automatically generated">
            <a:extLst>
              <a:ext uri="{FF2B5EF4-FFF2-40B4-BE49-F238E27FC236}">
                <a16:creationId xmlns:a16="http://schemas.microsoft.com/office/drawing/2014/main" id="{9DA5965D-9543-92A0-1AC9-C4D17B6AB5C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4921" r="24921"/>
          <a:stretch>
            <a:fillRect/>
          </a:stretch>
        </p:blipFill>
        <p:spPr/>
      </p:pic>
      <p:pic>
        <p:nvPicPr>
          <p:cNvPr id="12" name="Picture Placeholder 11" descr="A person using a tablet&#10;&#10;Description automatically generated">
            <a:extLst>
              <a:ext uri="{FF2B5EF4-FFF2-40B4-BE49-F238E27FC236}">
                <a16:creationId xmlns:a16="http://schemas.microsoft.com/office/drawing/2014/main" id="{F7436E03-3E4B-68B4-AF20-6247B37D4FBA}"/>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29982" r="29982"/>
          <a:stretch>
            <a:fillRect/>
          </a:stretch>
        </p:blipFill>
        <p:spPr/>
      </p:pic>
    </p:spTree>
    <p:extLst>
      <p:ext uri="{BB962C8B-B14F-4D97-AF65-F5344CB8AC3E}">
        <p14:creationId xmlns:p14="http://schemas.microsoft.com/office/powerpoint/2010/main" val="1428538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2CFE10-460C-478A-B7DE-17DBD64FFD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2965" y="-165524"/>
            <a:ext cx="4292112" cy="4292112"/>
          </a:xfrm>
          <a:prstGeom prst="rect">
            <a:avLst/>
          </a:prstGeom>
        </p:spPr>
      </p:pic>
      <p:sp>
        <p:nvSpPr>
          <p:cNvPr id="35" name="TextBox 34">
            <a:extLst>
              <a:ext uri="{FF2B5EF4-FFF2-40B4-BE49-F238E27FC236}">
                <a16:creationId xmlns:a16="http://schemas.microsoft.com/office/drawing/2014/main" id="{1F6BB959-20F1-B8AB-7835-D151ADD39B87}"/>
              </a:ext>
            </a:extLst>
          </p:cNvPr>
          <p:cNvSpPr txBox="1"/>
          <p:nvPr/>
        </p:nvSpPr>
        <p:spPr>
          <a:xfrm>
            <a:off x="5041549" y="145092"/>
            <a:ext cx="6593133" cy="769441"/>
          </a:xfrm>
          <a:prstGeom prst="rect">
            <a:avLst/>
          </a:prstGeom>
          <a:noFill/>
        </p:spPr>
        <p:txBody>
          <a:bodyPr wrap="square" rtlCol="0">
            <a:spAutoFit/>
          </a:bodyPr>
          <a:lstStyle/>
          <a:p>
            <a:r>
              <a:rPr lang="en-ID" sz="4400" b="1" dirty="0">
                <a:solidFill>
                  <a:schemeClr val="bg1"/>
                </a:solidFill>
                <a:latin typeface="+mj-lt"/>
              </a:rPr>
              <a:t>OUR DIGITAL VAULT</a:t>
            </a:r>
          </a:p>
        </p:txBody>
      </p:sp>
      <p:sp>
        <p:nvSpPr>
          <p:cNvPr id="36" name="TextBox 35">
            <a:extLst>
              <a:ext uri="{FF2B5EF4-FFF2-40B4-BE49-F238E27FC236}">
                <a16:creationId xmlns:a16="http://schemas.microsoft.com/office/drawing/2014/main" id="{77C03033-DBFA-E55D-5F18-B2E86663A219}"/>
              </a:ext>
            </a:extLst>
          </p:cNvPr>
          <p:cNvSpPr txBox="1"/>
          <p:nvPr/>
        </p:nvSpPr>
        <p:spPr>
          <a:xfrm>
            <a:off x="4766310" y="821436"/>
            <a:ext cx="7425690" cy="4893647"/>
          </a:xfrm>
          <a:prstGeom prst="rect">
            <a:avLst/>
          </a:prstGeom>
          <a:noFill/>
        </p:spPr>
        <p:txBody>
          <a:bodyPr wrap="square">
            <a:spAutoFit/>
          </a:bodyPr>
          <a:lstStyle/>
          <a:p>
            <a:pPr marL="285750"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Complete security using advanced Multi-Party Computation (MPC) technology</a:t>
            </a:r>
          </a:p>
          <a:p>
            <a:pPr marL="742950" lvl="1"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Private keys created and stored in separate parts, key theft risks eliminated by key never being in one place</a:t>
            </a:r>
          </a:p>
          <a:p>
            <a:pPr marL="742950" lvl="1" indent="-285750">
              <a:spcAft>
                <a:spcPts val="1200"/>
              </a:spcAft>
              <a:buClr>
                <a:srgbClr val="4BD2DE"/>
              </a:buClr>
              <a:buSzPct val="100000"/>
              <a:buFont typeface="Arial" panose="020B0604020202020204" pitchFamily="34" charset="0"/>
              <a:buChar char="•"/>
              <a:defRPr/>
            </a:pPr>
            <a:r>
              <a:rPr lang="en-US" altLang="zh-CN" kern="400" dirty="0">
                <a:solidFill>
                  <a:schemeClr val="bg1"/>
                </a:solidFill>
                <a:latin typeface="Inter Light" panose="02000503000000020004" pitchFamily="2" charset="0"/>
                <a:ea typeface="Inter Light" panose="02000503000000020004" pitchFamily="2" charset="0"/>
              </a:rPr>
              <a:t>Provider</a:t>
            </a:r>
            <a:r>
              <a:rPr lang="zh-CN" altLang="en-US" kern="400" dirty="0">
                <a:solidFill>
                  <a:schemeClr val="bg1"/>
                </a:solidFill>
                <a:latin typeface="Inter Light" panose="02000503000000020004" pitchFamily="2" charset="0"/>
                <a:ea typeface="Inter Light" panose="02000503000000020004" pitchFamily="2" charset="0"/>
              </a:rPr>
              <a:t> </a:t>
            </a:r>
            <a:r>
              <a:rPr lang="en-US" kern="400" dirty="0">
                <a:solidFill>
                  <a:schemeClr val="bg1"/>
                </a:solidFill>
                <a:latin typeface="Inter Light" panose="02000503000000020004" pitchFamily="2" charset="0"/>
                <a:ea typeface="Inter Light" panose="02000503000000020004" pitchFamily="2" charset="0"/>
              </a:rPr>
              <a:t>never has access to the full key and cannot move client assets or prevent the movement of assets</a:t>
            </a:r>
          </a:p>
          <a:p>
            <a:pPr marL="742950" lvl="1"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Client can extract a full copy of the key at any time and can use this to take control of assets without involvement from </a:t>
            </a:r>
            <a:r>
              <a:rPr lang="en-US" altLang="zh-CN" kern="400" dirty="0">
                <a:solidFill>
                  <a:schemeClr val="bg1"/>
                </a:solidFill>
                <a:latin typeface="Inter Light" panose="02000503000000020004" pitchFamily="2" charset="0"/>
                <a:ea typeface="Inter Light" panose="02000503000000020004" pitchFamily="2" charset="0"/>
              </a:rPr>
              <a:t>us</a:t>
            </a:r>
            <a:endParaRPr lang="en-US" kern="400" dirty="0">
              <a:solidFill>
                <a:schemeClr val="bg1"/>
              </a:solidFill>
              <a:latin typeface="Inter Light" panose="02000503000000020004" pitchFamily="2" charset="0"/>
              <a:ea typeface="Inter Light" panose="02000503000000020004" pitchFamily="2" charset="0"/>
            </a:endParaRPr>
          </a:p>
          <a:p>
            <a:pPr marL="285750"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$2b value of transaction processed by the platform when previously used by a UK regulated custodian over a 4-year period</a:t>
            </a:r>
          </a:p>
          <a:p>
            <a:pPr marL="285750"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Advanced smart contract support for tokenization, including minting tokens, calling custom smart contract methods and dynamically adding new smart contracts</a:t>
            </a:r>
          </a:p>
          <a:p>
            <a:pPr marL="285750" indent="-285750">
              <a:spcAft>
                <a:spcPts val="1200"/>
              </a:spcAft>
              <a:buClr>
                <a:srgbClr val="4BD2DE"/>
              </a:buClr>
              <a:buSzPct val="100000"/>
              <a:buFont typeface="Arial" panose="020B0604020202020204" pitchFamily="34" charset="0"/>
              <a:buChar char="•"/>
              <a:defRPr/>
            </a:pPr>
            <a:r>
              <a:rPr lang="en-US" kern="400" dirty="0">
                <a:solidFill>
                  <a:schemeClr val="bg1"/>
                </a:solidFill>
                <a:latin typeface="Inter Light" panose="02000503000000020004" pitchFamily="2" charset="0"/>
                <a:ea typeface="Inter Light" panose="02000503000000020004" pitchFamily="2" charset="0"/>
              </a:rPr>
              <a:t>Broad asset support, including </a:t>
            </a:r>
            <a:r>
              <a:rPr lang="en-US" altLang="zh-CN" kern="400" dirty="0">
                <a:solidFill>
                  <a:schemeClr val="bg1"/>
                </a:solidFill>
                <a:latin typeface="Inter Light" panose="02000503000000020004" pitchFamily="2" charset="0"/>
                <a:ea typeface="Inter Light" panose="02000503000000020004" pitchFamily="2" charset="0"/>
              </a:rPr>
              <a:t>popular</a:t>
            </a:r>
            <a:r>
              <a:rPr lang="en-US" kern="400" dirty="0">
                <a:solidFill>
                  <a:schemeClr val="bg1"/>
                </a:solidFill>
                <a:latin typeface="Inter Light" panose="02000503000000020004" pitchFamily="2" charset="0"/>
                <a:ea typeface="Inter Light" panose="02000503000000020004" pitchFamily="2" charset="0"/>
              </a:rPr>
              <a:t> </a:t>
            </a:r>
            <a:r>
              <a:rPr lang="en-US" altLang="zh-CN" kern="400" dirty="0">
                <a:solidFill>
                  <a:schemeClr val="bg1"/>
                </a:solidFill>
                <a:latin typeface="Inter Light" panose="02000503000000020004" pitchFamily="2" charset="0"/>
                <a:ea typeface="Inter Light" panose="02000503000000020004" pitchFamily="2" charset="0"/>
              </a:rPr>
              <a:t>cryptos</a:t>
            </a:r>
            <a:r>
              <a:rPr lang="en-US" kern="400" dirty="0">
                <a:solidFill>
                  <a:schemeClr val="bg1"/>
                </a:solidFill>
                <a:latin typeface="Inter Light" panose="02000503000000020004" pitchFamily="2" charset="0"/>
                <a:ea typeface="Inter Light" panose="02000503000000020004" pitchFamily="2" charset="0"/>
              </a:rPr>
              <a:t> and 100’s of tokens</a:t>
            </a:r>
            <a:endParaRPr lang="id-ID" sz="1400" dirty="0">
              <a:solidFill>
                <a:schemeClr val="bg1"/>
              </a:solidFill>
              <a:ea typeface="Times New Roman" panose="02020603050405020304" pitchFamily="18" charset="0"/>
            </a:endParaRPr>
          </a:p>
        </p:txBody>
      </p:sp>
      <p:grpSp>
        <p:nvGrpSpPr>
          <p:cNvPr id="37" name="Group 36">
            <a:extLst>
              <a:ext uri="{FF2B5EF4-FFF2-40B4-BE49-F238E27FC236}">
                <a16:creationId xmlns:a16="http://schemas.microsoft.com/office/drawing/2014/main" id="{8B68278D-B2D9-DAB0-FCD4-A4EC277392A0}"/>
              </a:ext>
            </a:extLst>
          </p:cNvPr>
          <p:cNvGrpSpPr/>
          <p:nvPr/>
        </p:nvGrpSpPr>
        <p:grpSpPr>
          <a:xfrm flipH="1" flipV="1">
            <a:off x="9358675" y="229288"/>
            <a:ext cx="2495768" cy="2208424"/>
            <a:chOff x="1057320" y="4949751"/>
            <a:chExt cx="2412004" cy="2134304"/>
          </a:xfrm>
        </p:grpSpPr>
        <p:cxnSp>
          <p:nvCxnSpPr>
            <p:cNvPr id="38" name="Straight Connector 37">
              <a:extLst>
                <a:ext uri="{FF2B5EF4-FFF2-40B4-BE49-F238E27FC236}">
                  <a16:creationId xmlns:a16="http://schemas.microsoft.com/office/drawing/2014/main" id="{116A2206-231E-5F7E-56FD-D9FE518A0ED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E49001D-EBA4-21EA-27C0-0069068C812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41D68D5-20CE-C3E9-3074-56794623CE22}"/>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05A91FA8-45FA-3A4E-8067-9AC168042F0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5" name="Picture Placeholder 14" descr="A screen shot of a phone&#10;&#10;Description automatically generated">
            <a:extLst>
              <a:ext uri="{FF2B5EF4-FFF2-40B4-BE49-F238E27FC236}">
                <a16:creationId xmlns:a16="http://schemas.microsoft.com/office/drawing/2014/main" id="{1C94D3BD-BFBB-52C0-6D55-4577B137CCA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9409" r="9409"/>
          <a:stretch>
            <a:fillRect/>
          </a:stretch>
        </p:blipFill>
        <p:spPr>
          <a:xfrm>
            <a:off x="1868924" y="0"/>
            <a:ext cx="1776758" cy="3889748"/>
          </a:xfrm>
        </p:spPr>
      </p:pic>
      <p:pic>
        <p:nvPicPr>
          <p:cNvPr id="9" name="Picture Placeholder 4" descr="A diagram of a cloud&#10;&#10;Description automatically generated">
            <a:extLst>
              <a:ext uri="{FF2B5EF4-FFF2-40B4-BE49-F238E27FC236}">
                <a16:creationId xmlns:a16="http://schemas.microsoft.com/office/drawing/2014/main" id="{B53FA8D1-9184-FCCA-4A40-D814BF6DC385}"/>
              </a:ext>
            </a:extLst>
          </p:cNvPr>
          <p:cNvPicPr>
            <a:picLocks noChangeAspect="1"/>
          </p:cNvPicPr>
          <p:nvPr/>
        </p:nvPicPr>
        <p:blipFill>
          <a:blip r:embed="rId4">
            <a:extLst>
              <a:ext uri="{28A0092B-C50C-407E-A947-70E740481C1C}">
                <a14:useLocalDpi xmlns:a14="http://schemas.microsoft.com/office/drawing/2010/main" val="0"/>
              </a:ext>
            </a:extLst>
          </a:blip>
          <a:srcRect t="11980" b="11980"/>
          <a:stretch>
            <a:fillRect/>
          </a:stretch>
        </p:blipFill>
        <p:spPr>
          <a:xfrm>
            <a:off x="212760" y="3892062"/>
            <a:ext cx="4622772" cy="2965938"/>
          </a:xfrm>
          <a:custGeom>
            <a:avLst/>
            <a:gdLst>
              <a:gd name="connsiteX0" fmla="*/ 205333 w 2070100"/>
              <a:gd name="connsiteY0" fmla="*/ 0 h 4413250"/>
              <a:gd name="connsiteX1" fmla="*/ 1864767 w 2070100"/>
              <a:gd name="connsiteY1" fmla="*/ 0 h 4413250"/>
              <a:gd name="connsiteX2" fmla="*/ 2070100 w 2070100"/>
              <a:gd name="connsiteY2" fmla="*/ 205333 h 4413250"/>
              <a:gd name="connsiteX3" fmla="*/ 2070100 w 2070100"/>
              <a:gd name="connsiteY3" fmla="*/ 4207917 h 4413250"/>
              <a:gd name="connsiteX4" fmla="*/ 1864767 w 2070100"/>
              <a:gd name="connsiteY4" fmla="*/ 4413250 h 4413250"/>
              <a:gd name="connsiteX5" fmla="*/ 205333 w 2070100"/>
              <a:gd name="connsiteY5" fmla="*/ 4413250 h 4413250"/>
              <a:gd name="connsiteX6" fmla="*/ 0 w 2070100"/>
              <a:gd name="connsiteY6" fmla="*/ 4207917 h 4413250"/>
              <a:gd name="connsiteX7" fmla="*/ 0 w 2070100"/>
              <a:gd name="connsiteY7" fmla="*/ 205333 h 4413250"/>
              <a:gd name="connsiteX8" fmla="*/ 205333 w 2070100"/>
              <a:gd name="connsiteY8" fmla="*/ 0 h 441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0100" h="4413250">
                <a:moveTo>
                  <a:pt x="205333" y="0"/>
                </a:moveTo>
                <a:lnTo>
                  <a:pt x="1864767" y="0"/>
                </a:lnTo>
                <a:cubicBezTo>
                  <a:pt x="1978169" y="0"/>
                  <a:pt x="2070100" y="91931"/>
                  <a:pt x="2070100" y="205333"/>
                </a:cubicBezTo>
                <a:lnTo>
                  <a:pt x="2070100" y="4207917"/>
                </a:lnTo>
                <a:cubicBezTo>
                  <a:pt x="2070100" y="4321319"/>
                  <a:pt x="1978169" y="4413250"/>
                  <a:pt x="1864767" y="4413250"/>
                </a:cubicBezTo>
                <a:lnTo>
                  <a:pt x="205333" y="4413250"/>
                </a:lnTo>
                <a:cubicBezTo>
                  <a:pt x="91931" y="4413250"/>
                  <a:pt x="0" y="4321319"/>
                  <a:pt x="0" y="4207917"/>
                </a:cubicBezTo>
                <a:lnTo>
                  <a:pt x="0" y="205333"/>
                </a:lnTo>
                <a:cubicBezTo>
                  <a:pt x="0" y="91931"/>
                  <a:pt x="91931" y="0"/>
                  <a:pt x="205333" y="0"/>
                </a:cubicBezTo>
                <a:close/>
              </a:path>
            </a:pathLst>
          </a:custGeom>
          <a:solidFill>
            <a:schemeClr val="bg1">
              <a:lumMod val="95000"/>
            </a:schemeClr>
          </a:solidFill>
        </p:spPr>
      </p:pic>
      <p:grpSp>
        <p:nvGrpSpPr>
          <p:cNvPr id="10" name="Group 9">
            <a:extLst>
              <a:ext uri="{FF2B5EF4-FFF2-40B4-BE49-F238E27FC236}">
                <a16:creationId xmlns:a16="http://schemas.microsoft.com/office/drawing/2014/main" id="{46BE7D5D-FEDF-EFD0-D002-F2F850CEA72A}"/>
              </a:ext>
            </a:extLst>
          </p:cNvPr>
          <p:cNvGrpSpPr/>
          <p:nvPr/>
        </p:nvGrpSpPr>
        <p:grpSpPr>
          <a:xfrm>
            <a:off x="4658865" y="5733590"/>
            <a:ext cx="7674106" cy="1207182"/>
            <a:chOff x="671567" y="3229055"/>
            <a:chExt cx="10370901" cy="1471576"/>
          </a:xfrm>
        </p:grpSpPr>
        <p:pic>
          <p:nvPicPr>
            <p:cNvPr id="11" name="Picture 10">
              <a:extLst>
                <a:ext uri="{FF2B5EF4-FFF2-40B4-BE49-F238E27FC236}">
                  <a16:creationId xmlns:a16="http://schemas.microsoft.com/office/drawing/2014/main" id="{F0B42209-0338-AD13-DCAF-2A4F7D70CEFA}"/>
                </a:ext>
              </a:extLst>
            </p:cNvPr>
            <p:cNvPicPr>
              <a:picLocks noChangeAspect="1"/>
            </p:cNvPicPr>
            <p:nvPr/>
          </p:nvPicPr>
          <p:blipFill rotWithShape="1">
            <a:blip r:embed="rId5"/>
            <a:srcRect b="7482"/>
            <a:stretch/>
          </p:blipFill>
          <p:spPr>
            <a:xfrm>
              <a:off x="920574" y="3235456"/>
              <a:ext cx="8876569" cy="1220576"/>
            </a:xfrm>
            <a:prstGeom prst="rect">
              <a:avLst/>
            </a:prstGeom>
          </p:spPr>
        </p:pic>
        <p:sp>
          <p:nvSpPr>
            <p:cNvPr id="12" name="Rounded Rectangle 7">
              <a:extLst>
                <a:ext uri="{FF2B5EF4-FFF2-40B4-BE49-F238E27FC236}">
                  <a16:creationId xmlns:a16="http://schemas.microsoft.com/office/drawing/2014/main" id="{CDA6D473-7DFC-88A7-4C4E-D07D5FBE0AAE}"/>
                </a:ext>
              </a:extLst>
            </p:cNvPr>
            <p:cNvSpPr/>
            <p:nvPr/>
          </p:nvSpPr>
          <p:spPr>
            <a:xfrm rot="10800000">
              <a:off x="671567" y="3229055"/>
              <a:ext cx="10370901" cy="1471576"/>
            </a:xfrm>
            <a:prstGeom prst="roundRect">
              <a:avLst>
                <a:gd name="adj" fmla="val 50000"/>
              </a:avLst>
            </a:prstGeom>
            <a:noFill/>
            <a:ln w="12700">
              <a:gradFill>
                <a:gsLst>
                  <a:gs pos="0">
                    <a:srgbClr val="E0E3E9"/>
                  </a:gs>
                  <a:gs pos="100000">
                    <a:srgbClr val="05ACBB">
                      <a:alpha val="62000"/>
                    </a:srgbClr>
                  </a:gs>
                </a:gsLst>
                <a:lin ang="10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VN" sz="1000">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569E9ACD-D639-F821-711B-5FF5C9299AC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39345" y="3580827"/>
              <a:ext cx="768030" cy="768030"/>
            </a:xfrm>
            <a:prstGeom prst="rect">
              <a:avLst/>
            </a:prstGeom>
          </p:spPr>
        </p:pic>
      </p:grpSp>
    </p:spTree>
    <p:extLst>
      <p:ext uri="{BB962C8B-B14F-4D97-AF65-F5344CB8AC3E}">
        <p14:creationId xmlns:p14="http://schemas.microsoft.com/office/powerpoint/2010/main" val="3766578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1EA6AB09-80A6-7440-DD3D-7416921C2B29}"/>
              </a:ext>
            </a:extLst>
          </p:cNvPr>
          <p:cNvGrpSpPr/>
          <p:nvPr/>
        </p:nvGrpSpPr>
        <p:grpSpPr>
          <a:xfrm flipH="1" flipV="1">
            <a:off x="0" y="4888551"/>
            <a:ext cx="2495768" cy="2208424"/>
            <a:chOff x="1057320" y="4949751"/>
            <a:chExt cx="2412004" cy="2134304"/>
          </a:xfrm>
        </p:grpSpPr>
        <p:cxnSp>
          <p:nvCxnSpPr>
            <p:cNvPr id="43" name="Straight Connector 42">
              <a:extLst>
                <a:ext uri="{FF2B5EF4-FFF2-40B4-BE49-F238E27FC236}">
                  <a16:creationId xmlns:a16="http://schemas.microsoft.com/office/drawing/2014/main" id="{CCE592AD-FE92-8F67-436D-6A471FD7E8B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1096E0D-30E8-14C0-C862-BC33FA371230}"/>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59B779B-7F19-A7A7-9D93-72C55976133D}"/>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4556E49-24B2-A047-A405-BA4B3B52C21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A9A25730-1FFA-3423-A9B5-9E04F4F09CAA}"/>
              </a:ext>
            </a:extLst>
          </p:cNvPr>
          <p:cNvSpPr txBox="1"/>
          <p:nvPr/>
        </p:nvSpPr>
        <p:spPr>
          <a:xfrm>
            <a:off x="3432589" y="352667"/>
            <a:ext cx="8697426" cy="769441"/>
          </a:xfrm>
          <a:prstGeom prst="rect">
            <a:avLst/>
          </a:prstGeom>
          <a:noFill/>
        </p:spPr>
        <p:txBody>
          <a:bodyPr wrap="square" rtlCol="0">
            <a:spAutoFit/>
          </a:bodyPr>
          <a:lstStyle/>
          <a:p>
            <a:r>
              <a:rPr lang="en-US" altLang="zh-CN" sz="4400" b="1" dirty="0">
                <a:solidFill>
                  <a:schemeClr val="bg1"/>
                </a:solidFill>
                <a:latin typeface="+mj-lt"/>
              </a:rPr>
              <a:t>AI</a:t>
            </a:r>
            <a:r>
              <a:rPr lang="zh-CN" altLang="en-US" sz="4400" b="1" dirty="0">
                <a:solidFill>
                  <a:schemeClr val="bg1"/>
                </a:solidFill>
                <a:latin typeface="+mj-lt"/>
              </a:rPr>
              <a:t> </a:t>
            </a:r>
            <a:r>
              <a:rPr lang="en-US" altLang="zh-CN" sz="4400" b="1" dirty="0">
                <a:solidFill>
                  <a:schemeClr val="bg1"/>
                </a:solidFill>
                <a:latin typeface="+mj-lt"/>
              </a:rPr>
              <a:t>LLM</a:t>
            </a:r>
            <a:r>
              <a:rPr lang="zh-CN" altLang="en-US" sz="4400" b="1" dirty="0">
                <a:solidFill>
                  <a:schemeClr val="bg1"/>
                </a:solidFill>
                <a:latin typeface="+mj-lt"/>
              </a:rPr>
              <a:t> </a:t>
            </a:r>
            <a:r>
              <a:rPr lang="en-US" altLang="zh-CN" sz="4400" b="1" dirty="0">
                <a:solidFill>
                  <a:schemeClr val="bg1"/>
                </a:solidFill>
                <a:latin typeface="+mj-lt"/>
              </a:rPr>
              <a:t>FOR</a:t>
            </a:r>
            <a:r>
              <a:rPr lang="zh-CN" altLang="en-US" sz="4400" b="1" dirty="0">
                <a:solidFill>
                  <a:schemeClr val="bg1"/>
                </a:solidFill>
                <a:latin typeface="+mj-lt"/>
              </a:rPr>
              <a:t> </a:t>
            </a:r>
            <a:r>
              <a:rPr lang="en-US" altLang="zh-CN" sz="4400" b="1" dirty="0">
                <a:solidFill>
                  <a:schemeClr val="bg1"/>
                </a:solidFill>
                <a:latin typeface="+mj-lt"/>
              </a:rPr>
              <a:t>SMART</a:t>
            </a:r>
            <a:r>
              <a:rPr lang="zh-CN" altLang="en-US" sz="4400" b="1" dirty="0">
                <a:solidFill>
                  <a:schemeClr val="bg1"/>
                </a:solidFill>
                <a:latin typeface="+mj-lt"/>
              </a:rPr>
              <a:t> </a:t>
            </a:r>
            <a:r>
              <a:rPr lang="en-US" altLang="zh-CN" sz="4400" b="1" dirty="0">
                <a:solidFill>
                  <a:schemeClr val="bg1"/>
                </a:solidFill>
                <a:latin typeface="+mj-lt"/>
              </a:rPr>
              <a:t>TRADING (1)</a:t>
            </a:r>
            <a:endParaRPr lang="en-ID" sz="4400" b="1" dirty="0">
              <a:solidFill>
                <a:schemeClr val="bg1"/>
              </a:solidFill>
              <a:latin typeface="+mj-lt"/>
            </a:endParaRPr>
          </a:p>
        </p:txBody>
      </p:sp>
      <p:sp>
        <p:nvSpPr>
          <p:cNvPr id="24" name="TextBox 23">
            <a:extLst>
              <a:ext uri="{FF2B5EF4-FFF2-40B4-BE49-F238E27FC236}">
                <a16:creationId xmlns:a16="http://schemas.microsoft.com/office/drawing/2014/main" id="{4E5B85B6-5979-C5F9-9C10-D289DA8CE1C7}"/>
              </a:ext>
            </a:extLst>
          </p:cNvPr>
          <p:cNvSpPr txBox="1"/>
          <p:nvPr/>
        </p:nvSpPr>
        <p:spPr>
          <a:xfrm>
            <a:off x="4100308" y="1538066"/>
            <a:ext cx="3963125" cy="1077218"/>
          </a:xfrm>
          <a:prstGeom prst="rect">
            <a:avLst/>
          </a:prstGeom>
          <a:noFill/>
        </p:spPr>
        <p:txBody>
          <a:bodyPr wrap="square">
            <a:spAutoFit/>
          </a:bodyPr>
          <a:lstStyle/>
          <a:p>
            <a:r>
              <a:rPr lang="en-SG" sz="1600" dirty="0">
                <a:solidFill>
                  <a:schemeClr val="bg1"/>
                </a:solidFill>
                <a:effectLst/>
                <a:latin typeface=".SF NS"/>
              </a:rPr>
              <a:t>Our LLM processes and </a:t>
            </a:r>
            <a:r>
              <a:rPr lang="en-SG" sz="1600" dirty="0" err="1">
                <a:solidFill>
                  <a:schemeClr val="bg1"/>
                </a:solidFill>
                <a:effectLst/>
                <a:latin typeface=".SF NS"/>
              </a:rPr>
              <a:t>analyzes</a:t>
            </a:r>
            <a:r>
              <a:rPr lang="en-SG" sz="1600" dirty="0">
                <a:solidFill>
                  <a:schemeClr val="bg1"/>
                </a:solidFill>
                <a:effectLst/>
                <a:latin typeface=".SF NS"/>
              </a:rPr>
              <a:t> vast amounts of data, </a:t>
            </a:r>
            <a:r>
              <a:rPr lang="en-SG" sz="1600" dirty="0" err="1">
                <a:solidFill>
                  <a:schemeClr val="bg1"/>
                </a:solidFill>
                <a:effectLst/>
                <a:latin typeface=".SF NS"/>
              </a:rPr>
              <a:t>incl</a:t>
            </a:r>
            <a:r>
              <a:rPr lang="en-SG" sz="1600" dirty="0">
                <a:solidFill>
                  <a:schemeClr val="bg1"/>
                </a:solidFill>
                <a:effectLst/>
                <a:latin typeface=".SF NS"/>
              </a:rPr>
              <a:t> news articles, social media posts, and forums, to gauge market sentiment and predict potential movements.</a:t>
            </a:r>
          </a:p>
        </p:txBody>
      </p:sp>
      <p:sp>
        <p:nvSpPr>
          <p:cNvPr id="25" name="TextBox 24">
            <a:extLst>
              <a:ext uri="{FF2B5EF4-FFF2-40B4-BE49-F238E27FC236}">
                <a16:creationId xmlns:a16="http://schemas.microsoft.com/office/drawing/2014/main" id="{56300C30-EBC6-C354-82EE-F389AC0197E4}"/>
              </a:ext>
            </a:extLst>
          </p:cNvPr>
          <p:cNvSpPr txBox="1"/>
          <p:nvPr/>
        </p:nvSpPr>
        <p:spPr>
          <a:xfrm>
            <a:off x="4100308" y="1213550"/>
            <a:ext cx="2786288" cy="338554"/>
          </a:xfrm>
          <a:prstGeom prst="rect">
            <a:avLst/>
          </a:prstGeom>
          <a:noFill/>
        </p:spPr>
        <p:txBody>
          <a:bodyPr wrap="square" rtlCol="0">
            <a:spAutoFit/>
          </a:bodyPr>
          <a:lstStyle/>
          <a:p>
            <a:r>
              <a:rPr lang="en-ID" sz="1600" b="1" dirty="0">
                <a:solidFill>
                  <a:schemeClr val="bg1"/>
                </a:solidFill>
                <a:latin typeface="+mj-lt"/>
              </a:rPr>
              <a:t>SENTIMENT ANALYSIS</a:t>
            </a:r>
          </a:p>
        </p:txBody>
      </p:sp>
      <p:sp>
        <p:nvSpPr>
          <p:cNvPr id="33" name="TextBox 32">
            <a:extLst>
              <a:ext uri="{FF2B5EF4-FFF2-40B4-BE49-F238E27FC236}">
                <a16:creationId xmlns:a16="http://schemas.microsoft.com/office/drawing/2014/main" id="{8E3B2090-3456-EA09-9116-74271E365AAA}"/>
              </a:ext>
            </a:extLst>
          </p:cNvPr>
          <p:cNvSpPr txBox="1"/>
          <p:nvPr/>
        </p:nvSpPr>
        <p:spPr>
          <a:xfrm>
            <a:off x="8063436" y="1538066"/>
            <a:ext cx="3837734" cy="830997"/>
          </a:xfrm>
          <a:prstGeom prst="rect">
            <a:avLst/>
          </a:prstGeom>
          <a:noFill/>
        </p:spPr>
        <p:txBody>
          <a:bodyPr wrap="square">
            <a:spAutoFit/>
          </a:bodyPr>
          <a:lstStyle/>
          <a:p>
            <a:r>
              <a:rPr lang="en-SG" sz="1600" dirty="0">
                <a:solidFill>
                  <a:schemeClr val="bg1"/>
                </a:solidFill>
                <a:effectLst/>
                <a:latin typeface=".SF NS"/>
              </a:rPr>
              <a:t>Our LLMs can generate, test, and optimize trading strategies based on historical data, market trends, and predictive analytic</a:t>
            </a:r>
          </a:p>
        </p:txBody>
      </p:sp>
      <p:sp>
        <p:nvSpPr>
          <p:cNvPr id="34" name="TextBox 33">
            <a:extLst>
              <a:ext uri="{FF2B5EF4-FFF2-40B4-BE49-F238E27FC236}">
                <a16:creationId xmlns:a16="http://schemas.microsoft.com/office/drawing/2014/main" id="{7F3AD035-AE7B-8F83-6A25-37F1FB16BCDB}"/>
              </a:ext>
            </a:extLst>
          </p:cNvPr>
          <p:cNvSpPr txBox="1"/>
          <p:nvPr/>
        </p:nvSpPr>
        <p:spPr>
          <a:xfrm>
            <a:off x="8063434" y="1213550"/>
            <a:ext cx="3755185" cy="338554"/>
          </a:xfrm>
          <a:prstGeom prst="rect">
            <a:avLst/>
          </a:prstGeom>
          <a:noFill/>
        </p:spPr>
        <p:txBody>
          <a:bodyPr wrap="square" rtlCol="0">
            <a:spAutoFit/>
          </a:bodyPr>
          <a:lstStyle/>
          <a:p>
            <a:r>
              <a:rPr lang="en-ID" sz="1600" b="1" dirty="0">
                <a:solidFill>
                  <a:schemeClr val="bg1"/>
                </a:solidFill>
                <a:latin typeface="+mj-lt"/>
              </a:rPr>
              <a:t>AUTOMATED TRADING STRATEGIES</a:t>
            </a:r>
          </a:p>
        </p:txBody>
      </p:sp>
      <p:sp>
        <p:nvSpPr>
          <p:cNvPr id="37" name="TextBox 36">
            <a:extLst>
              <a:ext uri="{FF2B5EF4-FFF2-40B4-BE49-F238E27FC236}">
                <a16:creationId xmlns:a16="http://schemas.microsoft.com/office/drawing/2014/main" id="{B4054C0C-21BB-CD70-A22D-ACB2389702BB}"/>
              </a:ext>
            </a:extLst>
          </p:cNvPr>
          <p:cNvSpPr txBox="1"/>
          <p:nvPr/>
        </p:nvSpPr>
        <p:spPr>
          <a:xfrm>
            <a:off x="4100309" y="3142856"/>
            <a:ext cx="3837734" cy="1077218"/>
          </a:xfrm>
          <a:prstGeom prst="rect">
            <a:avLst/>
          </a:prstGeom>
          <a:noFill/>
        </p:spPr>
        <p:txBody>
          <a:bodyPr wrap="square">
            <a:spAutoFit/>
          </a:bodyPr>
          <a:lstStyle/>
          <a:p>
            <a:r>
              <a:rPr lang="en-SG" sz="1600" dirty="0">
                <a:solidFill>
                  <a:schemeClr val="bg1"/>
                </a:solidFill>
                <a:effectLst/>
                <a:latin typeface=".SF NS"/>
              </a:rPr>
              <a:t>Our LLMs continuously monitor the crypto markets, identifying patterns and anomalies in real-time, enabling timely decision-making</a:t>
            </a:r>
          </a:p>
        </p:txBody>
      </p:sp>
      <p:sp>
        <p:nvSpPr>
          <p:cNvPr id="38" name="TextBox 37">
            <a:extLst>
              <a:ext uri="{FF2B5EF4-FFF2-40B4-BE49-F238E27FC236}">
                <a16:creationId xmlns:a16="http://schemas.microsoft.com/office/drawing/2014/main" id="{95D57004-3358-14BF-0E9E-EBC6D697E169}"/>
              </a:ext>
            </a:extLst>
          </p:cNvPr>
          <p:cNvSpPr txBox="1"/>
          <p:nvPr/>
        </p:nvSpPr>
        <p:spPr>
          <a:xfrm>
            <a:off x="4100308" y="2818340"/>
            <a:ext cx="2786288" cy="338554"/>
          </a:xfrm>
          <a:prstGeom prst="rect">
            <a:avLst/>
          </a:prstGeom>
          <a:noFill/>
        </p:spPr>
        <p:txBody>
          <a:bodyPr wrap="square" rtlCol="0">
            <a:spAutoFit/>
          </a:bodyPr>
          <a:lstStyle/>
          <a:p>
            <a:r>
              <a:rPr lang="en-ID" sz="1600" b="1" dirty="0">
                <a:solidFill>
                  <a:schemeClr val="bg1"/>
                </a:solidFill>
                <a:latin typeface="+mj-lt"/>
              </a:rPr>
              <a:t>REAL TIME MONITORING</a:t>
            </a:r>
          </a:p>
        </p:txBody>
      </p:sp>
      <p:sp>
        <p:nvSpPr>
          <p:cNvPr id="39" name="TextBox 38">
            <a:extLst>
              <a:ext uri="{FF2B5EF4-FFF2-40B4-BE49-F238E27FC236}">
                <a16:creationId xmlns:a16="http://schemas.microsoft.com/office/drawing/2014/main" id="{CF67EC21-F725-57DE-096B-52F7614FFF22}"/>
              </a:ext>
            </a:extLst>
          </p:cNvPr>
          <p:cNvSpPr txBox="1"/>
          <p:nvPr/>
        </p:nvSpPr>
        <p:spPr>
          <a:xfrm>
            <a:off x="8063436" y="3142856"/>
            <a:ext cx="3837734" cy="1077218"/>
          </a:xfrm>
          <a:prstGeom prst="rect">
            <a:avLst/>
          </a:prstGeom>
          <a:noFill/>
        </p:spPr>
        <p:txBody>
          <a:bodyPr wrap="square">
            <a:spAutoFit/>
          </a:bodyPr>
          <a:lstStyle/>
          <a:p>
            <a:r>
              <a:rPr lang="en-SG" sz="1600" dirty="0">
                <a:solidFill>
                  <a:schemeClr val="bg1"/>
                </a:solidFill>
                <a:effectLst/>
                <a:latin typeface=".SF NS"/>
              </a:rPr>
              <a:t>AI-driven risk management features to help identify potential risks and recommend adjustments to trading strategies to mitigate losses</a:t>
            </a:r>
          </a:p>
        </p:txBody>
      </p:sp>
      <p:sp>
        <p:nvSpPr>
          <p:cNvPr id="40" name="TextBox 39">
            <a:extLst>
              <a:ext uri="{FF2B5EF4-FFF2-40B4-BE49-F238E27FC236}">
                <a16:creationId xmlns:a16="http://schemas.microsoft.com/office/drawing/2014/main" id="{22B0B38D-71E5-7331-1D37-921B4F2D7AB3}"/>
              </a:ext>
            </a:extLst>
          </p:cNvPr>
          <p:cNvSpPr txBox="1"/>
          <p:nvPr/>
        </p:nvSpPr>
        <p:spPr>
          <a:xfrm>
            <a:off x="8063435" y="2818340"/>
            <a:ext cx="2786288" cy="338554"/>
          </a:xfrm>
          <a:prstGeom prst="rect">
            <a:avLst/>
          </a:prstGeom>
          <a:noFill/>
        </p:spPr>
        <p:txBody>
          <a:bodyPr wrap="square" rtlCol="0">
            <a:spAutoFit/>
          </a:bodyPr>
          <a:lstStyle/>
          <a:p>
            <a:r>
              <a:rPr lang="en-ID" sz="1600" b="1" dirty="0">
                <a:solidFill>
                  <a:schemeClr val="bg1"/>
                </a:solidFill>
                <a:latin typeface="+mj-lt"/>
              </a:rPr>
              <a:t>RISK MANAGEMENT</a:t>
            </a:r>
          </a:p>
        </p:txBody>
      </p:sp>
      <p:grpSp>
        <p:nvGrpSpPr>
          <p:cNvPr id="47" name="Group 46">
            <a:extLst>
              <a:ext uri="{FF2B5EF4-FFF2-40B4-BE49-F238E27FC236}">
                <a16:creationId xmlns:a16="http://schemas.microsoft.com/office/drawing/2014/main" id="{640F9555-33CB-AD02-899B-130B3DD36F41}"/>
              </a:ext>
            </a:extLst>
          </p:cNvPr>
          <p:cNvGrpSpPr/>
          <p:nvPr/>
        </p:nvGrpSpPr>
        <p:grpSpPr>
          <a:xfrm flipH="1" flipV="1">
            <a:off x="10215094" y="474668"/>
            <a:ext cx="2495768" cy="2208424"/>
            <a:chOff x="1057320" y="4949751"/>
            <a:chExt cx="2412004" cy="2134304"/>
          </a:xfrm>
        </p:grpSpPr>
        <p:cxnSp>
          <p:nvCxnSpPr>
            <p:cNvPr id="48" name="Straight Connector 47">
              <a:extLst>
                <a:ext uri="{FF2B5EF4-FFF2-40B4-BE49-F238E27FC236}">
                  <a16:creationId xmlns:a16="http://schemas.microsoft.com/office/drawing/2014/main" id="{B0BC9918-AB67-DB0E-7A81-7C0D9D92C28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7EB0D4B-BA03-C4A5-D604-4BF0D1960FA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FC2375F-354C-9791-79D7-B19D02B956A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F7D3C25-E2F7-F7D3-5839-6A32BD255DDF}"/>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AD03DE3B-BB3F-5019-5A1F-45956B985988}"/>
              </a:ext>
            </a:extLst>
          </p:cNvPr>
          <p:cNvGrpSpPr/>
          <p:nvPr/>
        </p:nvGrpSpPr>
        <p:grpSpPr>
          <a:xfrm flipH="1" flipV="1">
            <a:off x="3505333" y="-900203"/>
            <a:ext cx="2495768" cy="2208424"/>
            <a:chOff x="1057320" y="4949751"/>
            <a:chExt cx="2412004" cy="2134304"/>
          </a:xfrm>
        </p:grpSpPr>
        <p:cxnSp>
          <p:nvCxnSpPr>
            <p:cNvPr id="53" name="Straight Connector 52">
              <a:extLst>
                <a:ext uri="{FF2B5EF4-FFF2-40B4-BE49-F238E27FC236}">
                  <a16:creationId xmlns:a16="http://schemas.microsoft.com/office/drawing/2014/main" id="{E77A4250-9333-9956-8533-5C42FEEF128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7A77C1C-6BCB-58E8-3228-664202B361C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3980514-0D5B-728B-4B51-5EC645CE84D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176AF0-ADB7-97A0-9C0C-218E80C0B79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8" name="Picture Placeholder 7" descr="A robot with a white helmet and a white helmet&#10;&#10;Description automatically generated with medium confidence">
            <a:extLst>
              <a:ext uri="{FF2B5EF4-FFF2-40B4-BE49-F238E27FC236}">
                <a16:creationId xmlns:a16="http://schemas.microsoft.com/office/drawing/2014/main" id="{D7885CB7-AD4A-81DC-DB5E-8B1C929CC64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284" t="40" r="6284" b="40"/>
          <a:stretch/>
        </p:blipFill>
        <p:spPr>
          <a:xfrm>
            <a:off x="290830" y="410403"/>
            <a:ext cx="3493770" cy="6079160"/>
          </a:xfrm>
        </p:spPr>
      </p:pic>
      <p:sp>
        <p:nvSpPr>
          <p:cNvPr id="9" name="TextBox 8">
            <a:extLst>
              <a:ext uri="{FF2B5EF4-FFF2-40B4-BE49-F238E27FC236}">
                <a16:creationId xmlns:a16="http://schemas.microsoft.com/office/drawing/2014/main" id="{0FA64B89-095F-32D9-3574-25442C741FE5}"/>
              </a:ext>
            </a:extLst>
          </p:cNvPr>
          <p:cNvSpPr txBox="1"/>
          <p:nvPr/>
        </p:nvSpPr>
        <p:spPr>
          <a:xfrm>
            <a:off x="4100308" y="4706455"/>
            <a:ext cx="3837734" cy="1323439"/>
          </a:xfrm>
          <a:prstGeom prst="rect">
            <a:avLst/>
          </a:prstGeom>
          <a:noFill/>
        </p:spPr>
        <p:txBody>
          <a:bodyPr wrap="square">
            <a:spAutoFit/>
          </a:bodyPr>
          <a:lstStyle/>
          <a:p>
            <a:r>
              <a:rPr lang="en-SG" sz="1600" dirty="0">
                <a:solidFill>
                  <a:schemeClr val="bg1"/>
                </a:solidFill>
                <a:effectLst/>
                <a:latin typeface=".SF NS"/>
              </a:rPr>
              <a:t>Our LLMs </a:t>
            </a:r>
            <a:r>
              <a:rPr lang="en-SG" sz="1600" dirty="0">
                <a:solidFill>
                  <a:schemeClr val="bg1"/>
                </a:solidFill>
                <a:latin typeface=".SF NS"/>
              </a:rPr>
              <a:t>can offer tailored insights and recommendations based on individual trading preferences, risk tolerance, and goals</a:t>
            </a:r>
          </a:p>
          <a:p>
            <a:endParaRPr lang="en-SG" sz="1600" dirty="0">
              <a:solidFill>
                <a:schemeClr val="bg1"/>
              </a:solidFill>
              <a:effectLst/>
              <a:latin typeface=".SF NS"/>
            </a:endParaRPr>
          </a:p>
        </p:txBody>
      </p:sp>
      <p:sp>
        <p:nvSpPr>
          <p:cNvPr id="10" name="TextBox 9">
            <a:extLst>
              <a:ext uri="{FF2B5EF4-FFF2-40B4-BE49-F238E27FC236}">
                <a16:creationId xmlns:a16="http://schemas.microsoft.com/office/drawing/2014/main" id="{5207C197-1969-1233-D67E-6498FF214895}"/>
              </a:ext>
            </a:extLst>
          </p:cNvPr>
          <p:cNvSpPr txBox="1"/>
          <p:nvPr/>
        </p:nvSpPr>
        <p:spPr>
          <a:xfrm>
            <a:off x="4100306" y="4381939"/>
            <a:ext cx="3837733" cy="338554"/>
          </a:xfrm>
          <a:prstGeom prst="rect">
            <a:avLst/>
          </a:prstGeom>
          <a:noFill/>
        </p:spPr>
        <p:txBody>
          <a:bodyPr wrap="square" rtlCol="0">
            <a:spAutoFit/>
          </a:bodyPr>
          <a:lstStyle/>
          <a:p>
            <a:r>
              <a:rPr lang="en-ID" sz="1600" b="1" dirty="0">
                <a:solidFill>
                  <a:schemeClr val="bg1"/>
                </a:solidFill>
                <a:latin typeface="+mj-lt"/>
              </a:rPr>
              <a:t>PERSONALIZED TRADING INSIGHTS</a:t>
            </a:r>
          </a:p>
        </p:txBody>
      </p:sp>
      <p:sp>
        <p:nvSpPr>
          <p:cNvPr id="11" name="TextBox 10">
            <a:extLst>
              <a:ext uri="{FF2B5EF4-FFF2-40B4-BE49-F238E27FC236}">
                <a16:creationId xmlns:a16="http://schemas.microsoft.com/office/drawing/2014/main" id="{A213FEB7-81A3-2AC4-381F-1D3B8CCE29ED}"/>
              </a:ext>
            </a:extLst>
          </p:cNvPr>
          <p:cNvSpPr txBox="1"/>
          <p:nvPr/>
        </p:nvSpPr>
        <p:spPr>
          <a:xfrm>
            <a:off x="8063435" y="4706455"/>
            <a:ext cx="3837734" cy="1077218"/>
          </a:xfrm>
          <a:prstGeom prst="rect">
            <a:avLst/>
          </a:prstGeom>
          <a:noFill/>
        </p:spPr>
        <p:txBody>
          <a:bodyPr wrap="square">
            <a:spAutoFit/>
          </a:bodyPr>
          <a:lstStyle/>
          <a:p>
            <a:r>
              <a:rPr lang="en-SG" sz="1600" dirty="0">
                <a:solidFill>
                  <a:schemeClr val="bg1"/>
                </a:solidFill>
                <a:effectLst/>
                <a:latin typeface=".SF NS"/>
              </a:rPr>
              <a:t>Using historical data and pattern recognition, </a:t>
            </a:r>
            <a:r>
              <a:rPr lang="en-SG" sz="1600" dirty="0">
                <a:solidFill>
                  <a:schemeClr val="bg1"/>
                </a:solidFill>
                <a:latin typeface=".SF NS"/>
              </a:rPr>
              <a:t>our </a:t>
            </a:r>
            <a:r>
              <a:rPr lang="en-SG" sz="1600" dirty="0">
                <a:solidFill>
                  <a:schemeClr val="bg1"/>
                </a:solidFill>
                <a:effectLst/>
                <a:latin typeface=".SF NS"/>
              </a:rPr>
              <a:t>LLMs can predict price movements, helping traders make informed decisions</a:t>
            </a:r>
          </a:p>
        </p:txBody>
      </p:sp>
      <p:sp>
        <p:nvSpPr>
          <p:cNvPr id="13" name="TextBox 12">
            <a:extLst>
              <a:ext uri="{FF2B5EF4-FFF2-40B4-BE49-F238E27FC236}">
                <a16:creationId xmlns:a16="http://schemas.microsoft.com/office/drawing/2014/main" id="{388BE739-BAE3-2260-290B-E1CF9E2D9B3E}"/>
              </a:ext>
            </a:extLst>
          </p:cNvPr>
          <p:cNvSpPr txBox="1"/>
          <p:nvPr/>
        </p:nvSpPr>
        <p:spPr>
          <a:xfrm>
            <a:off x="8063434" y="4381939"/>
            <a:ext cx="2786288" cy="338554"/>
          </a:xfrm>
          <a:prstGeom prst="rect">
            <a:avLst/>
          </a:prstGeom>
          <a:noFill/>
        </p:spPr>
        <p:txBody>
          <a:bodyPr wrap="square" rtlCol="0">
            <a:spAutoFit/>
          </a:bodyPr>
          <a:lstStyle/>
          <a:p>
            <a:r>
              <a:rPr lang="en-ID" sz="1600" b="1" dirty="0">
                <a:solidFill>
                  <a:schemeClr val="bg1"/>
                </a:solidFill>
                <a:latin typeface="+mj-lt"/>
              </a:rPr>
              <a:t>PREDICTIVE MODELLING</a:t>
            </a:r>
          </a:p>
        </p:txBody>
      </p:sp>
    </p:spTree>
    <p:extLst>
      <p:ext uri="{BB962C8B-B14F-4D97-AF65-F5344CB8AC3E}">
        <p14:creationId xmlns:p14="http://schemas.microsoft.com/office/powerpoint/2010/main" val="5612016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Group 41">
            <a:extLst>
              <a:ext uri="{FF2B5EF4-FFF2-40B4-BE49-F238E27FC236}">
                <a16:creationId xmlns:a16="http://schemas.microsoft.com/office/drawing/2014/main" id="{1EA6AB09-80A6-7440-DD3D-7416921C2B29}"/>
              </a:ext>
            </a:extLst>
          </p:cNvPr>
          <p:cNvGrpSpPr/>
          <p:nvPr/>
        </p:nvGrpSpPr>
        <p:grpSpPr>
          <a:xfrm flipH="1" flipV="1">
            <a:off x="0" y="4888551"/>
            <a:ext cx="2495768" cy="2208424"/>
            <a:chOff x="1057320" y="4949751"/>
            <a:chExt cx="2412004" cy="2134304"/>
          </a:xfrm>
        </p:grpSpPr>
        <p:cxnSp>
          <p:nvCxnSpPr>
            <p:cNvPr id="43" name="Straight Connector 42">
              <a:extLst>
                <a:ext uri="{FF2B5EF4-FFF2-40B4-BE49-F238E27FC236}">
                  <a16:creationId xmlns:a16="http://schemas.microsoft.com/office/drawing/2014/main" id="{CCE592AD-FE92-8F67-436D-6A471FD7E8B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1096E0D-30E8-14C0-C862-BC33FA371230}"/>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59B779B-7F19-A7A7-9D93-72C55976133D}"/>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4556E49-24B2-A047-A405-BA4B3B52C21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A9A25730-1FFA-3423-A9B5-9E04F4F09CAA}"/>
              </a:ext>
            </a:extLst>
          </p:cNvPr>
          <p:cNvSpPr txBox="1"/>
          <p:nvPr/>
        </p:nvSpPr>
        <p:spPr>
          <a:xfrm>
            <a:off x="3374337" y="332046"/>
            <a:ext cx="8947203" cy="769441"/>
          </a:xfrm>
          <a:prstGeom prst="rect">
            <a:avLst/>
          </a:prstGeom>
          <a:noFill/>
        </p:spPr>
        <p:txBody>
          <a:bodyPr wrap="square" rtlCol="0">
            <a:spAutoFit/>
          </a:bodyPr>
          <a:lstStyle/>
          <a:p>
            <a:r>
              <a:rPr lang="en-US" altLang="zh-CN" sz="4400" b="1" dirty="0">
                <a:solidFill>
                  <a:schemeClr val="bg1"/>
                </a:solidFill>
                <a:latin typeface="+mj-lt"/>
              </a:rPr>
              <a:t>AI</a:t>
            </a:r>
            <a:r>
              <a:rPr lang="zh-CN" altLang="en-US" sz="4400" b="1" dirty="0">
                <a:solidFill>
                  <a:schemeClr val="bg1"/>
                </a:solidFill>
                <a:latin typeface="+mj-lt"/>
              </a:rPr>
              <a:t> </a:t>
            </a:r>
            <a:r>
              <a:rPr lang="en-US" altLang="zh-CN" sz="4400" b="1" dirty="0">
                <a:solidFill>
                  <a:schemeClr val="bg1"/>
                </a:solidFill>
                <a:latin typeface="+mj-lt"/>
              </a:rPr>
              <a:t>LLM</a:t>
            </a:r>
            <a:r>
              <a:rPr lang="zh-CN" altLang="en-US" sz="4400" b="1" dirty="0">
                <a:solidFill>
                  <a:schemeClr val="bg1"/>
                </a:solidFill>
                <a:latin typeface="+mj-lt"/>
              </a:rPr>
              <a:t> </a:t>
            </a:r>
            <a:r>
              <a:rPr lang="en-US" altLang="zh-CN" sz="4400" b="1" dirty="0">
                <a:solidFill>
                  <a:schemeClr val="bg1"/>
                </a:solidFill>
                <a:latin typeface="+mj-lt"/>
              </a:rPr>
              <a:t>FOR</a:t>
            </a:r>
            <a:r>
              <a:rPr lang="zh-CN" altLang="en-US" sz="4400" b="1" dirty="0">
                <a:solidFill>
                  <a:schemeClr val="bg1"/>
                </a:solidFill>
                <a:latin typeface="+mj-lt"/>
              </a:rPr>
              <a:t> </a:t>
            </a:r>
            <a:r>
              <a:rPr lang="en-US" altLang="zh-CN" sz="4400" b="1" dirty="0">
                <a:solidFill>
                  <a:schemeClr val="bg1"/>
                </a:solidFill>
                <a:latin typeface="+mj-lt"/>
              </a:rPr>
              <a:t>SMART</a:t>
            </a:r>
            <a:r>
              <a:rPr lang="zh-CN" altLang="en-US" sz="4400" b="1" dirty="0">
                <a:solidFill>
                  <a:schemeClr val="bg1"/>
                </a:solidFill>
                <a:latin typeface="+mj-lt"/>
              </a:rPr>
              <a:t> </a:t>
            </a:r>
            <a:r>
              <a:rPr lang="en-US" altLang="zh-CN" sz="4400" b="1" dirty="0">
                <a:solidFill>
                  <a:schemeClr val="bg1"/>
                </a:solidFill>
                <a:latin typeface="+mj-lt"/>
              </a:rPr>
              <a:t>TRADING (2)</a:t>
            </a:r>
            <a:endParaRPr lang="en-ID" sz="4400" b="1" dirty="0">
              <a:solidFill>
                <a:schemeClr val="bg1"/>
              </a:solidFill>
              <a:latin typeface="+mj-lt"/>
            </a:endParaRPr>
          </a:p>
        </p:txBody>
      </p:sp>
      <p:sp>
        <p:nvSpPr>
          <p:cNvPr id="24" name="TextBox 23">
            <a:extLst>
              <a:ext uri="{FF2B5EF4-FFF2-40B4-BE49-F238E27FC236}">
                <a16:creationId xmlns:a16="http://schemas.microsoft.com/office/drawing/2014/main" id="{4E5B85B6-5979-C5F9-9C10-D289DA8CE1C7}"/>
              </a:ext>
            </a:extLst>
          </p:cNvPr>
          <p:cNvSpPr txBox="1"/>
          <p:nvPr/>
        </p:nvSpPr>
        <p:spPr>
          <a:xfrm>
            <a:off x="4100308" y="1538066"/>
            <a:ext cx="3963125" cy="1323439"/>
          </a:xfrm>
          <a:prstGeom prst="rect">
            <a:avLst/>
          </a:prstGeom>
          <a:noFill/>
        </p:spPr>
        <p:txBody>
          <a:bodyPr wrap="square">
            <a:spAutoFit/>
          </a:bodyPr>
          <a:lstStyle/>
          <a:p>
            <a:r>
              <a:rPr lang="en-SG" sz="1600" dirty="0">
                <a:solidFill>
                  <a:schemeClr val="bg1"/>
                </a:solidFill>
                <a:effectLst/>
                <a:latin typeface=".SF NS"/>
              </a:rPr>
              <a:t>Our </a:t>
            </a:r>
            <a:r>
              <a:rPr lang="en-SG" sz="1600" dirty="0">
                <a:solidFill>
                  <a:schemeClr val="bg1"/>
                </a:solidFill>
                <a:latin typeface=".SF NS"/>
              </a:rPr>
              <a:t>LLMs can interpret complex financial data and present it in easy-to-understand formats, making it accessible to traders of all levels.</a:t>
            </a:r>
          </a:p>
          <a:p>
            <a:endParaRPr lang="en-SG" sz="1600" dirty="0">
              <a:solidFill>
                <a:schemeClr val="bg1"/>
              </a:solidFill>
              <a:effectLst/>
              <a:latin typeface=".SF NS"/>
            </a:endParaRPr>
          </a:p>
        </p:txBody>
      </p:sp>
      <p:sp>
        <p:nvSpPr>
          <p:cNvPr id="25" name="TextBox 24">
            <a:extLst>
              <a:ext uri="{FF2B5EF4-FFF2-40B4-BE49-F238E27FC236}">
                <a16:creationId xmlns:a16="http://schemas.microsoft.com/office/drawing/2014/main" id="{56300C30-EBC6-C354-82EE-F389AC0197E4}"/>
              </a:ext>
            </a:extLst>
          </p:cNvPr>
          <p:cNvSpPr txBox="1"/>
          <p:nvPr/>
        </p:nvSpPr>
        <p:spPr>
          <a:xfrm>
            <a:off x="4100307" y="1213550"/>
            <a:ext cx="4224831" cy="338554"/>
          </a:xfrm>
          <a:prstGeom prst="rect">
            <a:avLst/>
          </a:prstGeom>
          <a:noFill/>
        </p:spPr>
        <p:txBody>
          <a:bodyPr wrap="square" rtlCol="0">
            <a:spAutoFit/>
          </a:bodyPr>
          <a:lstStyle/>
          <a:p>
            <a:r>
              <a:rPr lang="en-ID" sz="1600" b="1" dirty="0">
                <a:solidFill>
                  <a:schemeClr val="bg1"/>
                </a:solidFill>
                <a:latin typeface="+mj-lt"/>
              </a:rPr>
              <a:t>NLP NATURAL LANGUAGE PROCESSING</a:t>
            </a:r>
          </a:p>
        </p:txBody>
      </p:sp>
      <p:sp>
        <p:nvSpPr>
          <p:cNvPr id="33" name="TextBox 32">
            <a:extLst>
              <a:ext uri="{FF2B5EF4-FFF2-40B4-BE49-F238E27FC236}">
                <a16:creationId xmlns:a16="http://schemas.microsoft.com/office/drawing/2014/main" id="{8E3B2090-3456-EA09-9116-74271E365AAA}"/>
              </a:ext>
            </a:extLst>
          </p:cNvPr>
          <p:cNvSpPr txBox="1"/>
          <p:nvPr/>
        </p:nvSpPr>
        <p:spPr>
          <a:xfrm>
            <a:off x="8063436" y="1538066"/>
            <a:ext cx="3837734" cy="1077218"/>
          </a:xfrm>
          <a:prstGeom prst="rect">
            <a:avLst/>
          </a:prstGeom>
          <a:noFill/>
        </p:spPr>
        <p:txBody>
          <a:bodyPr wrap="square">
            <a:spAutoFit/>
          </a:bodyPr>
          <a:lstStyle/>
          <a:p>
            <a:r>
              <a:rPr lang="en-SG" sz="1600" dirty="0">
                <a:solidFill>
                  <a:schemeClr val="bg1"/>
                </a:solidFill>
                <a:effectLst/>
                <a:latin typeface=".SF NS"/>
              </a:rPr>
              <a:t>Our LLMs </a:t>
            </a:r>
            <a:r>
              <a:rPr lang="en-SG" sz="1600" dirty="0">
                <a:solidFill>
                  <a:schemeClr val="bg1"/>
                </a:solidFill>
                <a:latin typeface=".SF NS"/>
              </a:rPr>
              <a:t>can automatically generate detailed research reports and market analysis, saving traders time and effort.</a:t>
            </a:r>
          </a:p>
          <a:p>
            <a:endParaRPr lang="en-SG" sz="1600" dirty="0">
              <a:solidFill>
                <a:schemeClr val="bg1"/>
              </a:solidFill>
              <a:effectLst/>
              <a:latin typeface=".SF NS"/>
            </a:endParaRPr>
          </a:p>
        </p:txBody>
      </p:sp>
      <p:sp>
        <p:nvSpPr>
          <p:cNvPr id="34" name="TextBox 33">
            <a:extLst>
              <a:ext uri="{FF2B5EF4-FFF2-40B4-BE49-F238E27FC236}">
                <a16:creationId xmlns:a16="http://schemas.microsoft.com/office/drawing/2014/main" id="{7F3AD035-AE7B-8F83-6A25-37F1FB16BCDB}"/>
              </a:ext>
            </a:extLst>
          </p:cNvPr>
          <p:cNvSpPr txBox="1"/>
          <p:nvPr/>
        </p:nvSpPr>
        <p:spPr>
          <a:xfrm>
            <a:off x="8063434" y="1213550"/>
            <a:ext cx="4128566" cy="338554"/>
          </a:xfrm>
          <a:prstGeom prst="rect">
            <a:avLst/>
          </a:prstGeom>
          <a:noFill/>
        </p:spPr>
        <p:txBody>
          <a:bodyPr wrap="square" rtlCol="0">
            <a:spAutoFit/>
          </a:bodyPr>
          <a:lstStyle/>
          <a:p>
            <a:r>
              <a:rPr lang="en-ID" sz="1600" b="1" dirty="0">
                <a:solidFill>
                  <a:schemeClr val="bg1"/>
                </a:solidFill>
                <a:latin typeface="+mj-lt"/>
              </a:rPr>
              <a:t>AUTOMATED RESEARCH/REPORTING</a:t>
            </a:r>
          </a:p>
        </p:txBody>
      </p:sp>
      <p:sp>
        <p:nvSpPr>
          <p:cNvPr id="37" name="TextBox 36">
            <a:extLst>
              <a:ext uri="{FF2B5EF4-FFF2-40B4-BE49-F238E27FC236}">
                <a16:creationId xmlns:a16="http://schemas.microsoft.com/office/drawing/2014/main" id="{B4054C0C-21BB-CD70-A22D-ACB2389702BB}"/>
              </a:ext>
            </a:extLst>
          </p:cNvPr>
          <p:cNvSpPr txBox="1"/>
          <p:nvPr/>
        </p:nvSpPr>
        <p:spPr>
          <a:xfrm>
            <a:off x="4100309" y="3142856"/>
            <a:ext cx="3837734" cy="1077218"/>
          </a:xfrm>
          <a:prstGeom prst="rect">
            <a:avLst/>
          </a:prstGeom>
          <a:noFill/>
        </p:spPr>
        <p:txBody>
          <a:bodyPr wrap="square">
            <a:spAutoFit/>
          </a:bodyPr>
          <a:lstStyle/>
          <a:p>
            <a:r>
              <a:rPr lang="en-SG" sz="1600" dirty="0">
                <a:solidFill>
                  <a:schemeClr val="bg1"/>
                </a:solidFill>
                <a:effectLst/>
                <a:latin typeface=".SF NS"/>
              </a:rPr>
              <a:t>Our </a:t>
            </a:r>
            <a:r>
              <a:rPr lang="en-SG" sz="1600" dirty="0">
                <a:solidFill>
                  <a:schemeClr val="bg1"/>
                </a:solidFill>
                <a:latin typeface=".SF NS"/>
              </a:rPr>
              <a:t>LLMs comes with an integrated with trading bots to execute trades automatically based on AI-driven strategies.</a:t>
            </a:r>
          </a:p>
          <a:p>
            <a:endParaRPr lang="en-SG" sz="1600" dirty="0">
              <a:solidFill>
                <a:schemeClr val="bg1"/>
              </a:solidFill>
              <a:effectLst/>
              <a:latin typeface=".SF NS"/>
            </a:endParaRPr>
          </a:p>
        </p:txBody>
      </p:sp>
      <p:sp>
        <p:nvSpPr>
          <p:cNvPr id="38" name="TextBox 37">
            <a:extLst>
              <a:ext uri="{FF2B5EF4-FFF2-40B4-BE49-F238E27FC236}">
                <a16:creationId xmlns:a16="http://schemas.microsoft.com/office/drawing/2014/main" id="{95D57004-3358-14BF-0E9E-EBC6D697E169}"/>
              </a:ext>
            </a:extLst>
          </p:cNvPr>
          <p:cNvSpPr txBox="1"/>
          <p:nvPr/>
        </p:nvSpPr>
        <p:spPr>
          <a:xfrm>
            <a:off x="4100308" y="2818340"/>
            <a:ext cx="2786288" cy="338554"/>
          </a:xfrm>
          <a:prstGeom prst="rect">
            <a:avLst/>
          </a:prstGeom>
          <a:noFill/>
        </p:spPr>
        <p:txBody>
          <a:bodyPr wrap="square" rtlCol="0">
            <a:spAutoFit/>
          </a:bodyPr>
          <a:lstStyle/>
          <a:p>
            <a:r>
              <a:rPr lang="en-ID" sz="1600" b="1" dirty="0">
                <a:solidFill>
                  <a:schemeClr val="bg1"/>
                </a:solidFill>
                <a:latin typeface="+mj-lt"/>
              </a:rPr>
              <a:t>TRADING BOTS</a:t>
            </a:r>
          </a:p>
        </p:txBody>
      </p:sp>
      <p:sp>
        <p:nvSpPr>
          <p:cNvPr id="39" name="TextBox 38">
            <a:extLst>
              <a:ext uri="{FF2B5EF4-FFF2-40B4-BE49-F238E27FC236}">
                <a16:creationId xmlns:a16="http://schemas.microsoft.com/office/drawing/2014/main" id="{CF67EC21-F725-57DE-096B-52F7614FFF22}"/>
              </a:ext>
            </a:extLst>
          </p:cNvPr>
          <p:cNvSpPr txBox="1"/>
          <p:nvPr/>
        </p:nvSpPr>
        <p:spPr>
          <a:xfrm>
            <a:off x="8063436" y="3142856"/>
            <a:ext cx="3837734" cy="830997"/>
          </a:xfrm>
          <a:prstGeom prst="rect">
            <a:avLst/>
          </a:prstGeom>
          <a:noFill/>
        </p:spPr>
        <p:txBody>
          <a:bodyPr wrap="square">
            <a:spAutoFit/>
          </a:bodyPr>
          <a:lstStyle/>
          <a:p>
            <a:r>
              <a:rPr lang="en-SG" sz="1600" dirty="0">
                <a:solidFill>
                  <a:schemeClr val="bg1"/>
                </a:solidFill>
                <a:effectLst/>
                <a:latin typeface=".SF NS"/>
              </a:rPr>
              <a:t>AI can assist traders by providing scenario analysis, forecasting potential outcomes based on different market conditions.</a:t>
            </a:r>
          </a:p>
        </p:txBody>
      </p:sp>
      <p:sp>
        <p:nvSpPr>
          <p:cNvPr id="40" name="TextBox 39">
            <a:extLst>
              <a:ext uri="{FF2B5EF4-FFF2-40B4-BE49-F238E27FC236}">
                <a16:creationId xmlns:a16="http://schemas.microsoft.com/office/drawing/2014/main" id="{22B0B38D-71E5-7331-1D37-921B4F2D7AB3}"/>
              </a:ext>
            </a:extLst>
          </p:cNvPr>
          <p:cNvSpPr txBox="1"/>
          <p:nvPr/>
        </p:nvSpPr>
        <p:spPr>
          <a:xfrm>
            <a:off x="8063434" y="2818340"/>
            <a:ext cx="3618025" cy="338554"/>
          </a:xfrm>
          <a:prstGeom prst="rect">
            <a:avLst/>
          </a:prstGeom>
          <a:noFill/>
        </p:spPr>
        <p:txBody>
          <a:bodyPr wrap="square" rtlCol="0">
            <a:spAutoFit/>
          </a:bodyPr>
          <a:lstStyle/>
          <a:p>
            <a:r>
              <a:rPr lang="en-ID" sz="1600" b="1" dirty="0">
                <a:solidFill>
                  <a:schemeClr val="bg1"/>
                </a:solidFill>
                <a:latin typeface="+mj-lt"/>
              </a:rPr>
              <a:t>ENHANCED DECISION SUPPORT</a:t>
            </a:r>
          </a:p>
        </p:txBody>
      </p:sp>
      <p:grpSp>
        <p:nvGrpSpPr>
          <p:cNvPr id="47" name="Group 46">
            <a:extLst>
              <a:ext uri="{FF2B5EF4-FFF2-40B4-BE49-F238E27FC236}">
                <a16:creationId xmlns:a16="http://schemas.microsoft.com/office/drawing/2014/main" id="{640F9555-33CB-AD02-899B-130B3DD36F41}"/>
              </a:ext>
            </a:extLst>
          </p:cNvPr>
          <p:cNvGrpSpPr/>
          <p:nvPr/>
        </p:nvGrpSpPr>
        <p:grpSpPr>
          <a:xfrm flipH="1" flipV="1">
            <a:off x="10215094" y="474668"/>
            <a:ext cx="2495768" cy="2208424"/>
            <a:chOff x="1057320" y="4949751"/>
            <a:chExt cx="2412004" cy="2134304"/>
          </a:xfrm>
        </p:grpSpPr>
        <p:cxnSp>
          <p:nvCxnSpPr>
            <p:cNvPr id="48" name="Straight Connector 47">
              <a:extLst>
                <a:ext uri="{FF2B5EF4-FFF2-40B4-BE49-F238E27FC236}">
                  <a16:creationId xmlns:a16="http://schemas.microsoft.com/office/drawing/2014/main" id="{B0BC9918-AB67-DB0E-7A81-7C0D9D92C28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D7EB0D4B-BA03-C4A5-D604-4BF0D1960FA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FC2375F-354C-9791-79D7-B19D02B956A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7F7D3C25-E2F7-F7D3-5839-6A32BD255DDF}"/>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id="{AD03DE3B-BB3F-5019-5A1F-45956B985988}"/>
              </a:ext>
            </a:extLst>
          </p:cNvPr>
          <p:cNvGrpSpPr/>
          <p:nvPr/>
        </p:nvGrpSpPr>
        <p:grpSpPr>
          <a:xfrm flipH="1" flipV="1">
            <a:off x="3505333" y="-900203"/>
            <a:ext cx="2495768" cy="2208424"/>
            <a:chOff x="1057320" y="4949751"/>
            <a:chExt cx="2412004" cy="2134304"/>
          </a:xfrm>
        </p:grpSpPr>
        <p:cxnSp>
          <p:nvCxnSpPr>
            <p:cNvPr id="53" name="Straight Connector 52">
              <a:extLst>
                <a:ext uri="{FF2B5EF4-FFF2-40B4-BE49-F238E27FC236}">
                  <a16:creationId xmlns:a16="http://schemas.microsoft.com/office/drawing/2014/main" id="{E77A4250-9333-9956-8533-5C42FEEF128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7A77C1C-6BCB-58E8-3228-664202B361C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3980514-0D5B-728B-4B51-5EC645CE84D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1D176AF0-ADB7-97A0-9C0C-218E80C0B79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8" name="Picture Placeholder 7">
            <a:extLst>
              <a:ext uri="{FF2B5EF4-FFF2-40B4-BE49-F238E27FC236}">
                <a16:creationId xmlns:a16="http://schemas.microsoft.com/office/drawing/2014/main" id="{D7885CB7-AD4A-81DC-DB5E-8B1C929CC64C}"/>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98" r="2555"/>
          <a:stretch/>
        </p:blipFill>
        <p:spPr>
          <a:xfrm>
            <a:off x="252000" y="410403"/>
            <a:ext cx="3493770" cy="6079160"/>
          </a:xfrm>
        </p:spPr>
      </p:pic>
    </p:spTree>
    <p:extLst>
      <p:ext uri="{BB962C8B-B14F-4D97-AF65-F5344CB8AC3E}">
        <p14:creationId xmlns:p14="http://schemas.microsoft.com/office/powerpoint/2010/main" val="42570190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3A1F5EE-1810-2C38-486C-415B2EF1AD25}"/>
              </a:ext>
            </a:extLst>
          </p:cNvPr>
          <p:cNvGrpSpPr/>
          <p:nvPr/>
        </p:nvGrpSpPr>
        <p:grpSpPr>
          <a:xfrm flipH="1" flipV="1">
            <a:off x="6404555" y="4791446"/>
            <a:ext cx="2495768" cy="2208424"/>
            <a:chOff x="1057320" y="4949751"/>
            <a:chExt cx="2412004" cy="2134304"/>
          </a:xfrm>
        </p:grpSpPr>
        <p:cxnSp>
          <p:nvCxnSpPr>
            <p:cNvPr id="20" name="Straight Connector 19">
              <a:extLst>
                <a:ext uri="{FF2B5EF4-FFF2-40B4-BE49-F238E27FC236}">
                  <a16:creationId xmlns:a16="http://schemas.microsoft.com/office/drawing/2014/main" id="{CF4E9EE4-254A-0847-3B18-EE4D3230D0B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943C0A8-FA09-C3AA-40EA-5A6C1A9C9E06}"/>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56D17438-4118-C759-D81F-D3BD05EFED5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60D6EA9-E453-6E03-8DBB-0C2D23418F6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4" name="Group 13">
            <a:extLst>
              <a:ext uri="{FF2B5EF4-FFF2-40B4-BE49-F238E27FC236}">
                <a16:creationId xmlns:a16="http://schemas.microsoft.com/office/drawing/2014/main" id="{A7550CBA-E2F3-90D1-3E16-2CA9539EA079}"/>
              </a:ext>
            </a:extLst>
          </p:cNvPr>
          <p:cNvGrpSpPr/>
          <p:nvPr/>
        </p:nvGrpSpPr>
        <p:grpSpPr>
          <a:xfrm flipH="1" flipV="1">
            <a:off x="10127044" y="67198"/>
            <a:ext cx="2495768" cy="2208424"/>
            <a:chOff x="1057320" y="4949751"/>
            <a:chExt cx="2412004" cy="2134304"/>
          </a:xfrm>
        </p:grpSpPr>
        <p:cxnSp>
          <p:nvCxnSpPr>
            <p:cNvPr id="15" name="Straight Connector 14">
              <a:extLst>
                <a:ext uri="{FF2B5EF4-FFF2-40B4-BE49-F238E27FC236}">
                  <a16:creationId xmlns:a16="http://schemas.microsoft.com/office/drawing/2014/main" id="{1E9AAD89-7949-1913-2EFA-28D3A78AC98D}"/>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684E874-FA64-FA5B-F827-7849AC44896A}"/>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9E17ED6-A352-BC82-495B-E6C075F95B6D}"/>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0AD911C-5196-E215-5929-5C3CBF43236E}"/>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6" name="TextBox 5">
            <a:extLst>
              <a:ext uri="{FF2B5EF4-FFF2-40B4-BE49-F238E27FC236}">
                <a16:creationId xmlns:a16="http://schemas.microsoft.com/office/drawing/2014/main" id="{E80A17DF-FCFC-C6A1-96E6-3C76F66A60C7}"/>
              </a:ext>
            </a:extLst>
          </p:cNvPr>
          <p:cNvSpPr txBox="1"/>
          <p:nvPr/>
        </p:nvSpPr>
        <p:spPr>
          <a:xfrm>
            <a:off x="267636" y="239045"/>
            <a:ext cx="8030544" cy="769441"/>
          </a:xfrm>
          <a:prstGeom prst="rect">
            <a:avLst/>
          </a:prstGeom>
          <a:noFill/>
        </p:spPr>
        <p:txBody>
          <a:bodyPr wrap="square" rtlCol="0">
            <a:spAutoFit/>
          </a:bodyPr>
          <a:lstStyle/>
          <a:p>
            <a:r>
              <a:rPr lang="en-ID" sz="4400" b="1" dirty="0">
                <a:solidFill>
                  <a:schemeClr val="bg1"/>
                </a:solidFill>
                <a:latin typeface="+mj-lt"/>
              </a:rPr>
              <a:t>STAKOS TRADER PROJECT</a:t>
            </a:r>
          </a:p>
        </p:txBody>
      </p:sp>
      <p:grpSp>
        <p:nvGrpSpPr>
          <p:cNvPr id="24" name="Group 23">
            <a:extLst>
              <a:ext uri="{FF2B5EF4-FFF2-40B4-BE49-F238E27FC236}">
                <a16:creationId xmlns:a16="http://schemas.microsoft.com/office/drawing/2014/main" id="{56DA9BCD-2F67-A283-29A7-BBF9EF583AF6}"/>
              </a:ext>
            </a:extLst>
          </p:cNvPr>
          <p:cNvGrpSpPr/>
          <p:nvPr/>
        </p:nvGrpSpPr>
        <p:grpSpPr>
          <a:xfrm flipH="1" flipV="1">
            <a:off x="-1440006" y="2420764"/>
            <a:ext cx="2495768" cy="2208424"/>
            <a:chOff x="1057320" y="4949751"/>
            <a:chExt cx="2412004" cy="2134304"/>
          </a:xfrm>
        </p:grpSpPr>
        <p:cxnSp>
          <p:nvCxnSpPr>
            <p:cNvPr id="25" name="Straight Connector 24">
              <a:extLst>
                <a:ext uri="{FF2B5EF4-FFF2-40B4-BE49-F238E27FC236}">
                  <a16:creationId xmlns:a16="http://schemas.microsoft.com/office/drawing/2014/main" id="{BFFF063A-A617-ED22-A1C5-F9AC09F4249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9ED9CD4-F4E7-D3A7-1359-3FD54A15C8BA}"/>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9AE04D1-795A-D087-C4C3-8D135E2A7BA4}"/>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57BDE3C-AB90-CA65-78C5-02F399051CD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C69DDEE3-CD06-83A5-19BA-2DC9AD3DC1E6}"/>
              </a:ext>
            </a:extLst>
          </p:cNvPr>
          <p:cNvSpPr txBox="1"/>
          <p:nvPr/>
        </p:nvSpPr>
        <p:spPr>
          <a:xfrm>
            <a:off x="267636" y="1448601"/>
            <a:ext cx="6265746" cy="5016758"/>
          </a:xfrm>
          <a:prstGeom prst="rect">
            <a:avLst/>
          </a:prstGeom>
          <a:noFill/>
        </p:spPr>
        <p:txBody>
          <a:bodyPr wrap="square">
            <a:spAutoFit/>
          </a:bodyPr>
          <a:lstStyle/>
          <a:p>
            <a:pPr marL="285750" indent="-285750">
              <a:buFont typeface="Arial" panose="020B0604020202020204" pitchFamily="34" charset="0"/>
              <a:buChar char="•"/>
            </a:pPr>
            <a:r>
              <a:rPr lang="en-SG" sz="2000" dirty="0">
                <a:solidFill>
                  <a:schemeClr val="bg1"/>
                </a:solidFill>
                <a:effectLst/>
                <a:latin typeface=".SF NS"/>
              </a:rPr>
              <a:t>Our AI LLM Trading platform stands out by leveraging cutting-edge technology to deliver unparalleled insights and precision in crypto trading. </a:t>
            </a:r>
          </a:p>
          <a:p>
            <a:pPr marL="285750" indent="-285750">
              <a:buFont typeface="Arial" panose="020B0604020202020204" pitchFamily="34" charset="0"/>
              <a:buChar char="•"/>
            </a:pPr>
            <a:r>
              <a:rPr lang="en-SG" sz="2000" dirty="0">
                <a:solidFill>
                  <a:schemeClr val="bg1"/>
                </a:solidFill>
                <a:effectLst/>
                <a:latin typeface=".SF NS"/>
              </a:rPr>
              <a:t>By combining advanced market sentiment analysis with automated trading strategies, our platform empowers traders with real-time market monitoring and predictive </a:t>
            </a:r>
            <a:r>
              <a:rPr lang="en-SG" sz="2000" dirty="0" err="1">
                <a:solidFill>
                  <a:schemeClr val="bg1"/>
                </a:solidFill>
                <a:effectLst/>
                <a:latin typeface=".SF NS"/>
              </a:rPr>
              <a:t>modeling</a:t>
            </a:r>
            <a:r>
              <a:rPr lang="en-SG" sz="2000" dirty="0">
                <a:solidFill>
                  <a:schemeClr val="bg1"/>
                </a:solidFill>
                <a:effectLst/>
                <a:latin typeface=".SF NS"/>
              </a:rPr>
              <a:t>, ensuring they stay ahead of market trends. </a:t>
            </a:r>
          </a:p>
          <a:p>
            <a:pPr marL="285750" indent="-285750">
              <a:buFont typeface="Arial" panose="020B0604020202020204" pitchFamily="34" charset="0"/>
              <a:buChar char="•"/>
            </a:pPr>
            <a:r>
              <a:rPr lang="en-SG" sz="2000" dirty="0">
                <a:solidFill>
                  <a:schemeClr val="bg1"/>
                </a:solidFill>
                <a:effectLst/>
                <a:latin typeface=".SF NS"/>
              </a:rPr>
              <a:t>With robust risk management features and personalized trading insights, our solution is tailored to meet individual trading preferences and goals. </a:t>
            </a:r>
          </a:p>
          <a:p>
            <a:pPr marL="285750" indent="-285750">
              <a:buFont typeface="Arial" panose="020B0604020202020204" pitchFamily="34" charset="0"/>
              <a:buChar char="•"/>
            </a:pPr>
            <a:r>
              <a:rPr lang="en-SG" sz="2000" dirty="0">
                <a:solidFill>
                  <a:schemeClr val="bg1"/>
                </a:solidFill>
                <a:effectLst/>
                <a:latin typeface=".SF NS"/>
              </a:rPr>
              <a:t>The seamless integration with trading bots and the ability to automate research and reporting further streamline the trading process, making our AI LLM Trading platform an indispensable tool for both novice and experienced traders looking to maximize their success in the volatile crypto market.</a:t>
            </a:r>
          </a:p>
        </p:txBody>
      </p:sp>
      <p:sp>
        <p:nvSpPr>
          <p:cNvPr id="8" name="TextBox 7">
            <a:extLst>
              <a:ext uri="{FF2B5EF4-FFF2-40B4-BE49-F238E27FC236}">
                <a16:creationId xmlns:a16="http://schemas.microsoft.com/office/drawing/2014/main" id="{11F4A451-03BF-9554-5EBA-02E5760FDAEE}"/>
              </a:ext>
            </a:extLst>
          </p:cNvPr>
          <p:cNvSpPr txBox="1"/>
          <p:nvPr/>
        </p:nvSpPr>
        <p:spPr>
          <a:xfrm>
            <a:off x="267636" y="1155767"/>
            <a:ext cx="2786288" cy="338554"/>
          </a:xfrm>
          <a:prstGeom prst="rect">
            <a:avLst/>
          </a:prstGeom>
          <a:noFill/>
        </p:spPr>
        <p:txBody>
          <a:bodyPr wrap="square" rtlCol="0">
            <a:spAutoFit/>
          </a:bodyPr>
          <a:lstStyle/>
          <a:p>
            <a:r>
              <a:rPr lang="en-ID" sz="1600" b="1" dirty="0">
                <a:solidFill>
                  <a:schemeClr val="bg1"/>
                </a:solidFill>
                <a:latin typeface="+mj-lt"/>
              </a:rPr>
              <a:t>AI TRADER</a:t>
            </a:r>
          </a:p>
        </p:txBody>
      </p:sp>
      <p:pic>
        <p:nvPicPr>
          <p:cNvPr id="30" name="Picture Placeholder 29" descr="A screen shot of a graph&#10;&#10;Description automatically generated">
            <a:extLst>
              <a:ext uri="{FF2B5EF4-FFF2-40B4-BE49-F238E27FC236}">
                <a16:creationId xmlns:a16="http://schemas.microsoft.com/office/drawing/2014/main" id="{AC1B8E87-5817-8CBC-29F6-3D5BC522F743}"/>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3358" r="13358"/>
          <a:stretch>
            <a:fillRect/>
          </a:stretch>
        </p:blipFill>
        <p:spPr>
          <a:xfrm>
            <a:off x="6683177" y="791256"/>
            <a:ext cx="5559558" cy="5559554"/>
          </a:xfrm>
        </p:spPr>
      </p:pic>
    </p:spTree>
    <p:extLst>
      <p:ext uri="{BB962C8B-B14F-4D97-AF65-F5344CB8AC3E}">
        <p14:creationId xmlns:p14="http://schemas.microsoft.com/office/powerpoint/2010/main" val="3610600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a:extLst>
              <a:ext uri="{FF2B5EF4-FFF2-40B4-BE49-F238E27FC236}">
                <a16:creationId xmlns:a16="http://schemas.microsoft.com/office/drawing/2014/main" id="{838A00D2-02DA-2D38-1C65-FA3566C4E0FD}"/>
              </a:ext>
            </a:extLst>
          </p:cNvPr>
          <p:cNvSpPr txBox="1"/>
          <p:nvPr/>
        </p:nvSpPr>
        <p:spPr>
          <a:xfrm>
            <a:off x="1055761" y="1146078"/>
            <a:ext cx="6785912" cy="769441"/>
          </a:xfrm>
          <a:prstGeom prst="rect">
            <a:avLst/>
          </a:prstGeom>
          <a:noFill/>
        </p:spPr>
        <p:txBody>
          <a:bodyPr wrap="square" rtlCol="0">
            <a:spAutoFit/>
          </a:bodyPr>
          <a:lstStyle/>
          <a:p>
            <a:r>
              <a:rPr lang="en-ID" sz="4400" b="1" dirty="0">
                <a:solidFill>
                  <a:schemeClr val="bg1"/>
                </a:solidFill>
                <a:latin typeface="+mj-lt"/>
              </a:rPr>
              <a:t>THE TRADING</a:t>
            </a:r>
          </a:p>
        </p:txBody>
      </p:sp>
      <p:sp>
        <p:nvSpPr>
          <p:cNvPr id="56" name="TextBox 55">
            <a:extLst>
              <a:ext uri="{FF2B5EF4-FFF2-40B4-BE49-F238E27FC236}">
                <a16:creationId xmlns:a16="http://schemas.microsoft.com/office/drawing/2014/main" id="{8A4A1E51-FFBF-0CC1-1381-14F0C0E2A61E}"/>
              </a:ext>
            </a:extLst>
          </p:cNvPr>
          <p:cNvSpPr txBox="1"/>
          <p:nvPr/>
        </p:nvSpPr>
        <p:spPr>
          <a:xfrm>
            <a:off x="6900761" y="4424988"/>
            <a:ext cx="2786288" cy="830997"/>
          </a:xfrm>
          <a:prstGeom prst="rect">
            <a:avLst/>
          </a:prstGeom>
          <a:noFill/>
        </p:spPr>
        <p:txBody>
          <a:bodyPr wrap="square" rtlCol="0">
            <a:spAutoFit/>
          </a:bodyPr>
          <a:lstStyle/>
          <a:p>
            <a:pPr marL="285750" indent="-285750">
              <a:buFont typeface="Arial" panose="020B0604020202020204" pitchFamily="34" charset="0"/>
              <a:buChar char="•"/>
            </a:pPr>
            <a:r>
              <a:rPr lang="en-ID" sz="1600" b="1" dirty="0">
                <a:solidFill>
                  <a:schemeClr val="bg1"/>
                </a:solidFill>
                <a:latin typeface="+mj-lt"/>
              </a:rPr>
              <a:t>RICH AI LLM</a:t>
            </a:r>
          </a:p>
          <a:p>
            <a:pPr marL="285750" indent="-285750">
              <a:buFont typeface="Arial" panose="020B0604020202020204" pitchFamily="34" charset="0"/>
              <a:buChar char="•"/>
            </a:pPr>
            <a:r>
              <a:rPr lang="en-ID" sz="1600" b="1" dirty="0">
                <a:solidFill>
                  <a:schemeClr val="bg1"/>
                </a:solidFill>
                <a:latin typeface="+mj-lt"/>
              </a:rPr>
              <a:t>BACKTEST STRATEGY</a:t>
            </a:r>
          </a:p>
          <a:p>
            <a:pPr marL="285750" indent="-285750">
              <a:buFont typeface="Arial" panose="020B0604020202020204" pitchFamily="34" charset="0"/>
              <a:buChar char="•"/>
            </a:pPr>
            <a:r>
              <a:rPr lang="en-ID" sz="1600" b="1" dirty="0">
                <a:solidFill>
                  <a:schemeClr val="bg1"/>
                </a:solidFill>
                <a:latin typeface="+mj-lt"/>
              </a:rPr>
              <a:t>CUSTOMIZABLE</a:t>
            </a:r>
          </a:p>
        </p:txBody>
      </p:sp>
      <p:grpSp>
        <p:nvGrpSpPr>
          <p:cNvPr id="57" name="Group 56">
            <a:extLst>
              <a:ext uri="{FF2B5EF4-FFF2-40B4-BE49-F238E27FC236}">
                <a16:creationId xmlns:a16="http://schemas.microsoft.com/office/drawing/2014/main" id="{A48D0C9D-6AC8-DF00-1520-B98F753CC3F4}"/>
              </a:ext>
            </a:extLst>
          </p:cNvPr>
          <p:cNvGrpSpPr/>
          <p:nvPr/>
        </p:nvGrpSpPr>
        <p:grpSpPr>
          <a:xfrm flipH="1" flipV="1">
            <a:off x="6793112" y="1488416"/>
            <a:ext cx="2495768" cy="2208424"/>
            <a:chOff x="1057320" y="4949751"/>
            <a:chExt cx="2412004" cy="2134304"/>
          </a:xfrm>
        </p:grpSpPr>
        <p:cxnSp>
          <p:nvCxnSpPr>
            <p:cNvPr id="58" name="Straight Connector 57">
              <a:extLst>
                <a:ext uri="{FF2B5EF4-FFF2-40B4-BE49-F238E27FC236}">
                  <a16:creationId xmlns:a16="http://schemas.microsoft.com/office/drawing/2014/main" id="{A2682A9B-B85D-518C-D602-CC3EE50E053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BF4630DE-5062-541E-A1C3-10FEAD8ECEA7}"/>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C2F78657-03C9-7826-C093-802A433ACEC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6A13605B-C741-998B-8909-2E54A4D698E5}"/>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id="{4B428608-55C0-0813-89A6-73854F6CC707}"/>
              </a:ext>
            </a:extLst>
          </p:cNvPr>
          <p:cNvGrpSpPr/>
          <p:nvPr/>
        </p:nvGrpSpPr>
        <p:grpSpPr>
          <a:xfrm flipH="1" flipV="1">
            <a:off x="-766852" y="-520663"/>
            <a:ext cx="2495768" cy="2208424"/>
            <a:chOff x="1057320" y="4949751"/>
            <a:chExt cx="2412004" cy="2134304"/>
          </a:xfrm>
        </p:grpSpPr>
        <p:cxnSp>
          <p:nvCxnSpPr>
            <p:cNvPr id="63" name="Straight Connector 62">
              <a:extLst>
                <a:ext uri="{FF2B5EF4-FFF2-40B4-BE49-F238E27FC236}">
                  <a16:creationId xmlns:a16="http://schemas.microsoft.com/office/drawing/2014/main" id="{0488228D-49A1-1E2F-8E30-484CEDCF84C4}"/>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3F801D2B-3DBE-9CDF-FAC0-8F0A127011A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471BA41B-4E1E-02C6-8BCE-53CEC5323CB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AF212043-6193-484E-A125-79E73B7E2EAE}"/>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descr="A screenshot of a computer program&#10;&#10;Description automatically generated">
            <a:extLst>
              <a:ext uri="{FF2B5EF4-FFF2-40B4-BE49-F238E27FC236}">
                <a16:creationId xmlns:a16="http://schemas.microsoft.com/office/drawing/2014/main" id="{4D874A53-C9E2-2809-3A43-B257459D6C46}"/>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4328" r="14328"/>
          <a:stretch>
            <a:fillRect/>
          </a:stretch>
        </p:blipFill>
        <p:spPr/>
      </p:pic>
      <p:pic>
        <p:nvPicPr>
          <p:cNvPr id="6" name="Picture Placeholder 5" descr="A screen shot of a graph&#10;&#10;Description automatically generated">
            <a:extLst>
              <a:ext uri="{FF2B5EF4-FFF2-40B4-BE49-F238E27FC236}">
                <a16:creationId xmlns:a16="http://schemas.microsoft.com/office/drawing/2014/main" id="{FA5E2928-B670-F176-250C-F02D221AE710}"/>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3466" r="13466"/>
          <a:stretch>
            <a:fillRect/>
          </a:stretch>
        </p:blipFill>
        <p:spPr/>
      </p:pic>
      <p:pic>
        <p:nvPicPr>
          <p:cNvPr id="9" name="Picture Placeholder 8" descr="A screenshot of a computer&#10;&#10;Description automatically generated">
            <a:extLst>
              <a:ext uri="{FF2B5EF4-FFF2-40B4-BE49-F238E27FC236}">
                <a16:creationId xmlns:a16="http://schemas.microsoft.com/office/drawing/2014/main" id="{E4861EF3-0BFE-2D1B-4930-5AB8CAFA382A}"/>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33694" r="33694"/>
          <a:stretch>
            <a:fillRect/>
          </a:stretch>
        </p:blipFill>
        <p:spPr/>
      </p:pic>
    </p:spTree>
    <p:extLst>
      <p:ext uri="{BB962C8B-B14F-4D97-AF65-F5344CB8AC3E}">
        <p14:creationId xmlns:p14="http://schemas.microsoft.com/office/powerpoint/2010/main" val="2098911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6281A092-AB95-1BC2-0732-1F1EA17F8D61}"/>
              </a:ext>
            </a:extLst>
          </p:cNvPr>
          <p:cNvGrpSpPr/>
          <p:nvPr/>
        </p:nvGrpSpPr>
        <p:grpSpPr>
          <a:xfrm flipH="1" flipV="1">
            <a:off x="4131839" y="-893140"/>
            <a:ext cx="2495768" cy="2208424"/>
            <a:chOff x="1057320" y="4949751"/>
            <a:chExt cx="2412004" cy="2134304"/>
          </a:xfrm>
        </p:grpSpPr>
        <p:cxnSp>
          <p:nvCxnSpPr>
            <p:cNvPr id="23" name="Straight Connector 22">
              <a:extLst>
                <a:ext uri="{FF2B5EF4-FFF2-40B4-BE49-F238E27FC236}">
                  <a16:creationId xmlns:a16="http://schemas.microsoft.com/office/drawing/2014/main" id="{606B5E20-C7A8-0A60-E725-03B0D95E8BD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0447E1C-4801-8AD1-EB23-01AA3F97FE2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A5B55EA-29AB-C48C-268D-74EC19712B79}"/>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E7F44D4A-0F6A-0CEB-8BBE-5E0C5220897D}"/>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TextBox 6">
            <a:extLst>
              <a:ext uri="{FF2B5EF4-FFF2-40B4-BE49-F238E27FC236}">
                <a16:creationId xmlns:a16="http://schemas.microsoft.com/office/drawing/2014/main" id="{9069C2C4-6964-34FF-BA07-D59FD472EC2F}"/>
              </a:ext>
            </a:extLst>
          </p:cNvPr>
          <p:cNvSpPr txBox="1"/>
          <p:nvPr/>
        </p:nvSpPr>
        <p:spPr>
          <a:xfrm>
            <a:off x="5094605" y="63398"/>
            <a:ext cx="7637254" cy="769441"/>
          </a:xfrm>
          <a:prstGeom prst="rect">
            <a:avLst/>
          </a:prstGeom>
          <a:noFill/>
        </p:spPr>
        <p:txBody>
          <a:bodyPr wrap="square" rtlCol="0">
            <a:spAutoFit/>
          </a:bodyPr>
          <a:lstStyle/>
          <a:p>
            <a:r>
              <a:rPr lang="en-ID" sz="4400" b="1" dirty="0">
                <a:solidFill>
                  <a:schemeClr val="bg1"/>
                </a:solidFill>
                <a:latin typeface="+mj-lt"/>
              </a:rPr>
              <a:t>STORY BEHIND STAKOS</a:t>
            </a:r>
          </a:p>
        </p:txBody>
      </p:sp>
      <p:sp>
        <p:nvSpPr>
          <p:cNvPr id="8" name="TextBox 7">
            <a:extLst>
              <a:ext uri="{FF2B5EF4-FFF2-40B4-BE49-F238E27FC236}">
                <a16:creationId xmlns:a16="http://schemas.microsoft.com/office/drawing/2014/main" id="{EBBDF2BB-FBE2-BE3A-E760-4D3086E2BD96}"/>
              </a:ext>
            </a:extLst>
          </p:cNvPr>
          <p:cNvSpPr txBox="1"/>
          <p:nvPr/>
        </p:nvSpPr>
        <p:spPr>
          <a:xfrm>
            <a:off x="3781767" y="1315283"/>
            <a:ext cx="8455313" cy="5355312"/>
          </a:xfrm>
          <a:prstGeom prst="rect">
            <a:avLst/>
          </a:prstGeom>
          <a:noFill/>
        </p:spPr>
        <p:txBody>
          <a:bodyPr wrap="square">
            <a:spAutoFit/>
          </a:bodyPr>
          <a:lstStyle/>
          <a:p>
            <a:r>
              <a:rPr lang="en-SG" dirty="0">
                <a:solidFill>
                  <a:schemeClr val="bg1"/>
                </a:solidFill>
                <a:effectLst/>
                <a:latin typeface=".SF NS"/>
              </a:rPr>
              <a:t>In the dawn of the blockchain era, a visionary and his elite team in </a:t>
            </a:r>
            <a:r>
              <a:rPr lang="en-SG" dirty="0" err="1">
                <a:solidFill>
                  <a:schemeClr val="bg1"/>
                </a:solidFill>
                <a:effectLst/>
                <a:latin typeface=".SF NS"/>
              </a:rPr>
              <a:t>SiliconValley</a:t>
            </a:r>
            <a:r>
              <a:rPr lang="en-SG" dirty="0">
                <a:solidFill>
                  <a:schemeClr val="bg1"/>
                </a:solidFill>
                <a:effectLst/>
                <a:latin typeface=".SF NS"/>
              </a:rPr>
              <a:t> saw a chance to change the game. They envisioned a future where digital assets didn’t just sit idle—they worked for you. Thus, </a:t>
            </a:r>
            <a:r>
              <a:rPr lang="en-SG" b="1" dirty="0" err="1">
                <a:solidFill>
                  <a:schemeClr val="bg1"/>
                </a:solidFill>
                <a:effectLst/>
                <a:latin typeface=".SF NS"/>
              </a:rPr>
              <a:t>Stakos</a:t>
            </a:r>
            <a:r>
              <a:rPr lang="en-SG" dirty="0">
                <a:solidFill>
                  <a:schemeClr val="bg1"/>
                </a:solidFill>
                <a:effectLst/>
                <a:latin typeface=".SF NS"/>
              </a:rPr>
              <a:t> was born, a groundbreaking platform that unlocked the true potential of blockchain through the power of staking.</a:t>
            </a:r>
            <a:br>
              <a:rPr lang="en-SG" dirty="0">
                <a:solidFill>
                  <a:schemeClr val="bg1"/>
                </a:solidFill>
                <a:effectLst/>
                <a:latin typeface=".SF NS"/>
              </a:rPr>
            </a:br>
            <a:endParaRPr lang="en-SG" dirty="0">
              <a:solidFill>
                <a:schemeClr val="bg1"/>
              </a:solidFill>
              <a:effectLst/>
              <a:latin typeface=".SF NS"/>
            </a:endParaRPr>
          </a:p>
          <a:p>
            <a:r>
              <a:rPr lang="en-SG" dirty="0">
                <a:solidFill>
                  <a:schemeClr val="bg1"/>
                </a:solidFill>
                <a:effectLst/>
                <a:latin typeface=".SF NS"/>
              </a:rPr>
              <a:t>But the team wasn’t contented. Inspired by the wisdom of reinvesting seeds for a bigger harvest, we introduced </a:t>
            </a:r>
            <a:r>
              <a:rPr lang="en-SG" b="1" dirty="0" err="1">
                <a:solidFill>
                  <a:schemeClr val="bg1"/>
                </a:solidFill>
                <a:effectLst/>
                <a:latin typeface=".SF NS"/>
              </a:rPr>
              <a:t>restaking</a:t>
            </a:r>
            <a:r>
              <a:rPr lang="en-SG" b="1" dirty="0">
                <a:solidFill>
                  <a:schemeClr val="bg1"/>
                </a:solidFill>
                <a:effectLst/>
                <a:latin typeface=".SF NS"/>
              </a:rPr>
              <a:t> on Monas Layer</a:t>
            </a:r>
            <a:r>
              <a:rPr lang="en-SG" dirty="0">
                <a:solidFill>
                  <a:schemeClr val="bg1"/>
                </a:solidFill>
                <a:effectLst/>
                <a:latin typeface=".SF NS"/>
              </a:rPr>
              <a:t>—an innovative feature that let users reinvest their staking rewards automatically, compounding their gains and multiplying their wealth. </a:t>
            </a:r>
            <a:r>
              <a:rPr lang="en-SG" dirty="0" err="1">
                <a:solidFill>
                  <a:schemeClr val="bg1"/>
                </a:solidFill>
                <a:effectLst/>
                <a:latin typeface=".SF NS"/>
              </a:rPr>
              <a:t>Stakos</a:t>
            </a:r>
            <a:r>
              <a:rPr lang="en-SG" dirty="0">
                <a:solidFill>
                  <a:schemeClr val="bg1"/>
                </a:solidFill>
                <a:effectLst/>
                <a:latin typeface=".SF NS"/>
              </a:rPr>
              <a:t> is the go-to platform for those who dared to dream big, offering a simple yet powerful way to grow digital fortunes through investing in innovative technologies.</a:t>
            </a:r>
            <a:br>
              <a:rPr lang="en-SG" dirty="0">
                <a:solidFill>
                  <a:schemeClr val="bg1"/>
                </a:solidFill>
                <a:effectLst/>
                <a:latin typeface=".SF NS"/>
              </a:rPr>
            </a:br>
            <a:endParaRPr lang="en-SG" dirty="0">
              <a:solidFill>
                <a:schemeClr val="bg1"/>
              </a:solidFill>
              <a:effectLst/>
              <a:latin typeface=".SF NS"/>
            </a:endParaRPr>
          </a:p>
          <a:p>
            <a:r>
              <a:rPr lang="en-SG" dirty="0" err="1">
                <a:solidFill>
                  <a:schemeClr val="bg1"/>
                </a:solidFill>
                <a:effectLst/>
                <a:latin typeface=".SF NS"/>
              </a:rPr>
              <a:t>Stakos</a:t>
            </a:r>
            <a:r>
              <a:rPr lang="en-SG" dirty="0">
                <a:solidFill>
                  <a:schemeClr val="bg1"/>
                </a:solidFill>
                <a:effectLst/>
                <a:latin typeface=".SF NS"/>
              </a:rPr>
              <a:t> is a growing movement. From novices to seasoned veterans, everyone flocked to us, drawn by its promise of financial empowerment, innovative tech and unprecedented growth. </a:t>
            </a:r>
            <a:r>
              <a:rPr lang="en-SG" dirty="0" err="1">
                <a:solidFill>
                  <a:schemeClr val="bg1"/>
                </a:solidFill>
                <a:effectLst/>
                <a:latin typeface=".SF NS"/>
              </a:rPr>
              <a:t>Stakos</a:t>
            </a:r>
            <a:r>
              <a:rPr lang="en-SG" dirty="0">
                <a:solidFill>
                  <a:schemeClr val="bg1"/>
                </a:solidFill>
                <a:effectLst/>
                <a:latin typeface=".SF NS"/>
              </a:rPr>
              <a:t> is about revolutionizing how people thought about and engaged with their wealth.</a:t>
            </a:r>
          </a:p>
          <a:p>
            <a:endParaRPr lang="en-SG" dirty="0">
              <a:solidFill>
                <a:schemeClr val="bg1"/>
              </a:solidFill>
              <a:effectLst/>
              <a:latin typeface=".SF NS"/>
            </a:endParaRPr>
          </a:p>
          <a:p>
            <a:r>
              <a:rPr lang="en-SG" dirty="0" err="1">
                <a:solidFill>
                  <a:schemeClr val="bg1"/>
                </a:solidFill>
                <a:effectLst/>
                <a:latin typeface=".SF NS"/>
              </a:rPr>
              <a:t>Stakos</a:t>
            </a:r>
            <a:r>
              <a:rPr lang="en-SG" dirty="0">
                <a:solidFill>
                  <a:schemeClr val="bg1"/>
                </a:solidFill>
                <a:effectLst/>
                <a:latin typeface=".SF NS"/>
              </a:rPr>
              <a:t> wasn’t just a success—it was a legend in the making, a beacon for the future of decentralized finance.</a:t>
            </a:r>
          </a:p>
        </p:txBody>
      </p:sp>
      <p:sp>
        <p:nvSpPr>
          <p:cNvPr id="9" name="TextBox 8">
            <a:extLst>
              <a:ext uri="{FF2B5EF4-FFF2-40B4-BE49-F238E27FC236}">
                <a16:creationId xmlns:a16="http://schemas.microsoft.com/office/drawing/2014/main" id="{C7B57F06-535D-4F9B-77BE-80C2F20C05F5}"/>
              </a:ext>
            </a:extLst>
          </p:cNvPr>
          <p:cNvSpPr txBox="1"/>
          <p:nvPr/>
        </p:nvSpPr>
        <p:spPr>
          <a:xfrm>
            <a:off x="6856346" y="904784"/>
            <a:ext cx="2786288" cy="338554"/>
          </a:xfrm>
          <a:prstGeom prst="rect">
            <a:avLst/>
          </a:prstGeom>
          <a:noFill/>
        </p:spPr>
        <p:txBody>
          <a:bodyPr wrap="square" rtlCol="0">
            <a:spAutoFit/>
          </a:bodyPr>
          <a:lstStyle/>
          <a:p>
            <a:r>
              <a:rPr lang="en-ID" sz="1600" b="1" dirty="0">
                <a:solidFill>
                  <a:schemeClr val="bg1"/>
                </a:solidFill>
                <a:latin typeface="+mj-lt"/>
              </a:rPr>
              <a:t>OUR ORIGINS &amp; HISTORY</a:t>
            </a:r>
          </a:p>
        </p:txBody>
      </p:sp>
      <p:grpSp>
        <p:nvGrpSpPr>
          <p:cNvPr id="17" name="Group 16">
            <a:extLst>
              <a:ext uri="{FF2B5EF4-FFF2-40B4-BE49-F238E27FC236}">
                <a16:creationId xmlns:a16="http://schemas.microsoft.com/office/drawing/2014/main" id="{45622690-FF7A-1DB6-0F5F-6B6B958BCA5F}"/>
              </a:ext>
            </a:extLst>
          </p:cNvPr>
          <p:cNvGrpSpPr/>
          <p:nvPr/>
        </p:nvGrpSpPr>
        <p:grpSpPr>
          <a:xfrm flipH="1" flipV="1">
            <a:off x="10609820" y="1642696"/>
            <a:ext cx="2495768" cy="2208424"/>
            <a:chOff x="1057320" y="4949751"/>
            <a:chExt cx="2412004" cy="2134304"/>
          </a:xfrm>
        </p:grpSpPr>
        <p:cxnSp>
          <p:nvCxnSpPr>
            <p:cNvPr id="18" name="Straight Connector 17">
              <a:extLst>
                <a:ext uri="{FF2B5EF4-FFF2-40B4-BE49-F238E27FC236}">
                  <a16:creationId xmlns:a16="http://schemas.microsoft.com/office/drawing/2014/main" id="{121C34BE-8E56-C80A-E58C-28064FDB4112}"/>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9CD9890-F927-D6F1-5B21-3F488275CE9B}"/>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757F673-ECE3-A9BD-CB85-043C454F8254}"/>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22C1A6E-7A93-B7AE-2DE1-0862E0611676}"/>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0" name="Picture Placeholder 9" descr="A person looking at a blockchain diagram&#10;&#10;Description automatically generated">
            <a:extLst>
              <a:ext uri="{FF2B5EF4-FFF2-40B4-BE49-F238E27FC236}">
                <a16:creationId xmlns:a16="http://schemas.microsoft.com/office/drawing/2014/main" id="{44196E71-B160-EBF0-C7F6-813D067086F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805" b="11805"/>
          <a:stretch>
            <a:fillRect/>
          </a:stretch>
        </p:blipFill>
        <p:spPr>
          <a:xfrm>
            <a:off x="223627" y="-4408"/>
            <a:ext cx="3722558" cy="2016177"/>
          </a:xfrm>
        </p:spPr>
      </p:pic>
      <p:pic>
        <p:nvPicPr>
          <p:cNvPr id="4" name="Picture Placeholder 3" descr="A tablet with a blue circle and a blue circle with a blue and purple circle and a blue circle with a blue and purple circle with a blue and purple circle with a blue and purple circle with&#10;&#10;Description automatically generated with medium confidence">
            <a:extLst>
              <a:ext uri="{FF2B5EF4-FFF2-40B4-BE49-F238E27FC236}">
                <a16:creationId xmlns:a16="http://schemas.microsoft.com/office/drawing/2014/main" id="{5C356203-F9F2-2C44-EED3-09FEA8405BB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a:xfrm>
            <a:off x="59209" y="2338467"/>
            <a:ext cx="3722558" cy="3722556"/>
          </a:xfrm>
        </p:spPr>
      </p:pic>
    </p:spTree>
    <p:extLst>
      <p:ext uri="{BB962C8B-B14F-4D97-AF65-F5344CB8AC3E}">
        <p14:creationId xmlns:p14="http://schemas.microsoft.com/office/powerpoint/2010/main" val="4216263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Group 94">
            <a:extLst>
              <a:ext uri="{FF2B5EF4-FFF2-40B4-BE49-F238E27FC236}">
                <a16:creationId xmlns:a16="http://schemas.microsoft.com/office/drawing/2014/main" id="{F3106766-BD8F-8645-0C03-584B1B0BA964}"/>
              </a:ext>
            </a:extLst>
          </p:cNvPr>
          <p:cNvGrpSpPr/>
          <p:nvPr/>
        </p:nvGrpSpPr>
        <p:grpSpPr>
          <a:xfrm flipH="1" flipV="1">
            <a:off x="5866206" y="5250564"/>
            <a:ext cx="2495768" cy="2208424"/>
            <a:chOff x="1057320" y="4949751"/>
            <a:chExt cx="2412004" cy="2134304"/>
          </a:xfrm>
        </p:grpSpPr>
        <p:cxnSp>
          <p:nvCxnSpPr>
            <p:cNvPr id="96" name="Straight Connector 95">
              <a:extLst>
                <a:ext uri="{FF2B5EF4-FFF2-40B4-BE49-F238E27FC236}">
                  <a16:creationId xmlns:a16="http://schemas.microsoft.com/office/drawing/2014/main" id="{BEB7F4F1-A7CE-B12A-E995-BABED519FC6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32669750-7CB6-AEE8-0856-E9722589ED10}"/>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22448AB3-93D1-27D1-D03F-6DC88024779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B6ABD61-D658-B7BB-E39B-DEA4FF61F0BC}"/>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7" name="Oval 6">
            <a:extLst>
              <a:ext uri="{FF2B5EF4-FFF2-40B4-BE49-F238E27FC236}">
                <a16:creationId xmlns:a16="http://schemas.microsoft.com/office/drawing/2014/main" id="{C9839A6F-42B5-2701-D96C-8BD70F53A7E0}"/>
              </a:ext>
            </a:extLst>
          </p:cNvPr>
          <p:cNvSpPr/>
          <p:nvPr/>
        </p:nvSpPr>
        <p:spPr>
          <a:xfrm>
            <a:off x="8977745" y="3591215"/>
            <a:ext cx="2290617" cy="2290617"/>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8BE5EC2C-3CD9-D5D8-5018-6913F5E2DB26}"/>
              </a:ext>
            </a:extLst>
          </p:cNvPr>
          <p:cNvSpPr txBox="1"/>
          <p:nvPr/>
        </p:nvSpPr>
        <p:spPr>
          <a:xfrm>
            <a:off x="9080003" y="3997996"/>
            <a:ext cx="2086100" cy="338554"/>
          </a:xfrm>
          <a:prstGeom prst="rect">
            <a:avLst/>
          </a:prstGeom>
          <a:noFill/>
        </p:spPr>
        <p:txBody>
          <a:bodyPr wrap="square" rtlCol="0">
            <a:spAutoFit/>
          </a:bodyPr>
          <a:lstStyle/>
          <a:p>
            <a:pPr algn="ctr"/>
            <a:r>
              <a:rPr lang="en-ID" sz="1600" b="1" dirty="0">
                <a:solidFill>
                  <a:schemeClr val="bg1"/>
                </a:solidFill>
                <a:latin typeface="+mj-lt"/>
              </a:rPr>
              <a:t>GAMEFI</a:t>
            </a:r>
          </a:p>
        </p:txBody>
      </p:sp>
      <p:sp>
        <p:nvSpPr>
          <p:cNvPr id="45" name="TextBox 44">
            <a:extLst>
              <a:ext uri="{FF2B5EF4-FFF2-40B4-BE49-F238E27FC236}">
                <a16:creationId xmlns:a16="http://schemas.microsoft.com/office/drawing/2014/main" id="{595395D2-2E97-14AB-54BA-DB3619366B8C}"/>
              </a:ext>
            </a:extLst>
          </p:cNvPr>
          <p:cNvSpPr txBox="1"/>
          <p:nvPr/>
        </p:nvSpPr>
        <p:spPr>
          <a:xfrm>
            <a:off x="334185" y="589573"/>
            <a:ext cx="5655321" cy="769441"/>
          </a:xfrm>
          <a:prstGeom prst="rect">
            <a:avLst/>
          </a:prstGeom>
          <a:noFill/>
        </p:spPr>
        <p:txBody>
          <a:bodyPr wrap="square" rtlCol="0">
            <a:spAutoFit/>
          </a:bodyPr>
          <a:lstStyle/>
          <a:p>
            <a:r>
              <a:rPr lang="en-US" sz="4400" b="1" dirty="0">
                <a:solidFill>
                  <a:schemeClr val="bg1"/>
                </a:solidFill>
                <a:latin typeface="+mj-lt"/>
              </a:rPr>
              <a:t>STAKOS GAMEFI</a:t>
            </a:r>
            <a:endParaRPr lang="en-ID" sz="4400" b="1" dirty="0">
              <a:solidFill>
                <a:schemeClr val="bg1"/>
              </a:solidFill>
              <a:latin typeface="+mj-lt"/>
            </a:endParaRPr>
          </a:p>
        </p:txBody>
      </p:sp>
      <p:sp>
        <p:nvSpPr>
          <p:cNvPr id="47" name="TextBox 46">
            <a:extLst>
              <a:ext uri="{FF2B5EF4-FFF2-40B4-BE49-F238E27FC236}">
                <a16:creationId xmlns:a16="http://schemas.microsoft.com/office/drawing/2014/main" id="{1B03496D-9B69-A01E-6288-A09DC191A747}"/>
              </a:ext>
            </a:extLst>
          </p:cNvPr>
          <p:cNvSpPr txBox="1"/>
          <p:nvPr/>
        </p:nvSpPr>
        <p:spPr>
          <a:xfrm>
            <a:off x="1267183" y="1683530"/>
            <a:ext cx="4558320" cy="584775"/>
          </a:xfrm>
          <a:prstGeom prst="rect">
            <a:avLst/>
          </a:prstGeom>
          <a:noFill/>
        </p:spPr>
        <p:txBody>
          <a:bodyPr wrap="square">
            <a:spAutoFit/>
          </a:bodyPr>
          <a:lstStyle/>
          <a:p>
            <a:r>
              <a:rPr lang="en-SG" sz="1600" dirty="0">
                <a:solidFill>
                  <a:schemeClr val="bg1"/>
                </a:solidFill>
                <a:effectLst/>
                <a:latin typeface=".SF NS"/>
              </a:rPr>
              <a:t>Earn </a:t>
            </a:r>
            <a:r>
              <a:rPr lang="en-SG" sz="1600" dirty="0" err="1">
                <a:solidFill>
                  <a:schemeClr val="bg1"/>
                </a:solidFill>
                <a:effectLst/>
                <a:latin typeface=".SF NS"/>
              </a:rPr>
              <a:t>Stakos</a:t>
            </a:r>
            <a:r>
              <a:rPr lang="en-SG" sz="1600" dirty="0">
                <a:solidFill>
                  <a:schemeClr val="bg1"/>
                </a:solidFill>
                <a:effectLst/>
                <a:latin typeface=".SF NS"/>
              </a:rPr>
              <a:t> or NFTs (Non-Fungible Tokens) through gameplay, offering a new revenue stream for gamers</a:t>
            </a:r>
          </a:p>
        </p:txBody>
      </p:sp>
      <p:sp>
        <p:nvSpPr>
          <p:cNvPr id="48" name="TextBox 47">
            <a:extLst>
              <a:ext uri="{FF2B5EF4-FFF2-40B4-BE49-F238E27FC236}">
                <a16:creationId xmlns:a16="http://schemas.microsoft.com/office/drawing/2014/main" id="{A9E94825-9A3D-0A97-5CBF-D333C8446FDD}"/>
              </a:ext>
            </a:extLst>
          </p:cNvPr>
          <p:cNvSpPr txBox="1"/>
          <p:nvPr/>
        </p:nvSpPr>
        <p:spPr>
          <a:xfrm>
            <a:off x="1267182" y="1359014"/>
            <a:ext cx="3748530" cy="338554"/>
          </a:xfrm>
          <a:prstGeom prst="rect">
            <a:avLst/>
          </a:prstGeom>
          <a:noFill/>
        </p:spPr>
        <p:txBody>
          <a:bodyPr wrap="square" rtlCol="0">
            <a:spAutoFit/>
          </a:bodyPr>
          <a:lstStyle/>
          <a:p>
            <a:r>
              <a:rPr lang="en-ID" sz="1600" b="1" dirty="0">
                <a:solidFill>
                  <a:schemeClr val="bg1"/>
                </a:solidFill>
                <a:latin typeface="+mj-lt"/>
              </a:rPr>
              <a:t>Play-to-Earn (P2E) Model</a:t>
            </a:r>
          </a:p>
        </p:txBody>
      </p:sp>
      <p:sp>
        <p:nvSpPr>
          <p:cNvPr id="49" name="Rectangle: Rounded Corners 48">
            <a:extLst>
              <a:ext uri="{FF2B5EF4-FFF2-40B4-BE49-F238E27FC236}">
                <a16:creationId xmlns:a16="http://schemas.microsoft.com/office/drawing/2014/main" id="{0C7307DE-0989-6706-98EE-9DD2D2B74344}"/>
              </a:ext>
            </a:extLst>
          </p:cNvPr>
          <p:cNvSpPr/>
          <p:nvPr/>
        </p:nvSpPr>
        <p:spPr>
          <a:xfrm>
            <a:off x="352420" y="1499348"/>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a:extLst>
              <a:ext uri="{FF2B5EF4-FFF2-40B4-BE49-F238E27FC236}">
                <a16:creationId xmlns:a16="http://schemas.microsoft.com/office/drawing/2014/main" id="{902A14B9-1FAD-1DD0-CE5A-5B206452AC74}"/>
              </a:ext>
            </a:extLst>
          </p:cNvPr>
          <p:cNvSpPr txBox="1"/>
          <p:nvPr/>
        </p:nvSpPr>
        <p:spPr>
          <a:xfrm>
            <a:off x="1267182" y="3111013"/>
            <a:ext cx="4660117" cy="1200329"/>
          </a:xfrm>
          <a:prstGeom prst="rect">
            <a:avLst/>
          </a:prstGeom>
          <a:noFill/>
        </p:spPr>
        <p:txBody>
          <a:bodyPr wrap="square">
            <a:spAutoFit/>
          </a:bodyPr>
          <a:lstStyle/>
          <a:p>
            <a:r>
              <a:rPr lang="en-SG" dirty="0">
                <a:solidFill>
                  <a:schemeClr val="bg1"/>
                </a:solidFill>
                <a:effectLst/>
                <a:latin typeface=".SF NS"/>
              </a:rPr>
              <a:t>Players truly own their in-game assets, which are represented as NFTs on the blockchain. These assets can be traded, sold, or transferred outside of the game environment.</a:t>
            </a:r>
          </a:p>
        </p:txBody>
      </p:sp>
      <p:sp>
        <p:nvSpPr>
          <p:cNvPr id="52" name="TextBox 51">
            <a:extLst>
              <a:ext uri="{FF2B5EF4-FFF2-40B4-BE49-F238E27FC236}">
                <a16:creationId xmlns:a16="http://schemas.microsoft.com/office/drawing/2014/main" id="{A0038ABD-CC7E-95B3-81BB-A52BA756A05F}"/>
              </a:ext>
            </a:extLst>
          </p:cNvPr>
          <p:cNvSpPr txBox="1"/>
          <p:nvPr/>
        </p:nvSpPr>
        <p:spPr>
          <a:xfrm>
            <a:off x="1267181" y="2786497"/>
            <a:ext cx="3748529" cy="338554"/>
          </a:xfrm>
          <a:prstGeom prst="rect">
            <a:avLst/>
          </a:prstGeom>
          <a:noFill/>
        </p:spPr>
        <p:txBody>
          <a:bodyPr wrap="square" rtlCol="0">
            <a:spAutoFit/>
          </a:bodyPr>
          <a:lstStyle/>
          <a:p>
            <a:r>
              <a:rPr lang="en-ID" sz="1600" b="1" dirty="0">
                <a:solidFill>
                  <a:schemeClr val="bg1"/>
                </a:solidFill>
                <a:latin typeface="+mj-lt"/>
              </a:rPr>
              <a:t>Ownership of Digital Assets NFTs</a:t>
            </a:r>
          </a:p>
        </p:txBody>
      </p:sp>
      <p:sp>
        <p:nvSpPr>
          <p:cNvPr id="53" name="Rectangle: Rounded Corners 52">
            <a:extLst>
              <a:ext uri="{FF2B5EF4-FFF2-40B4-BE49-F238E27FC236}">
                <a16:creationId xmlns:a16="http://schemas.microsoft.com/office/drawing/2014/main" id="{DDF53148-5ACF-8444-0586-66F1F7A04B88}"/>
              </a:ext>
            </a:extLst>
          </p:cNvPr>
          <p:cNvSpPr/>
          <p:nvPr/>
        </p:nvSpPr>
        <p:spPr>
          <a:xfrm>
            <a:off x="352420" y="292683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a:extLst>
              <a:ext uri="{FF2B5EF4-FFF2-40B4-BE49-F238E27FC236}">
                <a16:creationId xmlns:a16="http://schemas.microsoft.com/office/drawing/2014/main" id="{1C5DC54B-7A4C-C45F-BA13-0FC6BB411D17}"/>
              </a:ext>
            </a:extLst>
          </p:cNvPr>
          <p:cNvGrpSpPr/>
          <p:nvPr/>
        </p:nvGrpSpPr>
        <p:grpSpPr>
          <a:xfrm flipH="1">
            <a:off x="548992" y="3113067"/>
            <a:ext cx="287793" cy="289718"/>
            <a:chOff x="10528300" y="3267076"/>
            <a:chExt cx="474663" cy="477838"/>
          </a:xfrm>
          <a:solidFill>
            <a:schemeClr val="bg1"/>
          </a:solidFill>
        </p:grpSpPr>
        <p:sp>
          <p:nvSpPr>
            <p:cNvPr id="74" name="Freeform 211">
              <a:extLst>
                <a:ext uri="{FF2B5EF4-FFF2-40B4-BE49-F238E27FC236}">
                  <a16:creationId xmlns:a16="http://schemas.microsoft.com/office/drawing/2014/main" id="{21C1415B-493D-2194-43DA-F40F0D48349B}"/>
                </a:ext>
              </a:extLst>
            </p:cNvPr>
            <p:cNvSpPr>
              <a:spLocks/>
            </p:cNvSpPr>
            <p:nvPr/>
          </p:nvSpPr>
          <p:spPr bwMode="auto">
            <a:xfrm>
              <a:off x="10931525" y="3349626"/>
              <a:ext cx="14288" cy="25400"/>
            </a:xfrm>
            <a:custGeom>
              <a:avLst/>
              <a:gdLst>
                <a:gd name="T0" fmla="*/ 0 w 107"/>
                <a:gd name="T1" fmla="*/ 0 h 172"/>
                <a:gd name="T2" fmla="*/ 16 w 107"/>
                <a:gd name="T3" fmla="*/ 5 h 172"/>
                <a:gd name="T4" fmla="*/ 33 w 107"/>
                <a:gd name="T5" fmla="*/ 9 h 172"/>
                <a:gd name="T6" fmla="*/ 48 w 107"/>
                <a:gd name="T7" fmla="*/ 14 h 172"/>
                <a:gd name="T8" fmla="*/ 64 w 107"/>
                <a:gd name="T9" fmla="*/ 21 h 172"/>
                <a:gd name="T10" fmla="*/ 78 w 107"/>
                <a:gd name="T11" fmla="*/ 30 h 172"/>
                <a:gd name="T12" fmla="*/ 90 w 107"/>
                <a:gd name="T13" fmla="*/ 41 h 172"/>
                <a:gd name="T14" fmla="*/ 99 w 107"/>
                <a:gd name="T15" fmla="*/ 53 h 172"/>
                <a:gd name="T16" fmla="*/ 105 w 107"/>
                <a:gd name="T17" fmla="*/ 69 h 172"/>
                <a:gd name="T18" fmla="*/ 107 w 107"/>
                <a:gd name="T19" fmla="*/ 87 h 172"/>
                <a:gd name="T20" fmla="*/ 105 w 107"/>
                <a:gd name="T21" fmla="*/ 106 h 172"/>
                <a:gd name="T22" fmla="*/ 98 w 107"/>
                <a:gd name="T23" fmla="*/ 124 h 172"/>
                <a:gd name="T24" fmla="*/ 87 w 107"/>
                <a:gd name="T25" fmla="*/ 138 h 172"/>
                <a:gd name="T26" fmla="*/ 74 w 107"/>
                <a:gd name="T27" fmla="*/ 149 h 172"/>
                <a:gd name="T28" fmla="*/ 57 w 107"/>
                <a:gd name="T29" fmla="*/ 158 h 172"/>
                <a:gd name="T30" fmla="*/ 39 w 107"/>
                <a:gd name="T31" fmla="*/ 165 h 172"/>
                <a:gd name="T32" fmla="*/ 19 w 107"/>
                <a:gd name="T33" fmla="*/ 169 h 172"/>
                <a:gd name="T34" fmla="*/ 0 w 107"/>
                <a:gd name="T35" fmla="*/ 172 h 172"/>
                <a:gd name="T36" fmla="*/ 0 w 107"/>
                <a:gd name="T3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172">
                  <a:moveTo>
                    <a:pt x="0" y="0"/>
                  </a:moveTo>
                  <a:lnTo>
                    <a:pt x="16" y="5"/>
                  </a:lnTo>
                  <a:lnTo>
                    <a:pt x="33" y="9"/>
                  </a:lnTo>
                  <a:lnTo>
                    <a:pt x="48" y="14"/>
                  </a:lnTo>
                  <a:lnTo>
                    <a:pt x="64" y="21"/>
                  </a:lnTo>
                  <a:lnTo>
                    <a:pt x="78" y="30"/>
                  </a:lnTo>
                  <a:lnTo>
                    <a:pt x="90" y="41"/>
                  </a:lnTo>
                  <a:lnTo>
                    <a:pt x="99" y="53"/>
                  </a:lnTo>
                  <a:lnTo>
                    <a:pt x="105" y="69"/>
                  </a:lnTo>
                  <a:lnTo>
                    <a:pt x="107" y="87"/>
                  </a:lnTo>
                  <a:lnTo>
                    <a:pt x="105" y="106"/>
                  </a:lnTo>
                  <a:lnTo>
                    <a:pt x="98" y="124"/>
                  </a:lnTo>
                  <a:lnTo>
                    <a:pt x="87" y="138"/>
                  </a:lnTo>
                  <a:lnTo>
                    <a:pt x="74" y="149"/>
                  </a:lnTo>
                  <a:lnTo>
                    <a:pt x="57" y="158"/>
                  </a:lnTo>
                  <a:lnTo>
                    <a:pt x="39" y="165"/>
                  </a:lnTo>
                  <a:lnTo>
                    <a:pt x="19" y="169"/>
                  </a:lnTo>
                  <a:lnTo>
                    <a:pt x="0" y="17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212">
              <a:extLst>
                <a:ext uri="{FF2B5EF4-FFF2-40B4-BE49-F238E27FC236}">
                  <a16:creationId xmlns:a16="http://schemas.microsoft.com/office/drawing/2014/main" id="{C745A4EF-7DFA-8A48-6D05-1FE70E6FC0A4}"/>
                </a:ext>
              </a:extLst>
            </p:cNvPr>
            <p:cNvSpPr>
              <a:spLocks/>
            </p:cNvSpPr>
            <p:nvPr/>
          </p:nvSpPr>
          <p:spPr bwMode="auto">
            <a:xfrm>
              <a:off x="10909300" y="3309938"/>
              <a:ext cx="14288" cy="22225"/>
            </a:xfrm>
            <a:custGeom>
              <a:avLst/>
              <a:gdLst>
                <a:gd name="T0" fmla="*/ 98 w 98"/>
                <a:gd name="T1" fmla="*/ 0 h 155"/>
                <a:gd name="T2" fmla="*/ 98 w 98"/>
                <a:gd name="T3" fmla="*/ 155 h 155"/>
                <a:gd name="T4" fmla="*/ 72 w 98"/>
                <a:gd name="T5" fmla="*/ 148 h 155"/>
                <a:gd name="T6" fmla="*/ 50 w 98"/>
                <a:gd name="T7" fmla="*/ 140 h 155"/>
                <a:gd name="T8" fmla="*/ 32 w 98"/>
                <a:gd name="T9" fmla="*/ 131 h 155"/>
                <a:gd name="T10" fmla="*/ 18 w 98"/>
                <a:gd name="T11" fmla="*/ 119 h 155"/>
                <a:gd name="T12" fmla="*/ 8 w 98"/>
                <a:gd name="T13" fmla="*/ 106 h 155"/>
                <a:gd name="T14" fmla="*/ 2 w 98"/>
                <a:gd name="T15" fmla="*/ 91 h 155"/>
                <a:gd name="T16" fmla="*/ 0 w 98"/>
                <a:gd name="T17" fmla="*/ 74 h 155"/>
                <a:gd name="T18" fmla="*/ 3 w 98"/>
                <a:gd name="T19" fmla="*/ 58 h 155"/>
                <a:gd name="T20" fmla="*/ 9 w 98"/>
                <a:gd name="T21" fmla="*/ 42 h 155"/>
                <a:gd name="T22" fmla="*/ 19 w 98"/>
                <a:gd name="T23" fmla="*/ 29 h 155"/>
                <a:gd name="T24" fmla="*/ 34 w 98"/>
                <a:gd name="T25" fmla="*/ 17 h 155"/>
                <a:gd name="T26" fmla="*/ 53 w 98"/>
                <a:gd name="T27" fmla="*/ 9 h 155"/>
                <a:gd name="T28" fmla="*/ 74 w 98"/>
                <a:gd name="T29" fmla="*/ 3 h 155"/>
                <a:gd name="T30" fmla="*/ 98 w 98"/>
                <a:gd name="T3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155">
                  <a:moveTo>
                    <a:pt x="98" y="0"/>
                  </a:moveTo>
                  <a:lnTo>
                    <a:pt x="98" y="155"/>
                  </a:lnTo>
                  <a:lnTo>
                    <a:pt x="72" y="148"/>
                  </a:lnTo>
                  <a:lnTo>
                    <a:pt x="50" y="140"/>
                  </a:lnTo>
                  <a:lnTo>
                    <a:pt x="32" y="131"/>
                  </a:lnTo>
                  <a:lnTo>
                    <a:pt x="18" y="119"/>
                  </a:lnTo>
                  <a:lnTo>
                    <a:pt x="8" y="106"/>
                  </a:lnTo>
                  <a:lnTo>
                    <a:pt x="2" y="91"/>
                  </a:lnTo>
                  <a:lnTo>
                    <a:pt x="0" y="74"/>
                  </a:lnTo>
                  <a:lnTo>
                    <a:pt x="3" y="58"/>
                  </a:lnTo>
                  <a:lnTo>
                    <a:pt x="9" y="42"/>
                  </a:lnTo>
                  <a:lnTo>
                    <a:pt x="19" y="29"/>
                  </a:lnTo>
                  <a:lnTo>
                    <a:pt x="34" y="17"/>
                  </a:lnTo>
                  <a:lnTo>
                    <a:pt x="53" y="9"/>
                  </a:lnTo>
                  <a:lnTo>
                    <a:pt x="74" y="3"/>
                  </a:lnTo>
                  <a:lnTo>
                    <a:pt x="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213">
              <a:extLst>
                <a:ext uri="{FF2B5EF4-FFF2-40B4-BE49-F238E27FC236}">
                  <a16:creationId xmlns:a16="http://schemas.microsoft.com/office/drawing/2014/main" id="{CE889C15-3207-F476-14D9-4D4E64BCC3A2}"/>
                </a:ext>
              </a:extLst>
            </p:cNvPr>
            <p:cNvSpPr>
              <a:spLocks noEditPoints="1"/>
            </p:cNvSpPr>
            <p:nvPr/>
          </p:nvSpPr>
          <p:spPr bwMode="auto">
            <a:xfrm>
              <a:off x="10850563" y="3267076"/>
              <a:ext cx="152400" cy="150813"/>
            </a:xfrm>
            <a:custGeom>
              <a:avLst/>
              <a:gdLst>
                <a:gd name="T0" fmla="*/ 505 w 1054"/>
                <a:gd name="T1" fmla="*/ 149 h 1047"/>
                <a:gd name="T2" fmla="*/ 445 w 1054"/>
                <a:gd name="T3" fmla="*/ 214 h 1047"/>
                <a:gd name="T4" fmla="*/ 348 w 1054"/>
                <a:gd name="T5" fmla="*/ 263 h 1047"/>
                <a:gd name="T6" fmla="*/ 298 w 1054"/>
                <a:gd name="T7" fmla="*/ 357 h 1047"/>
                <a:gd name="T8" fmla="*/ 315 w 1054"/>
                <a:gd name="T9" fmla="*/ 464 h 1047"/>
                <a:gd name="T10" fmla="*/ 401 w 1054"/>
                <a:gd name="T11" fmla="*/ 534 h 1047"/>
                <a:gd name="T12" fmla="*/ 503 w 1054"/>
                <a:gd name="T13" fmla="*/ 745 h 1047"/>
                <a:gd name="T14" fmla="*/ 430 w 1054"/>
                <a:gd name="T15" fmla="*/ 722 h 1047"/>
                <a:gd name="T16" fmla="*/ 401 w 1054"/>
                <a:gd name="T17" fmla="*/ 679 h 1047"/>
                <a:gd name="T18" fmla="*/ 384 w 1054"/>
                <a:gd name="T19" fmla="*/ 638 h 1047"/>
                <a:gd name="T20" fmla="*/ 336 w 1054"/>
                <a:gd name="T21" fmla="*/ 619 h 1047"/>
                <a:gd name="T22" fmla="*/ 289 w 1054"/>
                <a:gd name="T23" fmla="*/ 644 h 1047"/>
                <a:gd name="T24" fmla="*/ 289 w 1054"/>
                <a:gd name="T25" fmla="*/ 713 h 1047"/>
                <a:gd name="T26" fmla="*/ 348 w 1054"/>
                <a:gd name="T27" fmla="*/ 786 h 1047"/>
                <a:gd name="T28" fmla="*/ 464 w 1054"/>
                <a:gd name="T29" fmla="*/ 830 h 1047"/>
                <a:gd name="T30" fmla="*/ 510 w 1054"/>
                <a:gd name="T31" fmla="*/ 907 h 1047"/>
                <a:gd name="T32" fmla="*/ 548 w 1054"/>
                <a:gd name="T33" fmla="*/ 907 h 1047"/>
                <a:gd name="T34" fmla="*/ 589 w 1054"/>
                <a:gd name="T35" fmla="*/ 829 h 1047"/>
                <a:gd name="T36" fmla="*/ 702 w 1054"/>
                <a:gd name="T37" fmla="*/ 790 h 1047"/>
                <a:gd name="T38" fmla="*/ 764 w 1054"/>
                <a:gd name="T39" fmla="*/ 708 h 1047"/>
                <a:gd name="T40" fmla="*/ 765 w 1054"/>
                <a:gd name="T41" fmla="*/ 595 h 1047"/>
                <a:gd name="T42" fmla="*/ 715 w 1054"/>
                <a:gd name="T43" fmla="*/ 520 h 1047"/>
                <a:gd name="T44" fmla="*/ 632 w 1054"/>
                <a:gd name="T45" fmla="*/ 479 h 1047"/>
                <a:gd name="T46" fmla="*/ 555 w 1054"/>
                <a:gd name="T47" fmla="*/ 295 h 1047"/>
                <a:gd name="T48" fmla="*/ 624 w 1054"/>
                <a:gd name="T49" fmla="*/ 320 h 1047"/>
                <a:gd name="T50" fmla="*/ 664 w 1054"/>
                <a:gd name="T51" fmla="*/ 365 h 1047"/>
                <a:gd name="T52" fmla="*/ 707 w 1054"/>
                <a:gd name="T53" fmla="*/ 389 h 1047"/>
                <a:gd name="T54" fmla="*/ 755 w 1054"/>
                <a:gd name="T55" fmla="*/ 364 h 1047"/>
                <a:gd name="T56" fmla="*/ 752 w 1054"/>
                <a:gd name="T57" fmla="*/ 297 h 1047"/>
                <a:gd name="T58" fmla="*/ 684 w 1054"/>
                <a:gd name="T59" fmla="*/ 240 h 1047"/>
                <a:gd name="T60" fmla="*/ 594 w 1054"/>
                <a:gd name="T61" fmla="*/ 210 h 1047"/>
                <a:gd name="T62" fmla="*/ 553 w 1054"/>
                <a:gd name="T63" fmla="*/ 149 h 1047"/>
                <a:gd name="T64" fmla="*/ 527 w 1054"/>
                <a:gd name="T65" fmla="*/ 0 h 1047"/>
                <a:gd name="T66" fmla="*/ 693 w 1054"/>
                <a:gd name="T67" fmla="*/ 26 h 1047"/>
                <a:gd name="T68" fmla="*/ 880 w 1054"/>
                <a:gd name="T69" fmla="*/ 136 h 1047"/>
                <a:gd name="T70" fmla="*/ 1006 w 1054"/>
                <a:gd name="T71" fmla="*/ 307 h 1047"/>
                <a:gd name="T72" fmla="*/ 1054 w 1054"/>
                <a:gd name="T73" fmla="*/ 523 h 1047"/>
                <a:gd name="T74" fmla="*/ 1006 w 1054"/>
                <a:gd name="T75" fmla="*/ 740 h 1047"/>
                <a:gd name="T76" fmla="*/ 880 w 1054"/>
                <a:gd name="T77" fmla="*/ 911 h 1047"/>
                <a:gd name="T78" fmla="*/ 693 w 1054"/>
                <a:gd name="T79" fmla="*/ 1021 h 1047"/>
                <a:gd name="T80" fmla="*/ 469 w 1054"/>
                <a:gd name="T81" fmla="*/ 1043 h 1047"/>
                <a:gd name="T82" fmla="*/ 261 w 1054"/>
                <a:gd name="T83" fmla="*/ 975 h 1047"/>
                <a:gd name="T84" fmla="*/ 102 w 1054"/>
                <a:gd name="T85" fmla="*/ 832 h 1047"/>
                <a:gd name="T86" fmla="*/ 12 w 1054"/>
                <a:gd name="T87" fmla="*/ 636 h 1047"/>
                <a:gd name="T88" fmla="*/ 12 w 1054"/>
                <a:gd name="T89" fmla="*/ 411 h 1047"/>
                <a:gd name="T90" fmla="*/ 102 w 1054"/>
                <a:gd name="T91" fmla="*/ 215 h 1047"/>
                <a:gd name="T92" fmla="*/ 261 w 1054"/>
                <a:gd name="T93" fmla="*/ 72 h 1047"/>
                <a:gd name="T94" fmla="*/ 469 w 1054"/>
                <a:gd name="T95" fmla="*/ 3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4" h="1047">
                  <a:moveTo>
                    <a:pt x="529" y="131"/>
                  </a:moveTo>
                  <a:lnTo>
                    <a:pt x="519" y="133"/>
                  </a:lnTo>
                  <a:lnTo>
                    <a:pt x="510" y="140"/>
                  </a:lnTo>
                  <a:lnTo>
                    <a:pt x="505" y="149"/>
                  </a:lnTo>
                  <a:lnTo>
                    <a:pt x="503" y="161"/>
                  </a:lnTo>
                  <a:lnTo>
                    <a:pt x="503" y="206"/>
                  </a:lnTo>
                  <a:lnTo>
                    <a:pt x="474" y="208"/>
                  </a:lnTo>
                  <a:lnTo>
                    <a:pt x="445" y="214"/>
                  </a:lnTo>
                  <a:lnTo>
                    <a:pt x="418" y="222"/>
                  </a:lnTo>
                  <a:lnTo>
                    <a:pt x="392" y="233"/>
                  </a:lnTo>
                  <a:lnTo>
                    <a:pt x="369" y="247"/>
                  </a:lnTo>
                  <a:lnTo>
                    <a:pt x="348" y="263"/>
                  </a:lnTo>
                  <a:lnTo>
                    <a:pt x="330" y="282"/>
                  </a:lnTo>
                  <a:lnTo>
                    <a:pt x="315" y="305"/>
                  </a:lnTo>
                  <a:lnTo>
                    <a:pt x="305" y="330"/>
                  </a:lnTo>
                  <a:lnTo>
                    <a:pt x="298" y="357"/>
                  </a:lnTo>
                  <a:lnTo>
                    <a:pt x="296" y="388"/>
                  </a:lnTo>
                  <a:lnTo>
                    <a:pt x="298" y="415"/>
                  </a:lnTo>
                  <a:lnTo>
                    <a:pt x="305" y="441"/>
                  </a:lnTo>
                  <a:lnTo>
                    <a:pt x="315" y="464"/>
                  </a:lnTo>
                  <a:lnTo>
                    <a:pt x="331" y="485"/>
                  </a:lnTo>
                  <a:lnTo>
                    <a:pt x="351" y="504"/>
                  </a:lnTo>
                  <a:lnTo>
                    <a:pt x="374" y="519"/>
                  </a:lnTo>
                  <a:lnTo>
                    <a:pt x="401" y="534"/>
                  </a:lnTo>
                  <a:lnTo>
                    <a:pt x="432" y="545"/>
                  </a:lnTo>
                  <a:lnTo>
                    <a:pt x="465" y="556"/>
                  </a:lnTo>
                  <a:lnTo>
                    <a:pt x="503" y="564"/>
                  </a:lnTo>
                  <a:lnTo>
                    <a:pt x="503" y="745"/>
                  </a:lnTo>
                  <a:lnTo>
                    <a:pt x="478" y="742"/>
                  </a:lnTo>
                  <a:lnTo>
                    <a:pt x="458" y="738"/>
                  </a:lnTo>
                  <a:lnTo>
                    <a:pt x="442" y="730"/>
                  </a:lnTo>
                  <a:lnTo>
                    <a:pt x="430" y="722"/>
                  </a:lnTo>
                  <a:lnTo>
                    <a:pt x="419" y="713"/>
                  </a:lnTo>
                  <a:lnTo>
                    <a:pt x="412" y="702"/>
                  </a:lnTo>
                  <a:lnTo>
                    <a:pt x="407" y="691"/>
                  </a:lnTo>
                  <a:lnTo>
                    <a:pt x="401" y="679"/>
                  </a:lnTo>
                  <a:lnTo>
                    <a:pt x="398" y="668"/>
                  </a:lnTo>
                  <a:lnTo>
                    <a:pt x="394" y="658"/>
                  </a:lnTo>
                  <a:lnTo>
                    <a:pt x="389" y="647"/>
                  </a:lnTo>
                  <a:lnTo>
                    <a:pt x="384" y="638"/>
                  </a:lnTo>
                  <a:lnTo>
                    <a:pt x="375" y="631"/>
                  </a:lnTo>
                  <a:lnTo>
                    <a:pt x="366" y="624"/>
                  </a:lnTo>
                  <a:lnTo>
                    <a:pt x="352" y="620"/>
                  </a:lnTo>
                  <a:lnTo>
                    <a:pt x="336" y="619"/>
                  </a:lnTo>
                  <a:lnTo>
                    <a:pt x="321" y="621"/>
                  </a:lnTo>
                  <a:lnTo>
                    <a:pt x="307" y="625"/>
                  </a:lnTo>
                  <a:lnTo>
                    <a:pt x="297" y="634"/>
                  </a:lnTo>
                  <a:lnTo>
                    <a:pt x="289" y="644"/>
                  </a:lnTo>
                  <a:lnTo>
                    <a:pt x="284" y="658"/>
                  </a:lnTo>
                  <a:lnTo>
                    <a:pt x="282" y="674"/>
                  </a:lnTo>
                  <a:lnTo>
                    <a:pt x="284" y="693"/>
                  </a:lnTo>
                  <a:lnTo>
                    <a:pt x="289" y="713"/>
                  </a:lnTo>
                  <a:lnTo>
                    <a:pt x="299" y="731"/>
                  </a:lnTo>
                  <a:lnTo>
                    <a:pt x="311" y="751"/>
                  </a:lnTo>
                  <a:lnTo>
                    <a:pt x="328" y="769"/>
                  </a:lnTo>
                  <a:lnTo>
                    <a:pt x="348" y="786"/>
                  </a:lnTo>
                  <a:lnTo>
                    <a:pt x="371" y="801"/>
                  </a:lnTo>
                  <a:lnTo>
                    <a:pt x="399" y="814"/>
                  </a:lnTo>
                  <a:lnTo>
                    <a:pt x="430" y="823"/>
                  </a:lnTo>
                  <a:lnTo>
                    <a:pt x="464" y="830"/>
                  </a:lnTo>
                  <a:lnTo>
                    <a:pt x="503" y="833"/>
                  </a:lnTo>
                  <a:lnTo>
                    <a:pt x="503" y="886"/>
                  </a:lnTo>
                  <a:lnTo>
                    <a:pt x="505" y="898"/>
                  </a:lnTo>
                  <a:lnTo>
                    <a:pt x="510" y="907"/>
                  </a:lnTo>
                  <a:lnTo>
                    <a:pt x="519" y="913"/>
                  </a:lnTo>
                  <a:lnTo>
                    <a:pt x="529" y="917"/>
                  </a:lnTo>
                  <a:lnTo>
                    <a:pt x="540" y="913"/>
                  </a:lnTo>
                  <a:lnTo>
                    <a:pt x="548" y="907"/>
                  </a:lnTo>
                  <a:lnTo>
                    <a:pt x="553" y="898"/>
                  </a:lnTo>
                  <a:lnTo>
                    <a:pt x="555" y="886"/>
                  </a:lnTo>
                  <a:lnTo>
                    <a:pt x="555" y="833"/>
                  </a:lnTo>
                  <a:lnTo>
                    <a:pt x="589" y="829"/>
                  </a:lnTo>
                  <a:lnTo>
                    <a:pt x="621" y="824"/>
                  </a:lnTo>
                  <a:lnTo>
                    <a:pt x="650" y="815"/>
                  </a:lnTo>
                  <a:lnTo>
                    <a:pt x="678" y="804"/>
                  </a:lnTo>
                  <a:lnTo>
                    <a:pt x="702" y="790"/>
                  </a:lnTo>
                  <a:lnTo>
                    <a:pt x="722" y="774"/>
                  </a:lnTo>
                  <a:lnTo>
                    <a:pt x="739" y="754"/>
                  </a:lnTo>
                  <a:lnTo>
                    <a:pt x="753" y="733"/>
                  </a:lnTo>
                  <a:lnTo>
                    <a:pt x="764" y="708"/>
                  </a:lnTo>
                  <a:lnTo>
                    <a:pt x="770" y="681"/>
                  </a:lnTo>
                  <a:lnTo>
                    <a:pt x="772" y="650"/>
                  </a:lnTo>
                  <a:lnTo>
                    <a:pt x="770" y="621"/>
                  </a:lnTo>
                  <a:lnTo>
                    <a:pt x="765" y="595"/>
                  </a:lnTo>
                  <a:lnTo>
                    <a:pt x="756" y="573"/>
                  </a:lnTo>
                  <a:lnTo>
                    <a:pt x="746" y="553"/>
                  </a:lnTo>
                  <a:lnTo>
                    <a:pt x="732" y="536"/>
                  </a:lnTo>
                  <a:lnTo>
                    <a:pt x="715" y="520"/>
                  </a:lnTo>
                  <a:lnTo>
                    <a:pt x="698" y="508"/>
                  </a:lnTo>
                  <a:lnTo>
                    <a:pt x="677" y="496"/>
                  </a:lnTo>
                  <a:lnTo>
                    <a:pt x="655" y="487"/>
                  </a:lnTo>
                  <a:lnTo>
                    <a:pt x="632" y="479"/>
                  </a:lnTo>
                  <a:lnTo>
                    <a:pt x="607" y="471"/>
                  </a:lnTo>
                  <a:lnTo>
                    <a:pt x="581" y="465"/>
                  </a:lnTo>
                  <a:lnTo>
                    <a:pt x="555" y="459"/>
                  </a:lnTo>
                  <a:lnTo>
                    <a:pt x="555" y="295"/>
                  </a:lnTo>
                  <a:lnTo>
                    <a:pt x="577" y="297"/>
                  </a:lnTo>
                  <a:lnTo>
                    <a:pt x="596" y="302"/>
                  </a:lnTo>
                  <a:lnTo>
                    <a:pt x="612" y="310"/>
                  </a:lnTo>
                  <a:lnTo>
                    <a:pt x="624" y="320"/>
                  </a:lnTo>
                  <a:lnTo>
                    <a:pt x="636" y="331"/>
                  </a:lnTo>
                  <a:lnTo>
                    <a:pt x="646" y="343"/>
                  </a:lnTo>
                  <a:lnTo>
                    <a:pt x="656" y="354"/>
                  </a:lnTo>
                  <a:lnTo>
                    <a:pt x="664" y="365"/>
                  </a:lnTo>
                  <a:lnTo>
                    <a:pt x="674" y="375"/>
                  </a:lnTo>
                  <a:lnTo>
                    <a:pt x="683" y="382"/>
                  </a:lnTo>
                  <a:lnTo>
                    <a:pt x="694" y="387"/>
                  </a:lnTo>
                  <a:lnTo>
                    <a:pt x="707" y="389"/>
                  </a:lnTo>
                  <a:lnTo>
                    <a:pt x="722" y="387"/>
                  </a:lnTo>
                  <a:lnTo>
                    <a:pt x="735" y="383"/>
                  </a:lnTo>
                  <a:lnTo>
                    <a:pt x="746" y="375"/>
                  </a:lnTo>
                  <a:lnTo>
                    <a:pt x="755" y="364"/>
                  </a:lnTo>
                  <a:lnTo>
                    <a:pt x="760" y="351"/>
                  </a:lnTo>
                  <a:lnTo>
                    <a:pt x="763" y="335"/>
                  </a:lnTo>
                  <a:lnTo>
                    <a:pt x="759" y="315"/>
                  </a:lnTo>
                  <a:lnTo>
                    <a:pt x="752" y="297"/>
                  </a:lnTo>
                  <a:lnTo>
                    <a:pt x="739" y="280"/>
                  </a:lnTo>
                  <a:lnTo>
                    <a:pt x="724" y="265"/>
                  </a:lnTo>
                  <a:lnTo>
                    <a:pt x="705" y="251"/>
                  </a:lnTo>
                  <a:lnTo>
                    <a:pt x="684" y="240"/>
                  </a:lnTo>
                  <a:lnTo>
                    <a:pt x="662" y="230"/>
                  </a:lnTo>
                  <a:lnTo>
                    <a:pt x="639" y="222"/>
                  </a:lnTo>
                  <a:lnTo>
                    <a:pt x="616" y="216"/>
                  </a:lnTo>
                  <a:lnTo>
                    <a:pt x="594" y="210"/>
                  </a:lnTo>
                  <a:lnTo>
                    <a:pt x="573" y="207"/>
                  </a:lnTo>
                  <a:lnTo>
                    <a:pt x="555" y="206"/>
                  </a:lnTo>
                  <a:lnTo>
                    <a:pt x="555" y="161"/>
                  </a:lnTo>
                  <a:lnTo>
                    <a:pt x="553" y="149"/>
                  </a:lnTo>
                  <a:lnTo>
                    <a:pt x="548" y="140"/>
                  </a:lnTo>
                  <a:lnTo>
                    <a:pt x="540" y="133"/>
                  </a:lnTo>
                  <a:lnTo>
                    <a:pt x="529" y="131"/>
                  </a:lnTo>
                  <a:close/>
                  <a:moveTo>
                    <a:pt x="527" y="0"/>
                  </a:moveTo>
                  <a:lnTo>
                    <a:pt x="527" y="0"/>
                  </a:lnTo>
                  <a:lnTo>
                    <a:pt x="585" y="3"/>
                  </a:lnTo>
                  <a:lnTo>
                    <a:pt x="640" y="12"/>
                  </a:lnTo>
                  <a:lnTo>
                    <a:pt x="693" y="26"/>
                  </a:lnTo>
                  <a:lnTo>
                    <a:pt x="745" y="47"/>
                  </a:lnTo>
                  <a:lnTo>
                    <a:pt x="793" y="72"/>
                  </a:lnTo>
                  <a:lnTo>
                    <a:pt x="838" y="101"/>
                  </a:lnTo>
                  <a:lnTo>
                    <a:pt x="880" y="136"/>
                  </a:lnTo>
                  <a:lnTo>
                    <a:pt x="919" y="173"/>
                  </a:lnTo>
                  <a:lnTo>
                    <a:pt x="952" y="215"/>
                  </a:lnTo>
                  <a:lnTo>
                    <a:pt x="982" y="259"/>
                  </a:lnTo>
                  <a:lnTo>
                    <a:pt x="1006" y="307"/>
                  </a:lnTo>
                  <a:lnTo>
                    <a:pt x="1027" y="358"/>
                  </a:lnTo>
                  <a:lnTo>
                    <a:pt x="1042" y="411"/>
                  </a:lnTo>
                  <a:lnTo>
                    <a:pt x="1050" y="466"/>
                  </a:lnTo>
                  <a:lnTo>
                    <a:pt x="1054" y="523"/>
                  </a:lnTo>
                  <a:lnTo>
                    <a:pt x="1050" y="581"/>
                  </a:lnTo>
                  <a:lnTo>
                    <a:pt x="1042" y="636"/>
                  </a:lnTo>
                  <a:lnTo>
                    <a:pt x="1027" y="689"/>
                  </a:lnTo>
                  <a:lnTo>
                    <a:pt x="1006" y="740"/>
                  </a:lnTo>
                  <a:lnTo>
                    <a:pt x="982" y="788"/>
                  </a:lnTo>
                  <a:lnTo>
                    <a:pt x="952" y="832"/>
                  </a:lnTo>
                  <a:lnTo>
                    <a:pt x="919" y="874"/>
                  </a:lnTo>
                  <a:lnTo>
                    <a:pt x="880" y="911"/>
                  </a:lnTo>
                  <a:lnTo>
                    <a:pt x="838" y="946"/>
                  </a:lnTo>
                  <a:lnTo>
                    <a:pt x="793" y="975"/>
                  </a:lnTo>
                  <a:lnTo>
                    <a:pt x="745" y="1000"/>
                  </a:lnTo>
                  <a:lnTo>
                    <a:pt x="693" y="1021"/>
                  </a:lnTo>
                  <a:lnTo>
                    <a:pt x="640" y="1035"/>
                  </a:lnTo>
                  <a:lnTo>
                    <a:pt x="585" y="1043"/>
                  </a:lnTo>
                  <a:lnTo>
                    <a:pt x="527" y="1047"/>
                  </a:lnTo>
                  <a:lnTo>
                    <a:pt x="469" y="1043"/>
                  </a:lnTo>
                  <a:lnTo>
                    <a:pt x="414" y="1035"/>
                  </a:lnTo>
                  <a:lnTo>
                    <a:pt x="360" y="1021"/>
                  </a:lnTo>
                  <a:lnTo>
                    <a:pt x="309" y="1000"/>
                  </a:lnTo>
                  <a:lnTo>
                    <a:pt x="261" y="975"/>
                  </a:lnTo>
                  <a:lnTo>
                    <a:pt x="216" y="946"/>
                  </a:lnTo>
                  <a:lnTo>
                    <a:pt x="174" y="911"/>
                  </a:lnTo>
                  <a:lnTo>
                    <a:pt x="136" y="874"/>
                  </a:lnTo>
                  <a:lnTo>
                    <a:pt x="102" y="832"/>
                  </a:lnTo>
                  <a:lnTo>
                    <a:pt x="73" y="788"/>
                  </a:lnTo>
                  <a:lnTo>
                    <a:pt x="47" y="740"/>
                  </a:lnTo>
                  <a:lnTo>
                    <a:pt x="28" y="689"/>
                  </a:lnTo>
                  <a:lnTo>
                    <a:pt x="12" y="636"/>
                  </a:lnTo>
                  <a:lnTo>
                    <a:pt x="3" y="581"/>
                  </a:lnTo>
                  <a:lnTo>
                    <a:pt x="0" y="523"/>
                  </a:lnTo>
                  <a:lnTo>
                    <a:pt x="3" y="466"/>
                  </a:lnTo>
                  <a:lnTo>
                    <a:pt x="12" y="411"/>
                  </a:lnTo>
                  <a:lnTo>
                    <a:pt x="28" y="358"/>
                  </a:lnTo>
                  <a:lnTo>
                    <a:pt x="47" y="307"/>
                  </a:lnTo>
                  <a:lnTo>
                    <a:pt x="73" y="259"/>
                  </a:lnTo>
                  <a:lnTo>
                    <a:pt x="102" y="215"/>
                  </a:lnTo>
                  <a:lnTo>
                    <a:pt x="136" y="173"/>
                  </a:lnTo>
                  <a:lnTo>
                    <a:pt x="174" y="136"/>
                  </a:lnTo>
                  <a:lnTo>
                    <a:pt x="216" y="101"/>
                  </a:lnTo>
                  <a:lnTo>
                    <a:pt x="261" y="72"/>
                  </a:lnTo>
                  <a:lnTo>
                    <a:pt x="309" y="47"/>
                  </a:lnTo>
                  <a:lnTo>
                    <a:pt x="360" y="26"/>
                  </a:lnTo>
                  <a:lnTo>
                    <a:pt x="414" y="12"/>
                  </a:lnTo>
                  <a:lnTo>
                    <a:pt x="469" y="3"/>
                  </a:lnTo>
                  <a:lnTo>
                    <a:pt x="5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214">
              <a:extLst>
                <a:ext uri="{FF2B5EF4-FFF2-40B4-BE49-F238E27FC236}">
                  <a16:creationId xmlns:a16="http://schemas.microsoft.com/office/drawing/2014/main" id="{2AB41266-ED53-2F13-1108-670474339F8B}"/>
                </a:ext>
              </a:extLst>
            </p:cNvPr>
            <p:cNvSpPr>
              <a:spLocks/>
            </p:cNvSpPr>
            <p:nvPr/>
          </p:nvSpPr>
          <p:spPr bwMode="auto">
            <a:xfrm>
              <a:off x="10533063" y="3603626"/>
              <a:ext cx="109538" cy="141288"/>
            </a:xfrm>
            <a:custGeom>
              <a:avLst/>
              <a:gdLst>
                <a:gd name="T0" fmla="*/ 150 w 757"/>
                <a:gd name="T1" fmla="*/ 0 h 978"/>
                <a:gd name="T2" fmla="*/ 605 w 757"/>
                <a:gd name="T3" fmla="*/ 0 h 978"/>
                <a:gd name="T4" fmla="*/ 636 w 757"/>
                <a:gd name="T5" fmla="*/ 3 h 978"/>
                <a:gd name="T6" fmla="*/ 664 w 757"/>
                <a:gd name="T7" fmla="*/ 12 h 978"/>
                <a:gd name="T8" fmla="*/ 690 w 757"/>
                <a:gd name="T9" fmla="*/ 26 h 978"/>
                <a:gd name="T10" fmla="*/ 713 w 757"/>
                <a:gd name="T11" fmla="*/ 45 h 978"/>
                <a:gd name="T12" fmla="*/ 730 w 757"/>
                <a:gd name="T13" fmla="*/ 67 h 978"/>
                <a:gd name="T14" fmla="*/ 745 w 757"/>
                <a:gd name="T15" fmla="*/ 93 h 978"/>
                <a:gd name="T16" fmla="*/ 753 w 757"/>
                <a:gd name="T17" fmla="*/ 121 h 978"/>
                <a:gd name="T18" fmla="*/ 757 w 757"/>
                <a:gd name="T19" fmla="*/ 151 h 978"/>
                <a:gd name="T20" fmla="*/ 757 w 757"/>
                <a:gd name="T21" fmla="*/ 828 h 978"/>
                <a:gd name="T22" fmla="*/ 753 w 757"/>
                <a:gd name="T23" fmla="*/ 858 h 978"/>
                <a:gd name="T24" fmla="*/ 745 w 757"/>
                <a:gd name="T25" fmla="*/ 886 h 978"/>
                <a:gd name="T26" fmla="*/ 730 w 757"/>
                <a:gd name="T27" fmla="*/ 912 h 978"/>
                <a:gd name="T28" fmla="*/ 713 w 757"/>
                <a:gd name="T29" fmla="*/ 934 h 978"/>
                <a:gd name="T30" fmla="*/ 690 w 757"/>
                <a:gd name="T31" fmla="*/ 953 h 978"/>
                <a:gd name="T32" fmla="*/ 664 w 757"/>
                <a:gd name="T33" fmla="*/ 966 h 978"/>
                <a:gd name="T34" fmla="*/ 636 w 757"/>
                <a:gd name="T35" fmla="*/ 976 h 978"/>
                <a:gd name="T36" fmla="*/ 605 w 757"/>
                <a:gd name="T37" fmla="*/ 978 h 978"/>
                <a:gd name="T38" fmla="*/ 150 w 757"/>
                <a:gd name="T39" fmla="*/ 978 h 978"/>
                <a:gd name="T40" fmla="*/ 120 w 757"/>
                <a:gd name="T41" fmla="*/ 976 h 978"/>
                <a:gd name="T42" fmla="*/ 92 w 757"/>
                <a:gd name="T43" fmla="*/ 966 h 978"/>
                <a:gd name="T44" fmla="*/ 67 w 757"/>
                <a:gd name="T45" fmla="*/ 953 h 978"/>
                <a:gd name="T46" fmla="*/ 44 w 757"/>
                <a:gd name="T47" fmla="*/ 934 h 978"/>
                <a:gd name="T48" fmla="*/ 26 w 757"/>
                <a:gd name="T49" fmla="*/ 912 h 978"/>
                <a:gd name="T50" fmla="*/ 11 w 757"/>
                <a:gd name="T51" fmla="*/ 886 h 978"/>
                <a:gd name="T52" fmla="*/ 3 w 757"/>
                <a:gd name="T53" fmla="*/ 858 h 978"/>
                <a:gd name="T54" fmla="*/ 0 w 757"/>
                <a:gd name="T55" fmla="*/ 828 h 978"/>
                <a:gd name="T56" fmla="*/ 0 w 757"/>
                <a:gd name="T57" fmla="*/ 151 h 978"/>
                <a:gd name="T58" fmla="*/ 3 w 757"/>
                <a:gd name="T59" fmla="*/ 121 h 978"/>
                <a:gd name="T60" fmla="*/ 11 w 757"/>
                <a:gd name="T61" fmla="*/ 93 h 978"/>
                <a:gd name="T62" fmla="*/ 26 w 757"/>
                <a:gd name="T63" fmla="*/ 67 h 978"/>
                <a:gd name="T64" fmla="*/ 44 w 757"/>
                <a:gd name="T65" fmla="*/ 45 h 978"/>
                <a:gd name="T66" fmla="*/ 67 w 757"/>
                <a:gd name="T67" fmla="*/ 26 h 978"/>
                <a:gd name="T68" fmla="*/ 92 w 757"/>
                <a:gd name="T69" fmla="*/ 12 h 978"/>
                <a:gd name="T70" fmla="*/ 120 w 757"/>
                <a:gd name="T71" fmla="*/ 3 h 978"/>
                <a:gd name="T72" fmla="*/ 150 w 757"/>
                <a:gd name="T73"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978">
                  <a:moveTo>
                    <a:pt x="150" y="0"/>
                  </a:moveTo>
                  <a:lnTo>
                    <a:pt x="605" y="0"/>
                  </a:lnTo>
                  <a:lnTo>
                    <a:pt x="636" y="3"/>
                  </a:lnTo>
                  <a:lnTo>
                    <a:pt x="664" y="12"/>
                  </a:lnTo>
                  <a:lnTo>
                    <a:pt x="690" y="26"/>
                  </a:lnTo>
                  <a:lnTo>
                    <a:pt x="713" y="45"/>
                  </a:lnTo>
                  <a:lnTo>
                    <a:pt x="730" y="67"/>
                  </a:lnTo>
                  <a:lnTo>
                    <a:pt x="745" y="93"/>
                  </a:lnTo>
                  <a:lnTo>
                    <a:pt x="753" y="121"/>
                  </a:lnTo>
                  <a:lnTo>
                    <a:pt x="757" y="151"/>
                  </a:lnTo>
                  <a:lnTo>
                    <a:pt x="757" y="828"/>
                  </a:lnTo>
                  <a:lnTo>
                    <a:pt x="753" y="858"/>
                  </a:lnTo>
                  <a:lnTo>
                    <a:pt x="745" y="886"/>
                  </a:lnTo>
                  <a:lnTo>
                    <a:pt x="730" y="912"/>
                  </a:lnTo>
                  <a:lnTo>
                    <a:pt x="713" y="934"/>
                  </a:lnTo>
                  <a:lnTo>
                    <a:pt x="690" y="953"/>
                  </a:lnTo>
                  <a:lnTo>
                    <a:pt x="664" y="966"/>
                  </a:lnTo>
                  <a:lnTo>
                    <a:pt x="636" y="976"/>
                  </a:lnTo>
                  <a:lnTo>
                    <a:pt x="605" y="978"/>
                  </a:lnTo>
                  <a:lnTo>
                    <a:pt x="150" y="978"/>
                  </a:lnTo>
                  <a:lnTo>
                    <a:pt x="120" y="976"/>
                  </a:lnTo>
                  <a:lnTo>
                    <a:pt x="92" y="966"/>
                  </a:lnTo>
                  <a:lnTo>
                    <a:pt x="67" y="953"/>
                  </a:lnTo>
                  <a:lnTo>
                    <a:pt x="44" y="934"/>
                  </a:lnTo>
                  <a:lnTo>
                    <a:pt x="26" y="912"/>
                  </a:lnTo>
                  <a:lnTo>
                    <a:pt x="11" y="886"/>
                  </a:lnTo>
                  <a:lnTo>
                    <a:pt x="3" y="858"/>
                  </a:lnTo>
                  <a:lnTo>
                    <a:pt x="0" y="828"/>
                  </a:lnTo>
                  <a:lnTo>
                    <a:pt x="0" y="151"/>
                  </a:lnTo>
                  <a:lnTo>
                    <a:pt x="3" y="121"/>
                  </a:lnTo>
                  <a:lnTo>
                    <a:pt x="11" y="93"/>
                  </a:lnTo>
                  <a:lnTo>
                    <a:pt x="26" y="67"/>
                  </a:lnTo>
                  <a:lnTo>
                    <a:pt x="44" y="45"/>
                  </a:lnTo>
                  <a:lnTo>
                    <a:pt x="67" y="26"/>
                  </a:lnTo>
                  <a:lnTo>
                    <a:pt x="92" y="12"/>
                  </a:lnTo>
                  <a:lnTo>
                    <a:pt x="120" y="3"/>
                  </a:lnTo>
                  <a:lnTo>
                    <a:pt x="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215">
              <a:extLst>
                <a:ext uri="{FF2B5EF4-FFF2-40B4-BE49-F238E27FC236}">
                  <a16:creationId xmlns:a16="http://schemas.microsoft.com/office/drawing/2014/main" id="{6AD6D3EE-5E1C-79C3-25BE-4A30A01B2770}"/>
                </a:ext>
              </a:extLst>
            </p:cNvPr>
            <p:cNvSpPr>
              <a:spLocks/>
            </p:cNvSpPr>
            <p:nvPr/>
          </p:nvSpPr>
          <p:spPr bwMode="auto">
            <a:xfrm>
              <a:off x="10702925" y="3527426"/>
              <a:ext cx="109538" cy="217488"/>
            </a:xfrm>
            <a:custGeom>
              <a:avLst/>
              <a:gdLst>
                <a:gd name="T0" fmla="*/ 152 w 757"/>
                <a:gd name="T1" fmla="*/ 0 h 1504"/>
                <a:gd name="T2" fmla="*/ 606 w 757"/>
                <a:gd name="T3" fmla="*/ 0 h 1504"/>
                <a:gd name="T4" fmla="*/ 637 w 757"/>
                <a:gd name="T5" fmla="*/ 3 h 1504"/>
                <a:gd name="T6" fmla="*/ 665 w 757"/>
                <a:gd name="T7" fmla="*/ 11 h 1504"/>
                <a:gd name="T8" fmla="*/ 691 w 757"/>
                <a:gd name="T9" fmla="*/ 26 h 1504"/>
                <a:gd name="T10" fmla="*/ 713 w 757"/>
                <a:gd name="T11" fmla="*/ 43 h 1504"/>
                <a:gd name="T12" fmla="*/ 732 w 757"/>
                <a:gd name="T13" fmla="*/ 66 h 1504"/>
                <a:gd name="T14" fmla="*/ 746 w 757"/>
                <a:gd name="T15" fmla="*/ 91 h 1504"/>
                <a:gd name="T16" fmla="*/ 754 w 757"/>
                <a:gd name="T17" fmla="*/ 120 h 1504"/>
                <a:gd name="T18" fmla="*/ 757 w 757"/>
                <a:gd name="T19" fmla="*/ 151 h 1504"/>
                <a:gd name="T20" fmla="*/ 757 w 757"/>
                <a:gd name="T21" fmla="*/ 1354 h 1504"/>
                <a:gd name="T22" fmla="*/ 754 w 757"/>
                <a:gd name="T23" fmla="*/ 1384 h 1504"/>
                <a:gd name="T24" fmla="*/ 746 w 757"/>
                <a:gd name="T25" fmla="*/ 1412 h 1504"/>
                <a:gd name="T26" fmla="*/ 732 w 757"/>
                <a:gd name="T27" fmla="*/ 1438 h 1504"/>
                <a:gd name="T28" fmla="*/ 713 w 757"/>
                <a:gd name="T29" fmla="*/ 1460 h 1504"/>
                <a:gd name="T30" fmla="*/ 691 w 757"/>
                <a:gd name="T31" fmla="*/ 1479 h 1504"/>
                <a:gd name="T32" fmla="*/ 665 w 757"/>
                <a:gd name="T33" fmla="*/ 1492 h 1504"/>
                <a:gd name="T34" fmla="*/ 637 w 757"/>
                <a:gd name="T35" fmla="*/ 1502 h 1504"/>
                <a:gd name="T36" fmla="*/ 606 w 757"/>
                <a:gd name="T37" fmla="*/ 1504 h 1504"/>
                <a:gd name="T38" fmla="*/ 152 w 757"/>
                <a:gd name="T39" fmla="*/ 1504 h 1504"/>
                <a:gd name="T40" fmla="*/ 122 w 757"/>
                <a:gd name="T41" fmla="*/ 1502 h 1504"/>
                <a:gd name="T42" fmla="*/ 92 w 757"/>
                <a:gd name="T43" fmla="*/ 1492 h 1504"/>
                <a:gd name="T44" fmla="*/ 67 w 757"/>
                <a:gd name="T45" fmla="*/ 1479 h 1504"/>
                <a:gd name="T46" fmla="*/ 45 w 757"/>
                <a:gd name="T47" fmla="*/ 1460 h 1504"/>
                <a:gd name="T48" fmla="*/ 26 w 757"/>
                <a:gd name="T49" fmla="*/ 1438 h 1504"/>
                <a:gd name="T50" fmla="*/ 13 w 757"/>
                <a:gd name="T51" fmla="*/ 1412 h 1504"/>
                <a:gd name="T52" fmla="*/ 3 w 757"/>
                <a:gd name="T53" fmla="*/ 1384 h 1504"/>
                <a:gd name="T54" fmla="*/ 0 w 757"/>
                <a:gd name="T55" fmla="*/ 1354 h 1504"/>
                <a:gd name="T56" fmla="*/ 0 w 757"/>
                <a:gd name="T57" fmla="*/ 151 h 1504"/>
                <a:gd name="T58" fmla="*/ 3 w 757"/>
                <a:gd name="T59" fmla="*/ 120 h 1504"/>
                <a:gd name="T60" fmla="*/ 13 w 757"/>
                <a:gd name="T61" fmla="*/ 91 h 1504"/>
                <a:gd name="T62" fmla="*/ 26 w 757"/>
                <a:gd name="T63" fmla="*/ 66 h 1504"/>
                <a:gd name="T64" fmla="*/ 45 w 757"/>
                <a:gd name="T65" fmla="*/ 43 h 1504"/>
                <a:gd name="T66" fmla="*/ 67 w 757"/>
                <a:gd name="T67" fmla="*/ 26 h 1504"/>
                <a:gd name="T68" fmla="*/ 92 w 757"/>
                <a:gd name="T69" fmla="*/ 11 h 1504"/>
                <a:gd name="T70" fmla="*/ 122 w 757"/>
                <a:gd name="T71" fmla="*/ 3 h 1504"/>
                <a:gd name="T72" fmla="*/ 152 w 757"/>
                <a:gd name="T73" fmla="*/ 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1504">
                  <a:moveTo>
                    <a:pt x="152" y="0"/>
                  </a:moveTo>
                  <a:lnTo>
                    <a:pt x="606" y="0"/>
                  </a:lnTo>
                  <a:lnTo>
                    <a:pt x="637" y="3"/>
                  </a:lnTo>
                  <a:lnTo>
                    <a:pt x="665" y="11"/>
                  </a:lnTo>
                  <a:lnTo>
                    <a:pt x="691" y="26"/>
                  </a:lnTo>
                  <a:lnTo>
                    <a:pt x="713" y="43"/>
                  </a:lnTo>
                  <a:lnTo>
                    <a:pt x="732" y="66"/>
                  </a:lnTo>
                  <a:lnTo>
                    <a:pt x="746" y="91"/>
                  </a:lnTo>
                  <a:lnTo>
                    <a:pt x="754" y="120"/>
                  </a:lnTo>
                  <a:lnTo>
                    <a:pt x="757" y="151"/>
                  </a:lnTo>
                  <a:lnTo>
                    <a:pt x="757" y="1354"/>
                  </a:lnTo>
                  <a:lnTo>
                    <a:pt x="754" y="1384"/>
                  </a:lnTo>
                  <a:lnTo>
                    <a:pt x="746" y="1412"/>
                  </a:lnTo>
                  <a:lnTo>
                    <a:pt x="732" y="1438"/>
                  </a:lnTo>
                  <a:lnTo>
                    <a:pt x="713" y="1460"/>
                  </a:lnTo>
                  <a:lnTo>
                    <a:pt x="691" y="1479"/>
                  </a:lnTo>
                  <a:lnTo>
                    <a:pt x="665" y="1492"/>
                  </a:lnTo>
                  <a:lnTo>
                    <a:pt x="637" y="1502"/>
                  </a:lnTo>
                  <a:lnTo>
                    <a:pt x="606" y="1504"/>
                  </a:lnTo>
                  <a:lnTo>
                    <a:pt x="152" y="1504"/>
                  </a:lnTo>
                  <a:lnTo>
                    <a:pt x="122" y="1502"/>
                  </a:lnTo>
                  <a:lnTo>
                    <a:pt x="92" y="1492"/>
                  </a:lnTo>
                  <a:lnTo>
                    <a:pt x="67" y="1479"/>
                  </a:lnTo>
                  <a:lnTo>
                    <a:pt x="45" y="1460"/>
                  </a:lnTo>
                  <a:lnTo>
                    <a:pt x="26" y="1438"/>
                  </a:lnTo>
                  <a:lnTo>
                    <a:pt x="13" y="1412"/>
                  </a:lnTo>
                  <a:lnTo>
                    <a:pt x="3" y="1384"/>
                  </a:lnTo>
                  <a:lnTo>
                    <a:pt x="0" y="1354"/>
                  </a:lnTo>
                  <a:lnTo>
                    <a:pt x="0" y="151"/>
                  </a:lnTo>
                  <a:lnTo>
                    <a:pt x="3" y="120"/>
                  </a:lnTo>
                  <a:lnTo>
                    <a:pt x="13" y="91"/>
                  </a:lnTo>
                  <a:lnTo>
                    <a:pt x="26" y="66"/>
                  </a:lnTo>
                  <a:lnTo>
                    <a:pt x="45" y="43"/>
                  </a:lnTo>
                  <a:lnTo>
                    <a:pt x="67" y="26"/>
                  </a:lnTo>
                  <a:lnTo>
                    <a:pt x="92" y="11"/>
                  </a:lnTo>
                  <a:lnTo>
                    <a:pt x="122" y="3"/>
                  </a:lnTo>
                  <a:lnTo>
                    <a:pt x="1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216">
              <a:extLst>
                <a:ext uri="{FF2B5EF4-FFF2-40B4-BE49-F238E27FC236}">
                  <a16:creationId xmlns:a16="http://schemas.microsoft.com/office/drawing/2014/main" id="{C027DB9F-5C96-BB70-BFCD-6180FBDA3BB3}"/>
                </a:ext>
              </a:extLst>
            </p:cNvPr>
            <p:cNvSpPr>
              <a:spLocks/>
            </p:cNvSpPr>
            <p:nvPr/>
          </p:nvSpPr>
          <p:spPr bwMode="auto">
            <a:xfrm>
              <a:off x="10872788" y="3441701"/>
              <a:ext cx="109538" cy="303213"/>
            </a:xfrm>
            <a:custGeom>
              <a:avLst/>
              <a:gdLst>
                <a:gd name="T0" fmla="*/ 151 w 757"/>
                <a:gd name="T1" fmla="*/ 0 h 2105"/>
                <a:gd name="T2" fmla="*/ 605 w 757"/>
                <a:gd name="T3" fmla="*/ 0 h 2105"/>
                <a:gd name="T4" fmla="*/ 636 w 757"/>
                <a:gd name="T5" fmla="*/ 3 h 2105"/>
                <a:gd name="T6" fmla="*/ 664 w 757"/>
                <a:gd name="T7" fmla="*/ 11 h 2105"/>
                <a:gd name="T8" fmla="*/ 690 w 757"/>
                <a:gd name="T9" fmla="*/ 25 h 2105"/>
                <a:gd name="T10" fmla="*/ 712 w 757"/>
                <a:gd name="T11" fmla="*/ 43 h 2105"/>
                <a:gd name="T12" fmla="*/ 731 w 757"/>
                <a:gd name="T13" fmla="*/ 65 h 2105"/>
                <a:gd name="T14" fmla="*/ 744 w 757"/>
                <a:gd name="T15" fmla="*/ 91 h 2105"/>
                <a:gd name="T16" fmla="*/ 754 w 757"/>
                <a:gd name="T17" fmla="*/ 119 h 2105"/>
                <a:gd name="T18" fmla="*/ 757 w 757"/>
                <a:gd name="T19" fmla="*/ 149 h 2105"/>
                <a:gd name="T20" fmla="*/ 757 w 757"/>
                <a:gd name="T21" fmla="*/ 1955 h 2105"/>
                <a:gd name="T22" fmla="*/ 754 w 757"/>
                <a:gd name="T23" fmla="*/ 1985 h 2105"/>
                <a:gd name="T24" fmla="*/ 744 w 757"/>
                <a:gd name="T25" fmla="*/ 2013 h 2105"/>
                <a:gd name="T26" fmla="*/ 731 w 757"/>
                <a:gd name="T27" fmla="*/ 2039 h 2105"/>
                <a:gd name="T28" fmla="*/ 712 w 757"/>
                <a:gd name="T29" fmla="*/ 2061 h 2105"/>
                <a:gd name="T30" fmla="*/ 690 w 757"/>
                <a:gd name="T31" fmla="*/ 2080 h 2105"/>
                <a:gd name="T32" fmla="*/ 664 w 757"/>
                <a:gd name="T33" fmla="*/ 2093 h 2105"/>
                <a:gd name="T34" fmla="*/ 636 w 757"/>
                <a:gd name="T35" fmla="*/ 2103 h 2105"/>
                <a:gd name="T36" fmla="*/ 605 w 757"/>
                <a:gd name="T37" fmla="*/ 2105 h 2105"/>
                <a:gd name="T38" fmla="*/ 151 w 757"/>
                <a:gd name="T39" fmla="*/ 2105 h 2105"/>
                <a:gd name="T40" fmla="*/ 120 w 757"/>
                <a:gd name="T41" fmla="*/ 2103 h 2105"/>
                <a:gd name="T42" fmla="*/ 92 w 757"/>
                <a:gd name="T43" fmla="*/ 2093 h 2105"/>
                <a:gd name="T44" fmla="*/ 66 w 757"/>
                <a:gd name="T45" fmla="*/ 2080 h 2105"/>
                <a:gd name="T46" fmla="*/ 44 w 757"/>
                <a:gd name="T47" fmla="*/ 2061 h 2105"/>
                <a:gd name="T48" fmla="*/ 25 w 757"/>
                <a:gd name="T49" fmla="*/ 2039 h 2105"/>
                <a:gd name="T50" fmla="*/ 12 w 757"/>
                <a:gd name="T51" fmla="*/ 2013 h 2105"/>
                <a:gd name="T52" fmla="*/ 3 w 757"/>
                <a:gd name="T53" fmla="*/ 1985 h 2105"/>
                <a:gd name="T54" fmla="*/ 0 w 757"/>
                <a:gd name="T55" fmla="*/ 1955 h 2105"/>
                <a:gd name="T56" fmla="*/ 0 w 757"/>
                <a:gd name="T57" fmla="*/ 149 h 2105"/>
                <a:gd name="T58" fmla="*/ 3 w 757"/>
                <a:gd name="T59" fmla="*/ 119 h 2105"/>
                <a:gd name="T60" fmla="*/ 12 w 757"/>
                <a:gd name="T61" fmla="*/ 91 h 2105"/>
                <a:gd name="T62" fmla="*/ 25 w 757"/>
                <a:gd name="T63" fmla="*/ 65 h 2105"/>
                <a:gd name="T64" fmla="*/ 44 w 757"/>
                <a:gd name="T65" fmla="*/ 43 h 2105"/>
                <a:gd name="T66" fmla="*/ 66 w 757"/>
                <a:gd name="T67" fmla="*/ 25 h 2105"/>
                <a:gd name="T68" fmla="*/ 92 w 757"/>
                <a:gd name="T69" fmla="*/ 11 h 2105"/>
                <a:gd name="T70" fmla="*/ 120 w 757"/>
                <a:gd name="T71" fmla="*/ 3 h 2105"/>
                <a:gd name="T72" fmla="*/ 151 w 757"/>
                <a:gd name="T73"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2105">
                  <a:moveTo>
                    <a:pt x="151" y="0"/>
                  </a:moveTo>
                  <a:lnTo>
                    <a:pt x="605" y="0"/>
                  </a:lnTo>
                  <a:lnTo>
                    <a:pt x="636" y="3"/>
                  </a:lnTo>
                  <a:lnTo>
                    <a:pt x="664" y="11"/>
                  </a:lnTo>
                  <a:lnTo>
                    <a:pt x="690" y="25"/>
                  </a:lnTo>
                  <a:lnTo>
                    <a:pt x="712" y="43"/>
                  </a:lnTo>
                  <a:lnTo>
                    <a:pt x="731" y="65"/>
                  </a:lnTo>
                  <a:lnTo>
                    <a:pt x="744" y="91"/>
                  </a:lnTo>
                  <a:lnTo>
                    <a:pt x="754" y="119"/>
                  </a:lnTo>
                  <a:lnTo>
                    <a:pt x="757" y="149"/>
                  </a:lnTo>
                  <a:lnTo>
                    <a:pt x="757" y="1955"/>
                  </a:lnTo>
                  <a:lnTo>
                    <a:pt x="754" y="1985"/>
                  </a:lnTo>
                  <a:lnTo>
                    <a:pt x="744" y="2013"/>
                  </a:lnTo>
                  <a:lnTo>
                    <a:pt x="731" y="2039"/>
                  </a:lnTo>
                  <a:lnTo>
                    <a:pt x="712" y="2061"/>
                  </a:lnTo>
                  <a:lnTo>
                    <a:pt x="690" y="2080"/>
                  </a:lnTo>
                  <a:lnTo>
                    <a:pt x="664" y="2093"/>
                  </a:lnTo>
                  <a:lnTo>
                    <a:pt x="636" y="2103"/>
                  </a:lnTo>
                  <a:lnTo>
                    <a:pt x="605" y="2105"/>
                  </a:lnTo>
                  <a:lnTo>
                    <a:pt x="151" y="2105"/>
                  </a:lnTo>
                  <a:lnTo>
                    <a:pt x="120" y="2103"/>
                  </a:lnTo>
                  <a:lnTo>
                    <a:pt x="92" y="2093"/>
                  </a:lnTo>
                  <a:lnTo>
                    <a:pt x="66" y="2080"/>
                  </a:lnTo>
                  <a:lnTo>
                    <a:pt x="44" y="2061"/>
                  </a:lnTo>
                  <a:lnTo>
                    <a:pt x="25" y="2039"/>
                  </a:lnTo>
                  <a:lnTo>
                    <a:pt x="12" y="2013"/>
                  </a:lnTo>
                  <a:lnTo>
                    <a:pt x="3" y="1985"/>
                  </a:lnTo>
                  <a:lnTo>
                    <a:pt x="0" y="1955"/>
                  </a:lnTo>
                  <a:lnTo>
                    <a:pt x="0" y="149"/>
                  </a:lnTo>
                  <a:lnTo>
                    <a:pt x="3" y="119"/>
                  </a:lnTo>
                  <a:lnTo>
                    <a:pt x="12" y="91"/>
                  </a:lnTo>
                  <a:lnTo>
                    <a:pt x="25" y="65"/>
                  </a:lnTo>
                  <a:lnTo>
                    <a:pt x="44" y="43"/>
                  </a:lnTo>
                  <a:lnTo>
                    <a:pt x="66" y="25"/>
                  </a:lnTo>
                  <a:lnTo>
                    <a:pt x="92" y="11"/>
                  </a:lnTo>
                  <a:lnTo>
                    <a:pt x="120" y="3"/>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217">
              <a:extLst>
                <a:ext uri="{FF2B5EF4-FFF2-40B4-BE49-F238E27FC236}">
                  <a16:creationId xmlns:a16="http://schemas.microsoft.com/office/drawing/2014/main" id="{0EA0E8AF-3653-91DD-CBA5-437C61E19444}"/>
                </a:ext>
              </a:extLst>
            </p:cNvPr>
            <p:cNvSpPr>
              <a:spLocks/>
            </p:cNvSpPr>
            <p:nvPr/>
          </p:nvSpPr>
          <p:spPr bwMode="auto">
            <a:xfrm>
              <a:off x="10528300" y="3367088"/>
              <a:ext cx="309563" cy="182563"/>
            </a:xfrm>
            <a:custGeom>
              <a:avLst/>
              <a:gdLst>
                <a:gd name="T0" fmla="*/ 1690 w 2143"/>
                <a:gd name="T1" fmla="*/ 0 h 1263"/>
                <a:gd name="T2" fmla="*/ 1708 w 2143"/>
                <a:gd name="T3" fmla="*/ 1 h 1263"/>
                <a:gd name="T4" fmla="*/ 2083 w 2143"/>
                <a:gd name="T5" fmla="*/ 80 h 1263"/>
                <a:gd name="T6" fmla="*/ 2099 w 2143"/>
                <a:gd name="T7" fmla="*/ 85 h 1263"/>
                <a:gd name="T8" fmla="*/ 2114 w 2143"/>
                <a:gd name="T9" fmla="*/ 93 h 1263"/>
                <a:gd name="T10" fmla="*/ 2125 w 2143"/>
                <a:gd name="T11" fmla="*/ 104 h 1263"/>
                <a:gd name="T12" fmla="*/ 2135 w 2143"/>
                <a:gd name="T13" fmla="*/ 118 h 1263"/>
                <a:gd name="T14" fmla="*/ 2142 w 2143"/>
                <a:gd name="T15" fmla="*/ 138 h 1263"/>
                <a:gd name="T16" fmla="*/ 2143 w 2143"/>
                <a:gd name="T17" fmla="*/ 160 h 1263"/>
                <a:gd name="T18" fmla="*/ 2138 w 2143"/>
                <a:gd name="T19" fmla="*/ 182 h 1263"/>
                <a:gd name="T20" fmla="*/ 1992 w 2143"/>
                <a:gd name="T21" fmla="*/ 535 h 1263"/>
                <a:gd name="T22" fmla="*/ 1985 w 2143"/>
                <a:gd name="T23" fmla="*/ 550 h 1263"/>
                <a:gd name="T24" fmla="*/ 1973 w 2143"/>
                <a:gd name="T25" fmla="*/ 563 h 1263"/>
                <a:gd name="T26" fmla="*/ 1959 w 2143"/>
                <a:gd name="T27" fmla="*/ 572 h 1263"/>
                <a:gd name="T28" fmla="*/ 1943 w 2143"/>
                <a:gd name="T29" fmla="*/ 578 h 1263"/>
                <a:gd name="T30" fmla="*/ 1926 w 2143"/>
                <a:gd name="T31" fmla="*/ 581 h 1263"/>
                <a:gd name="T32" fmla="*/ 1922 w 2143"/>
                <a:gd name="T33" fmla="*/ 581 h 1263"/>
                <a:gd name="T34" fmla="*/ 1902 w 2143"/>
                <a:gd name="T35" fmla="*/ 578 h 1263"/>
                <a:gd name="T36" fmla="*/ 1883 w 2143"/>
                <a:gd name="T37" fmla="*/ 571 h 1263"/>
                <a:gd name="T38" fmla="*/ 1868 w 2143"/>
                <a:gd name="T39" fmla="*/ 558 h 1263"/>
                <a:gd name="T40" fmla="*/ 1856 w 2143"/>
                <a:gd name="T41" fmla="*/ 542 h 1263"/>
                <a:gd name="T42" fmla="*/ 1780 w 2143"/>
                <a:gd name="T43" fmla="*/ 398 h 1263"/>
                <a:gd name="T44" fmla="*/ 111 w 2143"/>
                <a:gd name="T45" fmla="*/ 1254 h 1263"/>
                <a:gd name="T46" fmla="*/ 93 w 2143"/>
                <a:gd name="T47" fmla="*/ 1260 h 1263"/>
                <a:gd name="T48" fmla="*/ 76 w 2143"/>
                <a:gd name="T49" fmla="*/ 1263 h 1263"/>
                <a:gd name="T50" fmla="*/ 60 w 2143"/>
                <a:gd name="T51" fmla="*/ 1260 h 1263"/>
                <a:gd name="T52" fmla="*/ 44 w 2143"/>
                <a:gd name="T53" fmla="*/ 1255 h 1263"/>
                <a:gd name="T54" fmla="*/ 30 w 2143"/>
                <a:gd name="T55" fmla="*/ 1247 h 1263"/>
                <a:gd name="T56" fmla="*/ 18 w 2143"/>
                <a:gd name="T57" fmla="*/ 1236 h 1263"/>
                <a:gd name="T58" fmla="*/ 8 w 2143"/>
                <a:gd name="T59" fmla="*/ 1221 h 1263"/>
                <a:gd name="T60" fmla="*/ 2 w 2143"/>
                <a:gd name="T61" fmla="*/ 1202 h 1263"/>
                <a:gd name="T62" fmla="*/ 0 w 2143"/>
                <a:gd name="T63" fmla="*/ 1184 h 1263"/>
                <a:gd name="T64" fmla="*/ 4 w 2143"/>
                <a:gd name="T65" fmla="*/ 1164 h 1263"/>
                <a:gd name="T66" fmla="*/ 13 w 2143"/>
                <a:gd name="T67" fmla="*/ 1147 h 1263"/>
                <a:gd name="T68" fmla="*/ 24 w 2143"/>
                <a:gd name="T69" fmla="*/ 1132 h 1263"/>
                <a:gd name="T70" fmla="*/ 41 w 2143"/>
                <a:gd name="T71" fmla="*/ 1120 h 1263"/>
                <a:gd name="T72" fmla="*/ 1709 w 2143"/>
                <a:gd name="T73" fmla="*/ 266 h 1263"/>
                <a:gd name="T74" fmla="*/ 1625 w 2143"/>
                <a:gd name="T75" fmla="*/ 110 h 1263"/>
                <a:gd name="T76" fmla="*/ 1619 w 2143"/>
                <a:gd name="T77" fmla="*/ 95 h 1263"/>
                <a:gd name="T78" fmla="*/ 1616 w 2143"/>
                <a:gd name="T79" fmla="*/ 78 h 1263"/>
                <a:gd name="T80" fmla="*/ 1618 w 2143"/>
                <a:gd name="T81" fmla="*/ 61 h 1263"/>
                <a:gd name="T82" fmla="*/ 1623 w 2143"/>
                <a:gd name="T83" fmla="*/ 45 h 1263"/>
                <a:gd name="T84" fmla="*/ 1631 w 2143"/>
                <a:gd name="T85" fmla="*/ 30 h 1263"/>
                <a:gd name="T86" fmla="*/ 1643 w 2143"/>
                <a:gd name="T87" fmla="*/ 18 h 1263"/>
                <a:gd name="T88" fmla="*/ 1657 w 2143"/>
                <a:gd name="T89" fmla="*/ 8 h 1263"/>
                <a:gd name="T90" fmla="*/ 1673 w 2143"/>
                <a:gd name="T91" fmla="*/ 2 h 1263"/>
                <a:gd name="T92" fmla="*/ 1690 w 2143"/>
                <a:gd name="T93" fmla="*/ 0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43" h="1263">
                  <a:moveTo>
                    <a:pt x="1690" y="0"/>
                  </a:moveTo>
                  <a:lnTo>
                    <a:pt x="1708" y="1"/>
                  </a:lnTo>
                  <a:lnTo>
                    <a:pt x="2083" y="80"/>
                  </a:lnTo>
                  <a:lnTo>
                    <a:pt x="2099" y="85"/>
                  </a:lnTo>
                  <a:lnTo>
                    <a:pt x="2114" y="93"/>
                  </a:lnTo>
                  <a:lnTo>
                    <a:pt x="2125" y="104"/>
                  </a:lnTo>
                  <a:lnTo>
                    <a:pt x="2135" y="118"/>
                  </a:lnTo>
                  <a:lnTo>
                    <a:pt x="2142" y="138"/>
                  </a:lnTo>
                  <a:lnTo>
                    <a:pt x="2143" y="160"/>
                  </a:lnTo>
                  <a:lnTo>
                    <a:pt x="2138" y="182"/>
                  </a:lnTo>
                  <a:lnTo>
                    <a:pt x="1992" y="535"/>
                  </a:lnTo>
                  <a:lnTo>
                    <a:pt x="1985" y="550"/>
                  </a:lnTo>
                  <a:lnTo>
                    <a:pt x="1973" y="563"/>
                  </a:lnTo>
                  <a:lnTo>
                    <a:pt x="1959" y="572"/>
                  </a:lnTo>
                  <a:lnTo>
                    <a:pt x="1943" y="578"/>
                  </a:lnTo>
                  <a:lnTo>
                    <a:pt x="1926" y="581"/>
                  </a:lnTo>
                  <a:lnTo>
                    <a:pt x="1922" y="581"/>
                  </a:lnTo>
                  <a:lnTo>
                    <a:pt x="1902" y="578"/>
                  </a:lnTo>
                  <a:lnTo>
                    <a:pt x="1883" y="571"/>
                  </a:lnTo>
                  <a:lnTo>
                    <a:pt x="1868" y="558"/>
                  </a:lnTo>
                  <a:lnTo>
                    <a:pt x="1856" y="542"/>
                  </a:lnTo>
                  <a:lnTo>
                    <a:pt x="1780" y="398"/>
                  </a:lnTo>
                  <a:lnTo>
                    <a:pt x="111" y="1254"/>
                  </a:lnTo>
                  <a:lnTo>
                    <a:pt x="93" y="1260"/>
                  </a:lnTo>
                  <a:lnTo>
                    <a:pt x="76" y="1263"/>
                  </a:lnTo>
                  <a:lnTo>
                    <a:pt x="60" y="1260"/>
                  </a:lnTo>
                  <a:lnTo>
                    <a:pt x="44" y="1255"/>
                  </a:lnTo>
                  <a:lnTo>
                    <a:pt x="30" y="1247"/>
                  </a:lnTo>
                  <a:lnTo>
                    <a:pt x="18" y="1236"/>
                  </a:lnTo>
                  <a:lnTo>
                    <a:pt x="8" y="1221"/>
                  </a:lnTo>
                  <a:lnTo>
                    <a:pt x="2" y="1202"/>
                  </a:lnTo>
                  <a:lnTo>
                    <a:pt x="0" y="1184"/>
                  </a:lnTo>
                  <a:lnTo>
                    <a:pt x="4" y="1164"/>
                  </a:lnTo>
                  <a:lnTo>
                    <a:pt x="13" y="1147"/>
                  </a:lnTo>
                  <a:lnTo>
                    <a:pt x="24" y="1132"/>
                  </a:lnTo>
                  <a:lnTo>
                    <a:pt x="41" y="1120"/>
                  </a:lnTo>
                  <a:lnTo>
                    <a:pt x="1709" y="266"/>
                  </a:lnTo>
                  <a:lnTo>
                    <a:pt x="1625" y="110"/>
                  </a:lnTo>
                  <a:lnTo>
                    <a:pt x="1619" y="95"/>
                  </a:lnTo>
                  <a:lnTo>
                    <a:pt x="1616" y="78"/>
                  </a:lnTo>
                  <a:lnTo>
                    <a:pt x="1618" y="61"/>
                  </a:lnTo>
                  <a:lnTo>
                    <a:pt x="1623" y="45"/>
                  </a:lnTo>
                  <a:lnTo>
                    <a:pt x="1631" y="30"/>
                  </a:lnTo>
                  <a:lnTo>
                    <a:pt x="1643" y="18"/>
                  </a:lnTo>
                  <a:lnTo>
                    <a:pt x="1657" y="8"/>
                  </a:lnTo>
                  <a:lnTo>
                    <a:pt x="1673" y="2"/>
                  </a:lnTo>
                  <a:lnTo>
                    <a:pt x="16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85" name="Group 336">
            <a:extLst>
              <a:ext uri="{FF2B5EF4-FFF2-40B4-BE49-F238E27FC236}">
                <a16:creationId xmlns:a16="http://schemas.microsoft.com/office/drawing/2014/main" id="{1DAF9FFA-5C44-5543-B7E3-99686F35F506}"/>
              </a:ext>
            </a:extLst>
          </p:cNvPr>
          <p:cNvGrpSpPr>
            <a:grpSpLocks noChangeAspect="1"/>
          </p:cNvGrpSpPr>
          <p:nvPr/>
        </p:nvGrpSpPr>
        <p:grpSpPr bwMode="auto">
          <a:xfrm>
            <a:off x="500268" y="1637947"/>
            <a:ext cx="385240" cy="384993"/>
            <a:chOff x="3771" y="2943"/>
            <a:chExt cx="3138" cy="3136"/>
          </a:xfrm>
          <a:solidFill>
            <a:schemeClr val="bg1"/>
          </a:solidFill>
        </p:grpSpPr>
        <p:sp>
          <p:nvSpPr>
            <p:cNvPr id="86" name="Freeform 338">
              <a:extLst>
                <a:ext uri="{FF2B5EF4-FFF2-40B4-BE49-F238E27FC236}">
                  <a16:creationId xmlns:a16="http://schemas.microsoft.com/office/drawing/2014/main" id="{148C2F40-726F-03E1-E6F0-35D06B01E31E}"/>
                </a:ext>
              </a:extLst>
            </p:cNvPr>
            <p:cNvSpPr>
              <a:spLocks noEditPoints="1"/>
            </p:cNvSpPr>
            <p:nvPr/>
          </p:nvSpPr>
          <p:spPr bwMode="auto">
            <a:xfrm>
              <a:off x="3771" y="2943"/>
              <a:ext cx="3138" cy="3136"/>
            </a:xfrm>
            <a:custGeom>
              <a:avLst/>
              <a:gdLst>
                <a:gd name="T0" fmla="*/ 2318 w 6277"/>
                <a:gd name="T1" fmla="*/ 1093 h 6274"/>
                <a:gd name="T2" fmla="*/ 1689 w 6277"/>
                <a:gd name="T3" fmla="*/ 1478 h 6274"/>
                <a:gd name="T4" fmla="*/ 1223 w 6277"/>
                <a:gd name="T5" fmla="*/ 2049 h 6274"/>
                <a:gd name="T6" fmla="*/ 969 w 6277"/>
                <a:gd name="T7" fmla="*/ 2754 h 6274"/>
                <a:gd name="T8" fmla="*/ 1351 w 6277"/>
                <a:gd name="T9" fmla="*/ 2947 h 6274"/>
                <a:gd name="T10" fmla="*/ 1450 w 6277"/>
                <a:gd name="T11" fmla="*/ 3136 h 6274"/>
                <a:gd name="T12" fmla="*/ 1351 w 6277"/>
                <a:gd name="T13" fmla="*/ 3327 h 6274"/>
                <a:gd name="T14" fmla="*/ 969 w 6277"/>
                <a:gd name="T15" fmla="*/ 3520 h 6274"/>
                <a:gd name="T16" fmla="*/ 1223 w 6277"/>
                <a:gd name="T17" fmla="*/ 4225 h 6274"/>
                <a:gd name="T18" fmla="*/ 1689 w 6277"/>
                <a:gd name="T19" fmla="*/ 4794 h 6274"/>
                <a:gd name="T20" fmla="*/ 2318 w 6277"/>
                <a:gd name="T21" fmla="*/ 5181 h 6274"/>
                <a:gd name="T22" fmla="*/ 2910 w 6277"/>
                <a:gd name="T23" fmla="*/ 5051 h 6274"/>
                <a:gd name="T24" fmla="*/ 3009 w 6277"/>
                <a:gd name="T25" fmla="*/ 4862 h 6274"/>
                <a:gd name="T26" fmla="*/ 3227 w 6277"/>
                <a:gd name="T27" fmla="*/ 4841 h 6274"/>
                <a:gd name="T28" fmla="*/ 3363 w 6277"/>
                <a:gd name="T29" fmla="*/ 5006 h 6274"/>
                <a:gd name="T30" fmla="*/ 3816 w 6277"/>
                <a:gd name="T31" fmla="*/ 5231 h 6274"/>
                <a:gd name="T32" fmla="*/ 4473 w 6277"/>
                <a:gd name="T33" fmla="*/ 4887 h 6274"/>
                <a:gd name="T34" fmla="*/ 4975 w 6277"/>
                <a:gd name="T35" fmla="*/ 4351 h 6274"/>
                <a:gd name="T36" fmla="*/ 5275 w 6277"/>
                <a:gd name="T37" fmla="*/ 3669 h 6274"/>
                <a:gd name="T38" fmla="*/ 4966 w 6277"/>
                <a:gd name="T39" fmla="*/ 3348 h 6274"/>
                <a:gd name="T40" fmla="*/ 4830 w 6277"/>
                <a:gd name="T41" fmla="*/ 3184 h 6274"/>
                <a:gd name="T42" fmla="*/ 4893 w 6277"/>
                <a:gd name="T43" fmla="*/ 2974 h 6274"/>
                <a:gd name="T44" fmla="*/ 5329 w 6277"/>
                <a:gd name="T45" fmla="*/ 2907 h 6274"/>
                <a:gd name="T46" fmla="*/ 5123 w 6277"/>
                <a:gd name="T47" fmla="*/ 2181 h 6274"/>
                <a:gd name="T48" fmla="*/ 4697 w 6277"/>
                <a:gd name="T49" fmla="*/ 1580 h 6274"/>
                <a:gd name="T50" fmla="*/ 4095 w 6277"/>
                <a:gd name="T51" fmla="*/ 1154 h 6274"/>
                <a:gd name="T52" fmla="*/ 3367 w 6277"/>
                <a:gd name="T53" fmla="*/ 948 h 6274"/>
                <a:gd name="T54" fmla="*/ 3300 w 6277"/>
                <a:gd name="T55" fmla="*/ 1383 h 6274"/>
                <a:gd name="T56" fmla="*/ 3092 w 6277"/>
                <a:gd name="T57" fmla="*/ 1446 h 6274"/>
                <a:gd name="T58" fmla="*/ 2927 w 6277"/>
                <a:gd name="T59" fmla="*/ 1310 h 6274"/>
                <a:gd name="T60" fmla="*/ 3185 w 6277"/>
                <a:gd name="T61" fmla="*/ 4 h 6274"/>
                <a:gd name="T62" fmla="*/ 3349 w 6277"/>
                <a:gd name="T63" fmla="*/ 140 h 6274"/>
                <a:gd name="T64" fmla="*/ 3709 w 6277"/>
                <a:gd name="T65" fmla="*/ 556 h 6274"/>
                <a:gd name="T66" fmla="*/ 4486 w 6277"/>
                <a:gd name="T67" fmla="*/ 864 h 6274"/>
                <a:gd name="T68" fmla="*/ 5121 w 6277"/>
                <a:gd name="T69" fmla="*/ 1389 h 6274"/>
                <a:gd name="T70" fmla="*/ 5566 w 6277"/>
                <a:gd name="T71" fmla="*/ 2086 h 6274"/>
                <a:gd name="T72" fmla="*/ 5772 w 6277"/>
                <a:gd name="T73" fmla="*/ 2907 h 6274"/>
                <a:gd name="T74" fmla="*/ 6208 w 6277"/>
                <a:gd name="T75" fmla="*/ 2974 h 6274"/>
                <a:gd name="T76" fmla="*/ 6271 w 6277"/>
                <a:gd name="T77" fmla="*/ 3184 h 6274"/>
                <a:gd name="T78" fmla="*/ 6137 w 6277"/>
                <a:gd name="T79" fmla="*/ 3348 h 6274"/>
                <a:gd name="T80" fmla="*/ 5721 w 6277"/>
                <a:gd name="T81" fmla="*/ 3707 h 6274"/>
                <a:gd name="T82" fmla="*/ 5413 w 6277"/>
                <a:gd name="T83" fmla="*/ 4484 h 6274"/>
                <a:gd name="T84" fmla="*/ 4888 w 6277"/>
                <a:gd name="T85" fmla="*/ 5118 h 6274"/>
                <a:gd name="T86" fmla="*/ 4190 w 6277"/>
                <a:gd name="T87" fmla="*/ 5561 h 6274"/>
                <a:gd name="T88" fmla="*/ 3367 w 6277"/>
                <a:gd name="T89" fmla="*/ 5769 h 6274"/>
                <a:gd name="T90" fmla="*/ 3300 w 6277"/>
                <a:gd name="T91" fmla="*/ 6207 h 6274"/>
                <a:gd name="T92" fmla="*/ 3092 w 6277"/>
                <a:gd name="T93" fmla="*/ 6268 h 6274"/>
                <a:gd name="T94" fmla="*/ 2927 w 6277"/>
                <a:gd name="T95" fmla="*/ 6132 h 6274"/>
                <a:gd name="T96" fmla="*/ 2568 w 6277"/>
                <a:gd name="T97" fmla="*/ 5718 h 6274"/>
                <a:gd name="T98" fmla="*/ 1788 w 6277"/>
                <a:gd name="T99" fmla="*/ 5410 h 6274"/>
                <a:gd name="T100" fmla="*/ 1156 w 6277"/>
                <a:gd name="T101" fmla="*/ 4885 h 6274"/>
                <a:gd name="T102" fmla="*/ 711 w 6277"/>
                <a:gd name="T103" fmla="*/ 4188 h 6274"/>
                <a:gd name="T104" fmla="*/ 505 w 6277"/>
                <a:gd name="T105" fmla="*/ 3365 h 6274"/>
                <a:gd name="T106" fmla="*/ 67 w 6277"/>
                <a:gd name="T107" fmla="*/ 3298 h 6274"/>
                <a:gd name="T108" fmla="*/ 0 w 6277"/>
                <a:gd name="T109" fmla="*/ 3136 h 6274"/>
                <a:gd name="T110" fmla="*/ 101 w 6277"/>
                <a:gd name="T111" fmla="*/ 2947 h 6274"/>
                <a:gd name="T112" fmla="*/ 524 w 6277"/>
                <a:gd name="T113" fmla="*/ 2735 h 6274"/>
                <a:gd name="T114" fmla="*/ 783 w 6277"/>
                <a:gd name="T115" fmla="*/ 1935 h 6274"/>
                <a:gd name="T116" fmla="*/ 1269 w 6277"/>
                <a:gd name="T117" fmla="*/ 1268 h 6274"/>
                <a:gd name="T118" fmla="*/ 1936 w 6277"/>
                <a:gd name="T119" fmla="*/ 783 h 6274"/>
                <a:gd name="T120" fmla="*/ 2736 w 6277"/>
                <a:gd name="T121" fmla="*/ 524 h 6274"/>
                <a:gd name="T122" fmla="*/ 2948 w 6277"/>
                <a:gd name="T123" fmla="*/ 102 h 6274"/>
                <a:gd name="T124" fmla="*/ 3137 w 6277"/>
                <a:gd name="T125" fmla="*/ 0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77" h="6274">
                  <a:moveTo>
                    <a:pt x="2910" y="948"/>
                  </a:moveTo>
                  <a:lnTo>
                    <a:pt x="2755" y="969"/>
                  </a:lnTo>
                  <a:lnTo>
                    <a:pt x="2606" y="1001"/>
                  </a:lnTo>
                  <a:lnTo>
                    <a:pt x="2461" y="1041"/>
                  </a:lnTo>
                  <a:lnTo>
                    <a:pt x="2318" y="1093"/>
                  </a:lnTo>
                  <a:lnTo>
                    <a:pt x="2182" y="1154"/>
                  </a:lnTo>
                  <a:lnTo>
                    <a:pt x="2050" y="1223"/>
                  </a:lnTo>
                  <a:lnTo>
                    <a:pt x="1924" y="1301"/>
                  </a:lnTo>
                  <a:lnTo>
                    <a:pt x="1804" y="1385"/>
                  </a:lnTo>
                  <a:lnTo>
                    <a:pt x="1689" y="1478"/>
                  </a:lnTo>
                  <a:lnTo>
                    <a:pt x="1580" y="1580"/>
                  </a:lnTo>
                  <a:lnTo>
                    <a:pt x="1481" y="1689"/>
                  </a:lnTo>
                  <a:lnTo>
                    <a:pt x="1387" y="1801"/>
                  </a:lnTo>
                  <a:lnTo>
                    <a:pt x="1301" y="1923"/>
                  </a:lnTo>
                  <a:lnTo>
                    <a:pt x="1223" y="2049"/>
                  </a:lnTo>
                  <a:lnTo>
                    <a:pt x="1154" y="2181"/>
                  </a:lnTo>
                  <a:lnTo>
                    <a:pt x="1093" y="2317"/>
                  </a:lnTo>
                  <a:lnTo>
                    <a:pt x="1041" y="2458"/>
                  </a:lnTo>
                  <a:lnTo>
                    <a:pt x="1001" y="2605"/>
                  </a:lnTo>
                  <a:lnTo>
                    <a:pt x="969" y="2754"/>
                  </a:lnTo>
                  <a:lnTo>
                    <a:pt x="948" y="2907"/>
                  </a:lnTo>
                  <a:lnTo>
                    <a:pt x="1221" y="2907"/>
                  </a:lnTo>
                  <a:lnTo>
                    <a:pt x="1269" y="2913"/>
                  </a:lnTo>
                  <a:lnTo>
                    <a:pt x="1311" y="2926"/>
                  </a:lnTo>
                  <a:lnTo>
                    <a:pt x="1351" y="2947"/>
                  </a:lnTo>
                  <a:lnTo>
                    <a:pt x="1383" y="2974"/>
                  </a:lnTo>
                  <a:lnTo>
                    <a:pt x="1412" y="3008"/>
                  </a:lnTo>
                  <a:lnTo>
                    <a:pt x="1433" y="3048"/>
                  </a:lnTo>
                  <a:lnTo>
                    <a:pt x="1446" y="3090"/>
                  </a:lnTo>
                  <a:lnTo>
                    <a:pt x="1450" y="3136"/>
                  </a:lnTo>
                  <a:lnTo>
                    <a:pt x="1446" y="3184"/>
                  </a:lnTo>
                  <a:lnTo>
                    <a:pt x="1433" y="3226"/>
                  </a:lnTo>
                  <a:lnTo>
                    <a:pt x="1412" y="3264"/>
                  </a:lnTo>
                  <a:lnTo>
                    <a:pt x="1383" y="3298"/>
                  </a:lnTo>
                  <a:lnTo>
                    <a:pt x="1351" y="3327"/>
                  </a:lnTo>
                  <a:lnTo>
                    <a:pt x="1311" y="3348"/>
                  </a:lnTo>
                  <a:lnTo>
                    <a:pt x="1269" y="3361"/>
                  </a:lnTo>
                  <a:lnTo>
                    <a:pt x="1221" y="3365"/>
                  </a:lnTo>
                  <a:lnTo>
                    <a:pt x="948" y="3365"/>
                  </a:lnTo>
                  <a:lnTo>
                    <a:pt x="969" y="3520"/>
                  </a:lnTo>
                  <a:lnTo>
                    <a:pt x="1001" y="3669"/>
                  </a:lnTo>
                  <a:lnTo>
                    <a:pt x="1041" y="3814"/>
                  </a:lnTo>
                  <a:lnTo>
                    <a:pt x="1093" y="3955"/>
                  </a:lnTo>
                  <a:lnTo>
                    <a:pt x="1154" y="4093"/>
                  </a:lnTo>
                  <a:lnTo>
                    <a:pt x="1223" y="4225"/>
                  </a:lnTo>
                  <a:lnTo>
                    <a:pt x="1301" y="4351"/>
                  </a:lnTo>
                  <a:lnTo>
                    <a:pt x="1387" y="4471"/>
                  </a:lnTo>
                  <a:lnTo>
                    <a:pt x="1481" y="4585"/>
                  </a:lnTo>
                  <a:lnTo>
                    <a:pt x="1580" y="4692"/>
                  </a:lnTo>
                  <a:lnTo>
                    <a:pt x="1689" y="4794"/>
                  </a:lnTo>
                  <a:lnTo>
                    <a:pt x="1804" y="4887"/>
                  </a:lnTo>
                  <a:lnTo>
                    <a:pt x="1924" y="4973"/>
                  </a:lnTo>
                  <a:lnTo>
                    <a:pt x="2050" y="5051"/>
                  </a:lnTo>
                  <a:lnTo>
                    <a:pt x="2182" y="5120"/>
                  </a:lnTo>
                  <a:lnTo>
                    <a:pt x="2318" y="5181"/>
                  </a:lnTo>
                  <a:lnTo>
                    <a:pt x="2461" y="5231"/>
                  </a:lnTo>
                  <a:lnTo>
                    <a:pt x="2606" y="5273"/>
                  </a:lnTo>
                  <a:lnTo>
                    <a:pt x="2755" y="5305"/>
                  </a:lnTo>
                  <a:lnTo>
                    <a:pt x="2910" y="5326"/>
                  </a:lnTo>
                  <a:lnTo>
                    <a:pt x="2910" y="5051"/>
                  </a:lnTo>
                  <a:lnTo>
                    <a:pt x="2914" y="5006"/>
                  </a:lnTo>
                  <a:lnTo>
                    <a:pt x="2927" y="4964"/>
                  </a:lnTo>
                  <a:lnTo>
                    <a:pt x="2948" y="4923"/>
                  </a:lnTo>
                  <a:lnTo>
                    <a:pt x="2977" y="4891"/>
                  </a:lnTo>
                  <a:lnTo>
                    <a:pt x="3009" y="4862"/>
                  </a:lnTo>
                  <a:lnTo>
                    <a:pt x="3050" y="4841"/>
                  </a:lnTo>
                  <a:lnTo>
                    <a:pt x="3092" y="4828"/>
                  </a:lnTo>
                  <a:lnTo>
                    <a:pt x="3137" y="4822"/>
                  </a:lnTo>
                  <a:lnTo>
                    <a:pt x="3185" y="4828"/>
                  </a:lnTo>
                  <a:lnTo>
                    <a:pt x="3227" y="4841"/>
                  </a:lnTo>
                  <a:lnTo>
                    <a:pt x="3267" y="4862"/>
                  </a:lnTo>
                  <a:lnTo>
                    <a:pt x="3300" y="4891"/>
                  </a:lnTo>
                  <a:lnTo>
                    <a:pt x="3328" y="4923"/>
                  </a:lnTo>
                  <a:lnTo>
                    <a:pt x="3349" y="4964"/>
                  </a:lnTo>
                  <a:lnTo>
                    <a:pt x="3363" y="5006"/>
                  </a:lnTo>
                  <a:lnTo>
                    <a:pt x="3367" y="5051"/>
                  </a:lnTo>
                  <a:lnTo>
                    <a:pt x="3367" y="5326"/>
                  </a:lnTo>
                  <a:lnTo>
                    <a:pt x="3521" y="5305"/>
                  </a:lnTo>
                  <a:lnTo>
                    <a:pt x="3670" y="5273"/>
                  </a:lnTo>
                  <a:lnTo>
                    <a:pt x="3816" y="5231"/>
                  </a:lnTo>
                  <a:lnTo>
                    <a:pt x="3957" y="5181"/>
                  </a:lnTo>
                  <a:lnTo>
                    <a:pt x="4095" y="5120"/>
                  </a:lnTo>
                  <a:lnTo>
                    <a:pt x="4226" y="5051"/>
                  </a:lnTo>
                  <a:lnTo>
                    <a:pt x="4353" y="4973"/>
                  </a:lnTo>
                  <a:lnTo>
                    <a:pt x="4473" y="4887"/>
                  </a:lnTo>
                  <a:lnTo>
                    <a:pt x="4588" y="4794"/>
                  </a:lnTo>
                  <a:lnTo>
                    <a:pt x="4697" y="4692"/>
                  </a:lnTo>
                  <a:lnTo>
                    <a:pt x="4796" y="4585"/>
                  </a:lnTo>
                  <a:lnTo>
                    <a:pt x="4889" y="4471"/>
                  </a:lnTo>
                  <a:lnTo>
                    <a:pt x="4975" y="4351"/>
                  </a:lnTo>
                  <a:lnTo>
                    <a:pt x="5054" y="4225"/>
                  </a:lnTo>
                  <a:lnTo>
                    <a:pt x="5123" y="4093"/>
                  </a:lnTo>
                  <a:lnTo>
                    <a:pt x="5184" y="3955"/>
                  </a:lnTo>
                  <a:lnTo>
                    <a:pt x="5235" y="3814"/>
                  </a:lnTo>
                  <a:lnTo>
                    <a:pt x="5275" y="3669"/>
                  </a:lnTo>
                  <a:lnTo>
                    <a:pt x="5308" y="3520"/>
                  </a:lnTo>
                  <a:lnTo>
                    <a:pt x="5329" y="3365"/>
                  </a:lnTo>
                  <a:lnTo>
                    <a:pt x="5056" y="3365"/>
                  </a:lnTo>
                  <a:lnTo>
                    <a:pt x="5008" y="3361"/>
                  </a:lnTo>
                  <a:lnTo>
                    <a:pt x="4966" y="3348"/>
                  </a:lnTo>
                  <a:lnTo>
                    <a:pt x="4926" y="3327"/>
                  </a:lnTo>
                  <a:lnTo>
                    <a:pt x="4893" y="3298"/>
                  </a:lnTo>
                  <a:lnTo>
                    <a:pt x="4865" y="3264"/>
                  </a:lnTo>
                  <a:lnTo>
                    <a:pt x="4844" y="3226"/>
                  </a:lnTo>
                  <a:lnTo>
                    <a:pt x="4830" y="3184"/>
                  </a:lnTo>
                  <a:lnTo>
                    <a:pt x="4826" y="3136"/>
                  </a:lnTo>
                  <a:lnTo>
                    <a:pt x="4830" y="3090"/>
                  </a:lnTo>
                  <a:lnTo>
                    <a:pt x="4844" y="3048"/>
                  </a:lnTo>
                  <a:lnTo>
                    <a:pt x="4865" y="3008"/>
                  </a:lnTo>
                  <a:lnTo>
                    <a:pt x="4893" y="2974"/>
                  </a:lnTo>
                  <a:lnTo>
                    <a:pt x="4926" y="2947"/>
                  </a:lnTo>
                  <a:lnTo>
                    <a:pt x="4966" y="2926"/>
                  </a:lnTo>
                  <a:lnTo>
                    <a:pt x="5008" y="2913"/>
                  </a:lnTo>
                  <a:lnTo>
                    <a:pt x="5056" y="2907"/>
                  </a:lnTo>
                  <a:lnTo>
                    <a:pt x="5329" y="2907"/>
                  </a:lnTo>
                  <a:lnTo>
                    <a:pt x="5308" y="2754"/>
                  </a:lnTo>
                  <a:lnTo>
                    <a:pt x="5275" y="2605"/>
                  </a:lnTo>
                  <a:lnTo>
                    <a:pt x="5235" y="2458"/>
                  </a:lnTo>
                  <a:lnTo>
                    <a:pt x="5184" y="2317"/>
                  </a:lnTo>
                  <a:lnTo>
                    <a:pt x="5123" y="2181"/>
                  </a:lnTo>
                  <a:lnTo>
                    <a:pt x="5054" y="2049"/>
                  </a:lnTo>
                  <a:lnTo>
                    <a:pt x="4975" y="1923"/>
                  </a:lnTo>
                  <a:lnTo>
                    <a:pt x="4889" y="1801"/>
                  </a:lnTo>
                  <a:lnTo>
                    <a:pt x="4796" y="1689"/>
                  </a:lnTo>
                  <a:lnTo>
                    <a:pt x="4697" y="1580"/>
                  </a:lnTo>
                  <a:lnTo>
                    <a:pt x="4588" y="1478"/>
                  </a:lnTo>
                  <a:lnTo>
                    <a:pt x="4473" y="1385"/>
                  </a:lnTo>
                  <a:lnTo>
                    <a:pt x="4353" y="1301"/>
                  </a:lnTo>
                  <a:lnTo>
                    <a:pt x="4226" y="1223"/>
                  </a:lnTo>
                  <a:lnTo>
                    <a:pt x="4095" y="1154"/>
                  </a:lnTo>
                  <a:lnTo>
                    <a:pt x="3957" y="1093"/>
                  </a:lnTo>
                  <a:lnTo>
                    <a:pt x="3816" y="1041"/>
                  </a:lnTo>
                  <a:lnTo>
                    <a:pt x="3670" y="1001"/>
                  </a:lnTo>
                  <a:lnTo>
                    <a:pt x="3521" y="969"/>
                  </a:lnTo>
                  <a:lnTo>
                    <a:pt x="3367" y="948"/>
                  </a:lnTo>
                  <a:lnTo>
                    <a:pt x="3367" y="1221"/>
                  </a:lnTo>
                  <a:lnTo>
                    <a:pt x="3363" y="1266"/>
                  </a:lnTo>
                  <a:lnTo>
                    <a:pt x="3349" y="1310"/>
                  </a:lnTo>
                  <a:lnTo>
                    <a:pt x="3328" y="1349"/>
                  </a:lnTo>
                  <a:lnTo>
                    <a:pt x="3300" y="1383"/>
                  </a:lnTo>
                  <a:lnTo>
                    <a:pt x="3267" y="1412"/>
                  </a:lnTo>
                  <a:lnTo>
                    <a:pt x="3227" y="1433"/>
                  </a:lnTo>
                  <a:lnTo>
                    <a:pt x="3185" y="1446"/>
                  </a:lnTo>
                  <a:lnTo>
                    <a:pt x="3137" y="1450"/>
                  </a:lnTo>
                  <a:lnTo>
                    <a:pt x="3092" y="1446"/>
                  </a:lnTo>
                  <a:lnTo>
                    <a:pt x="3050" y="1433"/>
                  </a:lnTo>
                  <a:lnTo>
                    <a:pt x="3009" y="1412"/>
                  </a:lnTo>
                  <a:lnTo>
                    <a:pt x="2977" y="1383"/>
                  </a:lnTo>
                  <a:lnTo>
                    <a:pt x="2948" y="1349"/>
                  </a:lnTo>
                  <a:lnTo>
                    <a:pt x="2927" y="1310"/>
                  </a:lnTo>
                  <a:lnTo>
                    <a:pt x="2914" y="1266"/>
                  </a:lnTo>
                  <a:lnTo>
                    <a:pt x="2910" y="1221"/>
                  </a:lnTo>
                  <a:lnTo>
                    <a:pt x="2910" y="948"/>
                  </a:lnTo>
                  <a:close/>
                  <a:moveTo>
                    <a:pt x="3137" y="0"/>
                  </a:moveTo>
                  <a:lnTo>
                    <a:pt x="3185" y="4"/>
                  </a:lnTo>
                  <a:lnTo>
                    <a:pt x="3227" y="18"/>
                  </a:lnTo>
                  <a:lnTo>
                    <a:pt x="3267" y="39"/>
                  </a:lnTo>
                  <a:lnTo>
                    <a:pt x="3300" y="67"/>
                  </a:lnTo>
                  <a:lnTo>
                    <a:pt x="3328" y="102"/>
                  </a:lnTo>
                  <a:lnTo>
                    <a:pt x="3349" y="140"/>
                  </a:lnTo>
                  <a:lnTo>
                    <a:pt x="3363" y="184"/>
                  </a:lnTo>
                  <a:lnTo>
                    <a:pt x="3367" y="230"/>
                  </a:lnTo>
                  <a:lnTo>
                    <a:pt x="3367" y="503"/>
                  </a:lnTo>
                  <a:lnTo>
                    <a:pt x="3541" y="524"/>
                  </a:lnTo>
                  <a:lnTo>
                    <a:pt x="3709" y="556"/>
                  </a:lnTo>
                  <a:lnTo>
                    <a:pt x="3875" y="598"/>
                  </a:lnTo>
                  <a:lnTo>
                    <a:pt x="4035" y="650"/>
                  </a:lnTo>
                  <a:lnTo>
                    <a:pt x="4190" y="711"/>
                  </a:lnTo>
                  <a:lnTo>
                    <a:pt x="4341" y="783"/>
                  </a:lnTo>
                  <a:lnTo>
                    <a:pt x="4486" y="864"/>
                  </a:lnTo>
                  <a:lnTo>
                    <a:pt x="4628" y="951"/>
                  </a:lnTo>
                  <a:lnTo>
                    <a:pt x="4761" y="1049"/>
                  </a:lnTo>
                  <a:lnTo>
                    <a:pt x="4888" y="1156"/>
                  </a:lnTo>
                  <a:lnTo>
                    <a:pt x="5008" y="1268"/>
                  </a:lnTo>
                  <a:lnTo>
                    <a:pt x="5121" y="1389"/>
                  </a:lnTo>
                  <a:lnTo>
                    <a:pt x="5226" y="1515"/>
                  </a:lnTo>
                  <a:lnTo>
                    <a:pt x="5323" y="1648"/>
                  </a:lnTo>
                  <a:lnTo>
                    <a:pt x="5413" y="1788"/>
                  </a:lnTo>
                  <a:lnTo>
                    <a:pt x="5493" y="1935"/>
                  </a:lnTo>
                  <a:lnTo>
                    <a:pt x="5566" y="2086"/>
                  </a:lnTo>
                  <a:lnTo>
                    <a:pt x="5627" y="2240"/>
                  </a:lnTo>
                  <a:lnTo>
                    <a:pt x="5679" y="2401"/>
                  </a:lnTo>
                  <a:lnTo>
                    <a:pt x="5721" y="2567"/>
                  </a:lnTo>
                  <a:lnTo>
                    <a:pt x="5753" y="2735"/>
                  </a:lnTo>
                  <a:lnTo>
                    <a:pt x="5772" y="2907"/>
                  </a:lnTo>
                  <a:lnTo>
                    <a:pt x="6047" y="2907"/>
                  </a:lnTo>
                  <a:lnTo>
                    <a:pt x="6093" y="2913"/>
                  </a:lnTo>
                  <a:lnTo>
                    <a:pt x="6135" y="2926"/>
                  </a:lnTo>
                  <a:lnTo>
                    <a:pt x="6175" y="2947"/>
                  </a:lnTo>
                  <a:lnTo>
                    <a:pt x="6208" y="2974"/>
                  </a:lnTo>
                  <a:lnTo>
                    <a:pt x="6237" y="3008"/>
                  </a:lnTo>
                  <a:lnTo>
                    <a:pt x="6258" y="3048"/>
                  </a:lnTo>
                  <a:lnTo>
                    <a:pt x="6271" y="3090"/>
                  </a:lnTo>
                  <a:lnTo>
                    <a:pt x="6277" y="3136"/>
                  </a:lnTo>
                  <a:lnTo>
                    <a:pt x="6271" y="3184"/>
                  </a:lnTo>
                  <a:lnTo>
                    <a:pt x="6258" y="3226"/>
                  </a:lnTo>
                  <a:lnTo>
                    <a:pt x="6237" y="3264"/>
                  </a:lnTo>
                  <a:lnTo>
                    <a:pt x="6210" y="3298"/>
                  </a:lnTo>
                  <a:lnTo>
                    <a:pt x="6175" y="3327"/>
                  </a:lnTo>
                  <a:lnTo>
                    <a:pt x="6137" y="3348"/>
                  </a:lnTo>
                  <a:lnTo>
                    <a:pt x="6093" y="3361"/>
                  </a:lnTo>
                  <a:lnTo>
                    <a:pt x="6047" y="3365"/>
                  </a:lnTo>
                  <a:lnTo>
                    <a:pt x="5772" y="3365"/>
                  </a:lnTo>
                  <a:lnTo>
                    <a:pt x="5753" y="3539"/>
                  </a:lnTo>
                  <a:lnTo>
                    <a:pt x="5721" y="3707"/>
                  </a:lnTo>
                  <a:lnTo>
                    <a:pt x="5679" y="3871"/>
                  </a:lnTo>
                  <a:lnTo>
                    <a:pt x="5627" y="4032"/>
                  </a:lnTo>
                  <a:lnTo>
                    <a:pt x="5566" y="4188"/>
                  </a:lnTo>
                  <a:lnTo>
                    <a:pt x="5493" y="4339"/>
                  </a:lnTo>
                  <a:lnTo>
                    <a:pt x="5413" y="4484"/>
                  </a:lnTo>
                  <a:lnTo>
                    <a:pt x="5323" y="4624"/>
                  </a:lnTo>
                  <a:lnTo>
                    <a:pt x="5226" y="4757"/>
                  </a:lnTo>
                  <a:lnTo>
                    <a:pt x="5121" y="4885"/>
                  </a:lnTo>
                  <a:lnTo>
                    <a:pt x="5008" y="5006"/>
                  </a:lnTo>
                  <a:lnTo>
                    <a:pt x="4888" y="5118"/>
                  </a:lnTo>
                  <a:lnTo>
                    <a:pt x="4761" y="5223"/>
                  </a:lnTo>
                  <a:lnTo>
                    <a:pt x="4628" y="5321"/>
                  </a:lnTo>
                  <a:lnTo>
                    <a:pt x="4486" y="5410"/>
                  </a:lnTo>
                  <a:lnTo>
                    <a:pt x="4341" y="5491"/>
                  </a:lnTo>
                  <a:lnTo>
                    <a:pt x="4190" y="5561"/>
                  </a:lnTo>
                  <a:lnTo>
                    <a:pt x="4035" y="5624"/>
                  </a:lnTo>
                  <a:lnTo>
                    <a:pt x="3875" y="5676"/>
                  </a:lnTo>
                  <a:lnTo>
                    <a:pt x="3709" y="5718"/>
                  </a:lnTo>
                  <a:lnTo>
                    <a:pt x="3541" y="5750"/>
                  </a:lnTo>
                  <a:lnTo>
                    <a:pt x="3367" y="5769"/>
                  </a:lnTo>
                  <a:lnTo>
                    <a:pt x="3367" y="6044"/>
                  </a:lnTo>
                  <a:lnTo>
                    <a:pt x="3363" y="6090"/>
                  </a:lnTo>
                  <a:lnTo>
                    <a:pt x="3349" y="6132"/>
                  </a:lnTo>
                  <a:lnTo>
                    <a:pt x="3328" y="6172"/>
                  </a:lnTo>
                  <a:lnTo>
                    <a:pt x="3300" y="6207"/>
                  </a:lnTo>
                  <a:lnTo>
                    <a:pt x="3267" y="6234"/>
                  </a:lnTo>
                  <a:lnTo>
                    <a:pt x="3227" y="6255"/>
                  </a:lnTo>
                  <a:lnTo>
                    <a:pt x="3185" y="6268"/>
                  </a:lnTo>
                  <a:lnTo>
                    <a:pt x="3137" y="6274"/>
                  </a:lnTo>
                  <a:lnTo>
                    <a:pt x="3092" y="6268"/>
                  </a:lnTo>
                  <a:lnTo>
                    <a:pt x="3050" y="6255"/>
                  </a:lnTo>
                  <a:lnTo>
                    <a:pt x="3009" y="6234"/>
                  </a:lnTo>
                  <a:lnTo>
                    <a:pt x="2977" y="6207"/>
                  </a:lnTo>
                  <a:lnTo>
                    <a:pt x="2948" y="6172"/>
                  </a:lnTo>
                  <a:lnTo>
                    <a:pt x="2927" y="6132"/>
                  </a:lnTo>
                  <a:lnTo>
                    <a:pt x="2914" y="6090"/>
                  </a:lnTo>
                  <a:lnTo>
                    <a:pt x="2910" y="6044"/>
                  </a:lnTo>
                  <a:lnTo>
                    <a:pt x="2910" y="5769"/>
                  </a:lnTo>
                  <a:lnTo>
                    <a:pt x="2736" y="5750"/>
                  </a:lnTo>
                  <a:lnTo>
                    <a:pt x="2568" y="5718"/>
                  </a:lnTo>
                  <a:lnTo>
                    <a:pt x="2402" y="5676"/>
                  </a:lnTo>
                  <a:lnTo>
                    <a:pt x="2241" y="5624"/>
                  </a:lnTo>
                  <a:lnTo>
                    <a:pt x="2087" y="5561"/>
                  </a:lnTo>
                  <a:lnTo>
                    <a:pt x="1936" y="5491"/>
                  </a:lnTo>
                  <a:lnTo>
                    <a:pt x="1788" y="5410"/>
                  </a:lnTo>
                  <a:lnTo>
                    <a:pt x="1649" y="5321"/>
                  </a:lnTo>
                  <a:lnTo>
                    <a:pt x="1515" y="5223"/>
                  </a:lnTo>
                  <a:lnTo>
                    <a:pt x="1389" y="5118"/>
                  </a:lnTo>
                  <a:lnTo>
                    <a:pt x="1269" y="5006"/>
                  </a:lnTo>
                  <a:lnTo>
                    <a:pt x="1156" y="4885"/>
                  </a:lnTo>
                  <a:lnTo>
                    <a:pt x="1051" y="4757"/>
                  </a:lnTo>
                  <a:lnTo>
                    <a:pt x="954" y="4624"/>
                  </a:lnTo>
                  <a:lnTo>
                    <a:pt x="864" y="4484"/>
                  </a:lnTo>
                  <a:lnTo>
                    <a:pt x="783" y="4339"/>
                  </a:lnTo>
                  <a:lnTo>
                    <a:pt x="711" y="4188"/>
                  </a:lnTo>
                  <a:lnTo>
                    <a:pt x="650" y="4032"/>
                  </a:lnTo>
                  <a:lnTo>
                    <a:pt x="598" y="3871"/>
                  </a:lnTo>
                  <a:lnTo>
                    <a:pt x="556" y="3707"/>
                  </a:lnTo>
                  <a:lnTo>
                    <a:pt x="524" y="3539"/>
                  </a:lnTo>
                  <a:lnTo>
                    <a:pt x="505" y="3365"/>
                  </a:lnTo>
                  <a:lnTo>
                    <a:pt x="229" y="3365"/>
                  </a:lnTo>
                  <a:lnTo>
                    <a:pt x="184" y="3361"/>
                  </a:lnTo>
                  <a:lnTo>
                    <a:pt x="140" y="3348"/>
                  </a:lnTo>
                  <a:lnTo>
                    <a:pt x="101" y="3327"/>
                  </a:lnTo>
                  <a:lnTo>
                    <a:pt x="67" y="3298"/>
                  </a:lnTo>
                  <a:lnTo>
                    <a:pt x="40" y="3264"/>
                  </a:lnTo>
                  <a:lnTo>
                    <a:pt x="19" y="3226"/>
                  </a:lnTo>
                  <a:lnTo>
                    <a:pt x="6" y="3184"/>
                  </a:lnTo>
                  <a:lnTo>
                    <a:pt x="0" y="3136"/>
                  </a:lnTo>
                  <a:lnTo>
                    <a:pt x="0" y="3136"/>
                  </a:lnTo>
                  <a:lnTo>
                    <a:pt x="6" y="3090"/>
                  </a:lnTo>
                  <a:lnTo>
                    <a:pt x="19" y="3048"/>
                  </a:lnTo>
                  <a:lnTo>
                    <a:pt x="40" y="3008"/>
                  </a:lnTo>
                  <a:lnTo>
                    <a:pt x="67" y="2974"/>
                  </a:lnTo>
                  <a:lnTo>
                    <a:pt x="101" y="2947"/>
                  </a:lnTo>
                  <a:lnTo>
                    <a:pt x="140" y="2926"/>
                  </a:lnTo>
                  <a:lnTo>
                    <a:pt x="184" y="2913"/>
                  </a:lnTo>
                  <a:lnTo>
                    <a:pt x="229" y="2907"/>
                  </a:lnTo>
                  <a:lnTo>
                    <a:pt x="505" y="2907"/>
                  </a:lnTo>
                  <a:lnTo>
                    <a:pt x="524" y="2735"/>
                  </a:lnTo>
                  <a:lnTo>
                    <a:pt x="556" y="2567"/>
                  </a:lnTo>
                  <a:lnTo>
                    <a:pt x="598" y="2401"/>
                  </a:lnTo>
                  <a:lnTo>
                    <a:pt x="650" y="2240"/>
                  </a:lnTo>
                  <a:lnTo>
                    <a:pt x="711" y="2086"/>
                  </a:lnTo>
                  <a:lnTo>
                    <a:pt x="783" y="1935"/>
                  </a:lnTo>
                  <a:lnTo>
                    <a:pt x="864" y="1788"/>
                  </a:lnTo>
                  <a:lnTo>
                    <a:pt x="954" y="1648"/>
                  </a:lnTo>
                  <a:lnTo>
                    <a:pt x="1051" y="1515"/>
                  </a:lnTo>
                  <a:lnTo>
                    <a:pt x="1156" y="1389"/>
                  </a:lnTo>
                  <a:lnTo>
                    <a:pt x="1269" y="1268"/>
                  </a:lnTo>
                  <a:lnTo>
                    <a:pt x="1389" y="1156"/>
                  </a:lnTo>
                  <a:lnTo>
                    <a:pt x="1515" y="1049"/>
                  </a:lnTo>
                  <a:lnTo>
                    <a:pt x="1649" y="951"/>
                  </a:lnTo>
                  <a:lnTo>
                    <a:pt x="1788" y="864"/>
                  </a:lnTo>
                  <a:lnTo>
                    <a:pt x="1936" y="783"/>
                  </a:lnTo>
                  <a:lnTo>
                    <a:pt x="2087" y="711"/>
                  </a:lnTo>
                  <a:lnTo>
                    <a:pt x="2241" y="650"/>
                  </a:lnTo>
                  <a:lnTo>
                    <a:pt x="2402" y="598"/>
                  </a:lnTo>
                  <a:lnTo>
                    <a:pt x="2568" y="556"/>
                  </a:lnTo>
                  <a:lnTo>
                    <a:pt x="2736" y="524"/>
                  </a:lnTo>
                  <a:lnTo>
                    <a:pt x="2910" y="503"/>
                  </a:lnTo>
                  <a:lnTo>
                    <a:pt x="2910" y="230"/>
                  </a:lnTo>
                  <a:lnTo>
                    <a:pt x="2914" y="184"/>
                  </a:lnTo>
                  <a:lnTo>
                    <a:pt x="2927" y="140"/>
                  </a:lnTo>
                  <a:lnTo>
                    <a:pt x="2948" y="102"/>
                  </a:lnTo>
                  <a:lnTo>
                    <a:pt x="2977" y="67"/>
                  </a:lnTo>
                  <a:lnTo>
                    <a:pt x="3009" y="39"/>
                  </a:lnTo>
                  <a:lnTo>
                    <a:pt x="3050" y="18"/>
                  </a:lnTo>
                  <a:lnTo>
                    <a:pt x="3092" y="4"/>
                  </a:lnTo>
                  <a:lnTo>
                    <a:pt x="31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339">
              <a:extLst>
                <a:ext uri="{FF2B5EF4-FFF2-40B4-BE49-F238E27FC236}">
                  <a16:creationId xmlns:a16="http://schemas.microsoft.com/office/drawing/2014/main" id="{5F322989-E6C4-5727-9A0A-1144B1AF93DC}"/>
                </a:ext>
              </a:extLst>
            </p:cNvPr>
            <p:cNvSpPr>
              <a:spLocks noEditPoints="1"/>
            </p:cNvSpPr>
            <p:nvPr/>
          </p:nvSpPr>
          <p:spPr bwMode="auto">
            <a:xfrm>
              <a:off x="4684" y="3856"/>
              <a:ext cx="1312" cy="1310"/>
            </a:xfrm>
            <a:custGeom>
              <a:avLst/>
              <a:gdLst>
                <a:gd name="T0" fmla="*/ 1207 w 2623"/>
                <a:gd name="T1" fmla="*/ 430 h 2622"/>
                <a:gd name="T2" fmla="*/ 1200 w 2623"/>
                <a:gd name="T3" fmla="*/ 573 h 2622"/>
                <a:gd name="T4" fmla="*/ 1175 w 2623"/>
                <a:gd name="T5" fmla="*/ 623 h 2622"/>
                <a:gd name="T6" fmla="*/ 1022 w 2623"/>
                <a:gd name="T7" fmla="*/ 695 h 2622"/>
                <a:gd name="T8" fmla="*/ 881 w 2623"/>
                <a:gd name="T9" fmla="*/ 869 h 2622"/>
                <a:gd name="T10" fmla="*/ 867 w 2623"/>
                <a:gd name="T11" fmla="*/ 1098 h 2622"/>
                <a:gd name="T12" fmla="*/ 972 w 2623"/>
                <a:gd name="T13" fmla="*/ 1266 h 2622"/>
                <a:gd name="T14" fmla="*/ 1182 w 2623"/>
                <a:gd name="T15" fmla="*/ 1392 h 2622"/>
                <a:gd name="T16" fmla="*/ 1404 w 2623"/>
                <a:gd name="T17" fmla="*/ 1499 h 2622"/>
                <a:gd name="T18" fmla="*/ 1456 w 2623"/>
                <a:gd name="T19" fmla="*/ 1619 h 2622"/>
                <a:gd name="T20" fmla="*/ 1373 w 2623"/>
                <a:gd name="T21" fmla="*/ 1721 h 2622"/>
                <a:gd name="T22" fmla="*/ 1148 w 2623"/>
                <a:gd name="T23" fmla="*/ 1732 h 2622"/>
                <a:gd name="T24" fmla="*/ 942 w 2623"/>
                <a:gd name="T25" fmla="*/ 1658 h 2622"/>
                <a:gd name="T26" fmla="*/ 890 w 2623"/>
                <a:gd name="T27" fmla="*/ 1700 h 2622"/>
                <a:gd name="T28" fmla="*/ 844 w 2623"/>
                <a:gd name="T29" fmla="*/ 1873 h 2622"/>
                <a:gd name="T30" fmla="*/ 898 w 2623"/>
                <a:gd name="T31" fmla="*/ 1927 h 2622"/>
                <a:gd name="T32" fmla="*/ 1121 w 2623"/>
                <a:gd name="T33" fmla="*/ 1992 h 2622"/>
                <a:gd name="T34" fmla="*/ 1180 w 2623"/>
                <a:gd name="T35" fmla="*/ 2020 h 2622"/>
                <a:gd name="T36" fmla="*/ 1188 w 2623"/>
                <a:gd name="T37" fmla="*/ 2173 h 2622"/>
                <a:gd name="T38" fmla="*/ 1364 w 2623"/>
                <a:gd name="T39" fmla="*/ 2208 h 2622"/>
                <a:gd name="T40" fmla="*/ 1415 w 2623"/>
                <a:gd name="T41" fmla="*/ 2154 h 2622"/>
                <a:gd name="T42" fmla="*/ 1427 w 2623"/>
                <a:gd name="T43" fmla="*/ 1992 h 2622"/>
                <a:gd name="T44" fmla="*/ 1589 w 2623"/>
                <a:gd name="T45" fmla="*/ 1915 h 2622"/>
                <a:gd name="T46" fmla="*/ 1750 w 2623"/>
                <a:gd name="T47" fmla="*/ 1724 h 2622"/>
                <a:gd name="T48" fmla="*/ 1769 w 2623"/>
                <a:gd name="T49" fmla="*/ 1503 h 2622"/>
                <a:gd name="T50" fmla="*/ 1658 w 2623"/>
                <a:gd name="T51" fmla="*/ 1302 h 2622"/>
                <a:gd name="T52" fmla="*/ 1414 w 2623"/>
                <a:gd name="T53" fmla="*/ 1159 h 2622"/>
                <a:gd name="T54" fmla="*/ 1219 w 2623"/>
                <a:gd name="T55" fmla="*/ 1060 h 2622"/>
                <a:gd name="T56" fmla="*/ 1173 w 2623"/>
                <a:gd name="T57" fmla="*/ 959 h 2622"/>
                <a:gd name="T58" fmla="*/ 1244 w 2623"/>
                <a:gd name="T59" fmla="*/ 873 h 2622"/>
                <a:gd name="T60" fmla="*/ 1459 w 2623"/>
                <a:gd name="T61" fmla="*/ 867 h 2622"/>
                <a:gd name="T62" fmla="*/ 1635 w 2623"/>
                <a:gd name="T63" fmla="*/ 924 h 2622"/>
                <a:gd name="T64" fmla="*/ 1691 w 2623"/>
                <a:gd name="T65" fmla="*/ 810 h 2622"/>
                <a:gd name="T66" fmla="*/ 1698 w 2623"/>
                <a:gd name="T67" fmla="*/ 680 h 2622"/>
                <a:gd name="T68" fmla="*/ 1503 w 2623"/>
                <a:gd name="T69" fmla="*/ 617 h 2622"/>
                <a:gd name="T70" fmla="*/ 1427 w 2623"/>
                <a:gd name="T71" fmla="*/ 581 h 2622"/>
                <a:gd name="T72" fmla="*/ 1421 w 2623"/>
                <a:gd name="T73" fmla="*/ 453 h 2622"/>
                <a:gd name="T74" fmla="*/ 1352 w 2623"/>
                <a:gd name="T75" fmla="*/ 411 h 2622"/>
                <a:gd name="T76" fmla="*/ 1438 w 2623"/>
                <a:gd name="T77" fmla="*/ 6 h 2622"/>
                <a:gd name="T78" fmla="*/ 1903 w 2623"/>
                <a:gd name="T79" fmla="*/ 139 h 2622"/>
                <a:gd name="T80" fmla="*/ 2281 w 2623"/>
                <a:gd name="T81" fmla="*/ 426 h 2622"/>
                <a:gd name="T82" fmla="*/ 2531 w 2623"/>
                <a:gd name="T83" fmla="*/ 829 h 2622"/>
                <a:gd name="T84" fmla="*/ 2623 w 2623"/>
                <a:gd name="T85" fmla="*/ 1310 h 2622"/>
                <a:gd name="T86" fmla="*/ 2531 w 2623"/>
                <a:gd name="T87" fmla="*/ 1793 h 2622"/>
                <a:gd name="T88" fmla="*/ 2281 w 2623"/>
                <a:gd name="T89" fmla="*/ 2196 h 2622"/>
                <a:gd name="T90" fmla="*/ 1903 w 2623"/>
                <a:gd name="T91" fmla="*/ 2481 h 2622"/>
                <a:gd name="T92" fmla="*/ 1438 w 2623"/>
                <a:gd name="T93" fmla="*/ 2616 h 2622"/>
                <a:gd name="T94" fmla="*/ 944 w 2623"/>
                <a:gd name="T95" fmla="*/ 2570 h 2622"/>
                <a:gd name="T96" fmla="*/ 517 w 2623"/>
                <a:gd name="T97" fmla="*/ 2355 h 2622"/>
                <a:gd name="T98" fmla="*/ 198 w 2623"/>
                <a:gd name="T99" fmla="*/ 2007 h 2622"/>
                <a:gd name="T100" fmla="*/ 23 w 2623"/>
                <a:gd name="T101" fmla="*/ 1560 h 2622"/>
                <a:gd name="T102" fmla="*/ 23 w 2623"/>
                <a:gd name="T103" fmla="*/ 1062 h 2622"/>
                <a:gd name="T104" fmla="*/ 198 w 2623"/>
                <a:gd name="T105" fmla="*/ 615 h 2622"/>
                <a:gd name="T106" fmla="*/ 517 w 2623"/>
                <a:gd name="T107" fmla="*/ 265 h 2622"/>
                <a:gd name="T108" fmla="*/ 944 w 2623"/>
                <a:gd name="T109" fmla="*/ 52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23" h="2622">
                  <a:moveTo>
                    <a:pt x="1263" y="411"/>
                  </a:moveTo>
                  <a:lnTo>
                    <a:pt x="1236" y="413"/>
                  </a:lnTo>
                  <a:lnTo>
                    <a:pt x="1219" y="418"/>
                  </a:lnTo>
                  <a:lnTo>
                    <a:pt x="1207" y="430"/>
                  </a:lnTo>
                  <a:lnTo>
                    <a:pt x="1201" y="449"/>
                  </a:lnTo>
                  <a:lnTo>
                    <a:pt x="1200" y="476"/>
                  </a:lnTo>
                  <a:lnTo>
                    <a:pt x="1200" y="546"/>
                  </a:lnTo>
                  <a:lnTo>
                    <a:pt x="1200" y="573"/>
                  </a:lnTo>
                  <a:lnTo>
                    <a:pt x="1198" y="592"/>
                  </a:lnTo>
                  <a:lnTo>
                    <a:pt x="1194" y="605"/>
                  </a:lnTo>
                  <a:lnTo>
                    <a:pt x="1188" y="615"/>
                  </a:lnTo>
                  <a:lnTo>
                    <a:pt x="1175" y="623"/>
                  </a:lnTo>
                  <a:lnTo>
                    <a:pt x="1158" y="630"/>
                  </a:lnTo>
                  <a:lnTo>
                    <a:pt x="1133" y="640"/>
                  </a:lnTo>
                  <a:lnTo>
                    <a:pt x="1073" y="665"/>
                  </a:lnTo>
                  <a:lnTo>
                    <a:pt x="1022" y="695"/>
                  </a:lnTo>
                  <a:lnTo>
                    <a:pt x="976" y="730"/>
                  </a:lnTo>
                  <a:lnTo>
                    <a:pt x="936" y="772"/>
                  </a:lnTo>
                  <a:lnTo>
                    <a:pt x="905" y="817"/>
                  </a:lnTo>
                  <a:lnTo>
                    <a:pt x="881" y="869"/>
                  </a:lnTo>
                  <a:lnTo>
                    <a:pt x="865" y="926"/>
                  </a:lnTo>
                  <a:lnTo>
                    <a:pt x="858" y="989"/>
                  </a:lnTo>
                  <a:lnTo>
                    <a:pt x="858" y="1047"/>
                  </a:lnTo>
                  <a:lnTo>
                    <a:pt x="867" y="1098"/>
                  </a:lnTo>
                  <a:lnTo>
                    <a:pt x="882" y="1146"/>
                  </a:lnTo>
                  <a:lnTo>
                    <a:pt x="905" y="1190"/>
                  </a:lnTo>
                  <a:lnTo>
                    <a:pt x="936" y="1230"/>
                  </a:lnTo>
                  <a:lnTo>
                    <a:pt x="972" y="1266"/>
                  </a:lnTo>
                  <a:lnTo>
                    <a:pt x="1012" y="1300"/>
                  </a:lnTo>
                  <a:lnTo>
                    <a:pt x="1058" y="1331"/>
                  </a:lnTo>
                  <a:lnTo>
                    <a:pt x="1119" y="1364"/>
                  </a:lnTo>
                  <a:lnTo>
                    <a:pt x="1182" y="1392"/>
                  </a:lnTo>
                  <a:lnTo>
                    <a:pt x="1247" y="1419"/>
                  </a:lnTo>
                  <a:lnTo>
                    <a:pt x="1310" y="1446"/>
                  </a:lnTo>
                  <a:lnTo>
                    <a:pt x="1360" y="1469"/>
                  </a:lnTo>
                  <a:lnTo>
                    <a:pt x="1404" y="1499"/>
                  </a:lnTo>
                  <a:lnTo>
                    <a:pt x="1429" y="1526"/>
                  </a:lnTo>
                  <a:lnTo>
                    <a:pt x="1446" y="1556"/>
                  </a:lnTo>
                  <a:lnTo>
                    <a:pt x="1456" y="1587"/>
                  </a:lnTo>
                  <a:lnTo>
                    <a:pt x="1456" y="1619"/>
                  </a:lnTo>
                  <a:lnTo>
                    <a:pt x="1448" y="1650"/>
                  </a:lnTo>
                  <a:lnTo>
                    <a:pt x="1431" y="1677"/>
                  </a:lnTo>
                  <a:lnTo>
                    <a:pt x="1406" y="1702"/>
                  </a:lnTo>
                  <a:lnTo>
                    <a:pt x="1373" y="1721"/>
                  </a:lnTo>
                  <a:lnTo>
                    <a:pt x="1322" y="1738"/>
                  </a:lnTo>
                  <a:lnTo>
                    <a:pt x="1266" y="1744"/>
                  </a:lnTo>
                  <a:lnTo>
                    <a:pt x="1211" y="1742"/>
                  </a:lnTo>
                  <a:lnTo>
                    <a:pt x="1148" y="1732"/>
                  </a:lnTo>
                  <a:lnTo>
                    <a:pt x="1085" y="1715"/>
                  </a:lnTo>
                  <a:lnTo>
                    <a:pt x="1024" y="1696"/>
                  </a:lnTo>
                  <a:lnTo>
                    <a:pt x="965" y="1667"/>
                  </a:lnTo>
                  <a:lnTo>
                    <a:pt x="942" y="1658"/>
                  </a:lnTo>
                  <a:lnTo>
                    <a:pt x="923" y="1654"/>
                  </a:lnTo>
                  <a:lnTo>
                    <a:pt x="909" y="1660"/>
                  </a:lnTo>
                  <a:lnTo>
                    <a:pt x="900" y="1675"/>
                  </a:lnTo>
                  <a:lnTo>
                    <a:pt x="890" y="1700"/>
                  </a:lnTo>
                  <a:lnTo>
                    <a:pt x="871" y="1765"/>
                  </a:lnTo>
                  <a:lnTo>
                    <a:pt x="854" y="1829"/>
                  </a:lnTo>
                  <a:lnTo>
                    <a:pt x="846" y="1854"/>
                  </a:lnTo>
                  <a:lnTo>
                    <a:pt x="844" y="1873"/>
                  </a:lnTo>
                  <a:lnTo>
                    <a:pt x="848" y="1891"/>
                  </a:lnTo>
                  <a:lnTo>
                    <a:pt x="858" y="1902"/>
                  </a:lnTo>
                  <a:lnTo>
                    <a:pt x="875" y="1915"/>
                  </a:lnTo>
                  <a:lnTo>
                    <a:pt x="898" y="1927"/>
                  </a:lnTo>
                  <a:lnTo>
                    <a:pt x="951" y="1950"/>
                  </a:lnTo>
                  <a:lnTo>
                    <a:pt x="1007" y="1967"/>
                  </a:lnTo>
                  <a:lnTo>
                    <a:pt x="1064" y="1980"/>
                  </a:lnTo>
                  <a:lnTo>
                    <a:pt x="1121" y="1992"/>
                  </a:lnTo>
                  <a:lnTo>
                    <a:pt x="1146" y="1996"/>
                  </a:lnTo>
                  <a:lnTo>
                    <a:pt x="1163" y="2001"/>
                  </a:lnTo>
                  <a:lnTo>
                    <a:pt x="1175" y="2009"/>
                  </a:lnTo>
                  <a:lnTo>
                    <a:pt x="1180" y="2020"/>
                  </a:lnTo>
                  <a:lnTo>
                    <a:pt x="1182" y="2040"/>
                  </a:lnTo>
                  <a:lnTo>
                    <a:pt x="1182" y="2066"/>
                  </a:lnTo>
                  <a:lnTo>
                    <a:pt x="1184" y="2150"/>
                  </a:lnTo>
                  <a:lnTo>
                    <a:pt x="1188" y="2173"/>
                  </a:lnTo>
                  <a:lnTo>
                    <a:pt x="1198" y="2192"/>
                  </a:lnTo>
                  <a:lnTo>
                    <a:pt x="1215" y="2204"/>
                  </a:lnTo>
                  <a:lnTo>
                    <a:pt x="1238" y="2208"/>
                  </a:lnTo>
                  <a:lnTo>
                    <a:pt x="1364" y="2208"/>
                  </a:lnTo>
                  <a:lnTo>
                    <a:pt x="1385" y="2204"/>
                  </a:lnTo>
                  <a:lnTo>
                    <a:pt x="1402" y="2192"/>
                  </a:lnTo>
                  <a:lnTo>
                    <a:pt x="1412" y="2177"/>
                  </a:lnTo>
                  <a:lnTo>
                    <a:pt x="1415" y="2154"/>
                  </a:lnTo>
                  <a:lnTo>
                    <a:pt x="1415" y="2095"/>
                  </a:lnTo>
                  <a:lnTo>
                    <a:pt x="1415" y="2038"/>
                  </a:lnTo>
                  <a:lnTo>
                    <a:pt x="1417" y="2013"/>
                  </a:lnTo>
                  <a:lnTo>
                    <a:pt x="1427" y="1992"/>
                  </a:lnTo>
                  <a:lnTo>
                    <a:pt x="1444" y="1978"/>
                  </a:lnTo>
                  <a:lnTo>
                    <a:pt x="1469" y="1969"/>
                  </a:lnTo>
                  <a:lnTo>
                    <a:pt x="1532" y="1946"/>
                  </a:lnTo>
                  <a:lnTo>
                    <a:pt x="1589" y="1915"/>
                  </a:lnTo>
                  <a:lnTo>
                    <a:pt x="1641" y="1875"/>
                  </a:lnTo>
                  <a:lnTo>
                    <a:pt x="1687" y="1828"/>
                  </a:lnTo>
                  <a:lnTo>
                    <a:pt x="1723" y="1778"/>
                  </a:lnTo>
                  <a:lnTo>
                    <a:pt x="1750" y="1724"/>
                  </a:lnTo>
                  <a:lnTo>
                    <a:pt x="1767" y="1671"/>
                  </a:lnTo>
                  <a:lnTo>
                    <a:pt x="1775" y="1614"/>
                  </a:lnTo>
                  <a:lnTo>
                    <a:pt x="1777" y="1558"/>
                  </a:lnTo>
                  <a:lnTo>
                    <a:pt x="1769" y="1503"/>
                  </a:lnTo>
                  <a:lnTo>
                    <a:pt x="1752" y="1448"/>
                  </a:lnTo>
                  <a:lnTo>
                    <a:pt x="1729" y="1396"/>
                  </a:lnTo>
                  <a:lnTo>
                    <a:pt x="1696" y="1346"/>
                  </a:lnTo>
                  <a:lnTo>
                    <a:pt x="1658" y="1302"/>
                  </a:lnTo>
                  <a:lnTo>
                    <a:pt x="1612" y="1262"/>
                  </a:lnTo>
                  <a:lnTo>
                    <a:pt x="1559" y="1228"/>
                  </a:lnTo>
                  <a:lnTo>
                    <a:pt x="1486" y="1192"/>
                  </a:lnTo>
                  <a:lnTo>
                    <a:pt x="1414" y="1159"/>
                  </a:lnTo>
                  <a:lnTo>
                    <a:pt x="1339" y="1129"/>
                  </a:lnTo>
                  <a:lnTo>
                    <a:pt x="1297" y="1110"/>
                  </a:lnTo>
                  <a:lnTo>
                    <a:pt x="1255" y="1087"/>
                  </a:lnTo>
                  <a:lnTo>
                    <a:pt x="1219" y="1060"/>
                  </a:lnTo>
                  <a:lnTo>
                    <a:pt x="1196" y="1037"/>
                  </a:lnTo>
                  <a:lnTo>
                    <a:pt x="1180" y="1012"/>
                  </a:lnTo>
                  <a:lnTo>
                    <a:pt x="1173" y="985"/>
                  </a:lnTo>
                  <a:lnTo>
                    <a:pt x="1173" y="959"/>
                  </a:lnTo>
                  <a:lnTo>
                    <a:pt x="1179" y="934"/>
                  </a:lnTo>
                  <a:lnTo>
                    <a:pt x="1194" y="909"/>
                  </a:lnTo>
                  <a:lnTo>
                    <a:pt x="1215" y="890"/>
                  </a:lnTo>
                  <a:lnTo>
                    <a:pt x="1244" y="873"/>
                  </a:lnTo>
                  <a:lnTo>
                    <a:pt x="1280" y="861"/>
                  </a:lnTo>
                  <a:lnTo>
                    <a:pt x="1316" y="857"/>
                  </a:lnTo>
                  <a:lnTo>
                    <a:pt x="1391" y="857"/>
                  </a:lnTo>
                  <a:lnTo>
                    <a:pt x="1459" y="867"/>
                  </a:lnTo>
                  <a:lnTo>
                    <a:pt x="1528" y="886"/>
                  </a:lnTo>
                  <a:lnTo>
                    <a:pt x="1595" y="913"/>
                  </a:lnTo>
                  <a:lnTo>
                    <a:pt x="1618" y="922"/>
                  </a:lnTo>
                  <a:lnTo>
                    <a:pt x="1635" y="924"/>
                  </a:lnTo>
                  <a:lnTo>
                    <a:pt x="1649" y="919"/>
                  </a:lnTo>
                  <a:lnTo>
                    <a:pt x="1660" y="905"/>
                  </a:lnTo>
                  <a:lnTo>
                    <a:pt x="1668" y="882"/>
                  </a:lnTo>
                  <a:lnTo>
                    <a:pt x="1691" y="810"/>
                  </a:lnTo>
                  <a:lnTo>
                    <a:pt x="1712" y="735"/>
                  </a:lnTo>
                  <a:lnTo>
                    <a:pt x="1715" y="714"/>
                  </a:lnTo>
                  <a:lnTo>
                    <a:pt x="1710" y="695"/>
                  </a:lnTo>
                  <a:lnTo>
                    <a:pt x="1698" y="680"/>
                  </a:lnTo>
                  <a:lnTo>
                    <a:pt x="1679" y="668"/>
                  </a:lnTo>
                  <a:lnTo>
                    <a:pt x="1622" y="645"/>
                  </a:lnTo>
                  <a:lnTo>
                    <a:pt x="1563" y="628"/>
                  </a:lnTo>
                  <a:lnTo>
                    <a:pt x="1503" y="617"/>
                  </a:lnTo>
                  <a:lnTo>
                    <a:pt x="1469" y="611"/>
                  </a:lnTo>
                  <a:lnTo>
                    <a:pt x="1448" y="605"/>
                  </a:lnTo>
                  <a:lnTo>
                    <a:pt x="1435" y="596"/>
                  </a:lnTo>
                  <a:lnTo>
                    <a:pt x="1427" y="581"/>
                  </a:lnTo>
                  <a:lnTo>
                    <a:pt x="1425" y="558"/>
                  </a:lnTo>
                  <a:lnTo>
                    <a:pt x="1423" y="523"/>
                  </a:lnTo>
                  <a:lnTo>
                    <a:pt x="1423" y="481"/>
                  </a:lnTo>
                  <a:lnTo>
                    <a:pt x="1421" y="453"/>
                  </a:lnTo>
                  <a:lnTo>
                    <a:pt x="1415" y="432"/>
                  </a:lnTo>
                  <a:lnTo>
                    <a:pt x="1402" y="420"/>
                  </a:lnTo>
                  <a:lnTo>
                    <a:pt x="1383" y="414"/>
                  </a:lnTo>
                  <a:lnTo>
                    <a:pt x="1352" y="411"/>
                  </a:lnTo>
                  <a:lnTo>
                    <a:pt x="1310" y="411"/>
                  </a:lnTo>
                  <a:lnTo>
                    <a:pt x="1263" y="411"/>
                  </a:lnTo>
                  <a:close/>
                  <a:moveTo>
                    <a:pt x="1310" y="0"/>
                  </a:moveTo>
                  <a:lnTo>
                    <a:pt x="1438" y="6"/>
                  </a:lnTo>
                  <a:lnTo>
                    <a:pt x="1561" y="23"/>
                  </a:lnTo>
                  <a:lnTo>
                    <a:pt x="1679" y="52"/>
                  </a:lnTo>
                  <a:lnTo>
                    <a:pt x="1794" y="92"/>
                  </a:lnTo>
                  <a:lnTo>
                    <a:pt x="1903" y="139"/>
                  </a:lnTo>
                  <a:lnTo>
                    <a:pt x="2008" y="199"/>
                  </a:lnTo>
                  <a:lnTo>
                    <a:pt x="2105" y="265"/>
                  </a:lnTo>
                  <a:lnTo>
                    <a:pt x="2197" y="342"/>
                  </a:lnTo>
                  <a:lnTo>
                    <a:pt x="2281" y="426"/>
                  </a:lnTo>
                  <a:lnTo>
                    <a:pt x="2356" y="518"/>
                  </a:lnTo>
                  <a:lnTo>
                    <a:pt x="2424" y="615"/>
                  </a:lnTo>
                  <a:lnTo>
                    <a:pt x="2482" y="718"/>
                  </a:lnTo>
                  <a:lnTo>
                    <a:pt x="2531" y="829"/>
                  </a:lnTo>
                  <a:lnTo>
                    <a:pt x="2571" y="943"/>
                  </a:lnTo>
                  <a:lnTo>
                    <a:pt x="2600" y="1062"/>
                  </a:lnTo>
                  <a:lnTo>
                    <a:pt x="2617" y="1184"/>
                  </a:lnTo>
                  <a:lnTo>
                    <a:pt x="2623" y="1310"/>
                  </a:lnTo>
                  <a:lnTo>
                    <a:pt x="2617" y="1436"/>
                  </a:lnTo>
                  <a:lnTo>
                    <a:pt x="2600" y="1560"/>
                  </a:lnTo>
                  <a:lnTo>
                    <a:pt x="2571" y="1679"/>
                  </a:lnTo>
                  <a:lnTo>
                    <a:pt x="2531" y="1793"/>
                  </a:lnTo>
                  <a:lnTo>
                    <a:pt x="2482" y="1902"/>
                  </a:lnTo>
                  <a:lnTo>
                    <a:pt x="2424" y="2007"/>
                  </a:lnTo>
                  <a:lnTo>
                    <a:pt x="2356" y="2104"/>
                  </a:lnTo>
                  <a:lnTo>
                    <a:pt x="2281" y="2196"/>
                  </a:lnTo>
                  <a:lnTo>
                    <a:pt x="2197" y="2278"/>
                  </a:lnTo>
                  <a:lnTo>
                    <a:pt x="2105" y="2355"/>
                  </a:lnTo>
                  <a:lnTo>
                    <a:pt x="2008" y="2423"/>
                  </a:lnTo>
                  <a:lnTo>
                    <a:pt x="1903" y="2481"/>
                  </a:lnTo>
                  <a:lnTo>
                    <a:pt x="1794" y="2530"/>
                  </a:lnTo>
                  <a:lnTo>
                    <a:pt x="1679" y="2570"/>
                  </a:lnTo>
                  <a:lnTo>
                    <a:pt x="1561" y="2599"/>
                  </a:lnTo>
                  <a:lnTo>
                    <a:pt x="1438" y="2616"/>
                  </a:lnTo>
                  <a:lnTo>
                    <a:pt x="1310" y="2622"/>
                  </a:lnTo>
                  <a:lnTo>
                    <a:pt x="1184" y="2616"/>
                  </a:lnTo>
                  <a:lnTo>
                    <a:pt x="1062" y="2599"/>
                  </a:lnTo>
                  <a:lnTo>
                    <a:pt x="944" y="2570"/>
                  </a:lnTo>
                  <a:lnTo>
                    <a:pt x="829" y="2530"/>
                  </a:lnTo>
                  <a:lnTo>
                    <a:pt x="718" y="2481"/>
                  </a:lnTo>
                  <a:lnTo>
                    <a:pt x="615" y="2423"/>
                  </a:lnTo>
                  <a:lnTo>
                    <a:pt x="517" y="2355"/>
                  </a:lnTo>
                  <a:lnTo>
                    <a:pt x="426" y="2278"/>
                  </a:lnTo>
                  <a:lnTo>
                    <a:pt x="342" y="2196"/>
                  </a:lnTo>
                  <a:lnTo>
                    <a:pt x="267" y="2104"/>
                  </a:lnTo>
                  <a:lnTo>
                    <a:pt x="198" y="2007"/>
                  </a:lnTo>
                  <a:lnTo>
                    <a:pt x="139" y="1902"/>
                  </a:lnTo>
                  <a:lnTo>
                    <a:pt x="91" y="1793"/>
                  </a:lnTo>
                  <a:lnTo>
                    <a:pt x="51" y="1679"/>
                  </a:lnTo>
                  <a:lnTo>
                    <a:pt x="23" y="1560"/>
                  </a:lnTo>
                  <a:lnTo>
                    <a:pt x="5" y="1436"/>
                  </a:lnTo>
                  <a:lnTo>
                    <a:pt x="0" y="1310"/>
                  </a:lnTo>
                  <a:lnTo>
                    <a:pt x="5" y="1184"/>
                  </a:lnTo>
                  <a:lnTo>
                    <a:pt x="23" y="1062"/>
                  </a:lnTo>
                  <a:lnTo>
                    <a:pt x="51" y="943"/>
                  </a:lnTo>
                  <a:lnTo>
                    <a:pt x="91" y="829"/>
                  </a:lnTo>
                  <a:lnTo>
                    <a:pt x="139" y="718"/>
                  </a:lnTo>
                  <a:lnTo>
                    <a:pt x="198" y="615"/>
                  </a:lnTo>
                  <a:lnTo>
                    <a:pt x="267" y="518"/>
                  </a:lnTo>
                  <a:lnTo>
                    <a:pt x="342" y="426"/>
                  </a:lnTo>
                  <a:lnTo>
                    <a:pt x="426" y="342"/>
                  </a:lnTo>
                  <a:lnTo>
                    <a:pt x="517" y="265"/>
                  </a:lnTo>
                  <a:lnTo>
                    <a:pt x="615" y="199"/>
                  </a:lnTo>
                  <a:lnTo>
                    <a:pt x="718" y="139"/>
                  </a:lnTo>
                  <a:lnTo>
                    <a:pt x="829" y="92"/>
                  </a:lnTo>
                  <a:lnTo>
                    <a:pt x="944" y="52"/>
                  </a:lnTo>
                  <a:lnTo>
                    <a:pt x="1062" y="23"/>
                  </a:lnTo>
                  <a:lnTo>
                    <a:pt x="1184" y="6"/>
                  </a:lnTo>
                  <a:lnTo>
                    <a:pt x="13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90" name="Group 89">
            <a:extLst>
              <a:ext uri="{FF2B5EF4-FFF2-40B4-BE49-F238E27FC236}">
                <a16:creationId xmlns:a16="http://schemas.microsoft.com/office/drawing/2014/main" id="{676A371B-7558-039A-CB78-514DCAF9B524}"/>
              </a:ext>
            </a:extLst>
          </p:cNvPr>
          <p:cNvGrpSpPr/>
          <p:nvPr/>
        </p:nvGrpSpPr>
        <p:grpSpPr>
          <a:xfrm flipH="1" flipV="1">
            <a:off x="-931176" y="-499880"/>
            <a:ext cx="2495768" cy="2208424"/>
            <a:chOff x="1057320" y="4949751"/>
            <a:chExt cx="2412004" cy="2134304"/>
          </a:xfrm>
        </p:grpSpPr>
        <p:cxnSp>
          <p:nvCxnSpPr>
            <p:cNvPr id="91" name="Straight Connector 90">
              <a:extLst>
                <a:ext uri="{FF2B5EF4-FFF2-40B4-BE49-F238E27FC236}">
                  <a16:creationId xmlns:a16="http://schemas.microsoft.com/office/drawing/2014/main" id="{CB554A46-E8B6-F0AD-B1FA-8DE68BCF587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0BD0064C-37E8-02A5-7BDA-B8B5DB2F0F5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E3A041B1-3092-179A-4867-97A3C508B022}"/>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33B9D465-B1DA-924A-DBD3-C98E7EFFE59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descr="A purple and white text&#10;&#10;Description automatically generated">
            <a:extLst>
              <a:ext uri="{FF2B5EF4-FFF2-40B4-BE49-F238E27FC236}">
                <a16:creationId xmlns:a16="http://schemas.microsoft.com/office/drawing/2014/main" id="{E4B330B1-3117-156A-9332-E9C2416879E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1894" r="21894"/>
          <a:stretch>
            <a:fillRect/>
          </a:stretch>
        </p:blipFill>
        <p:spPr/>
      </p:pic>
      <p:pic>
        <p:nvPicPr>
          <p:cNvPr id="6" name="Picture Placeholder 5" descr="A close-up of a computer chip&#10;&#10;Description automatically generated">
            <a:extLst>
              <a:ext uri="{FF2B5EF4-FFF2-40B4-BE49-F238E27FC236}">
                <a16:creationId xmlns:a16="http://schemas.microsoft.com/office/drawing/2014/main" id="{4AFFDD60-937C-CB26-CAAD-A081DCED13F9}"/>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727" r="16727"/>
          <a:stretch>
            <a:fillRect/>
          </a:stretch>
        </p:blipFill>
        <p:spPr/>
      </p:pic>
      <p:pic>
        <p:nvPicPr>
          <p:cNvPr id="9" name="Picture Placeholder 8" descr="A person wearing virtual reality goggles&#10;&#10;Description automatically generated">
            <a:extLst>
              <a:ext uri="{FF2B5EF4-FFF2-40B4-BE49-F238E27FC236}">
                <a16:creationId xmlns:a16="http://schemas.microsoft.com/office/drawing/2014/main" id="{2DD06DD6-6A48-3229-0086-B32BF866F245}"/>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21845" r="21845"/>
          <a:stretch>
            <a:fillRect/>
          </a:stretch>
        </p:blipFill>
        <p:spPr/>
      </p:pic>
      <p:sp>
        <p:nvSpPr>
          <p:cNvPr id="16" name="TextBox 15">
            <a:extLst>
              <a:ext uri="{FF2B5EF4-FFF2-40B4-BE49-F238E27FC236}">
                <a16:creationId xmlns:a16="http://schemas.microsoft.com/office/drawing/2014/main" id="{2FEA6A4A-63F4-66F6-4DF0-F6DEE2CF4C5B}"/>
              </a:ext>
            </a:extLst>
          </p:cNvPr>
          <p:cNvSpPr txBox="1"/>
          <p:nvPr/>
        </p:nvSpPr>
        <p:spPr>
          <a:xfrm>
            <a:off x="1222303" y="4808337"/>
            <a:ext cx="4660117" cy="646331"/>
          </a:xfrm>
          <a:prstGeom prst="rect">
            <a:avLst/>
          </a:prstGeom>
          <a:noFill/>
        </p:spPr>
        <p:txBody>
          <a:bodyPr wrap="square">
            <a:spAutoFit/>
          </a:bodyPr>
          <a:lstStyle/>
          <a:p>
            <a:r>
              <a:rPr lang="en-SG" dirty="0">
                <a:solidFill>
                  <a:schemeClr val="bg1"/>
                </a:solidFill>
                <a:effectLst/>
                <a:latin typeface=".SF NS"/>
              </a:rPr>
              <a:t> Immersive experiences and the potential for cross-platform interactions.</a:t>
            </a:r>
          </a:p>
        </p:txBody>
      </p:sp>
      <p:sp>
        <p:nvSpPr>
          <p:cNvPr id="18" name="TextBox 17">
            <a:extLst>
              <a:ext uri="{FF2B5EF4-FFF2-40B4-BE49-F238E27FC236}">
                <a16:creationId xmlns:a16="http://schemas.microsoft.com/office/drawing/2014/main" id="{6F2B69D5-F0A9-05B0-40CF-2AAED902634C}"/>
              </a:ext>
            </a:extLst>
          </p:cNvPr>
          <p:cNvSpPr txBox="1"/>
          <p:nvPr/>
        </p:nvSpPr>
        <p:spPr>
          <a:xfrm>
            <a:off x="1222302" y="4483821"/>
            <a:ext cx="3748529" cy="338554"/>
          </a:xfrm>
          <a:prstGeom prst="rect">
            <a:avLst/>
          </a:prstGeom>
          <a:noFill/>
        </p:spPr>
        <p:txBody>
          <a:bodyPr wrap="square" rtlCol="0">
            <a:spAutoFit/>
          </a:bodyPr>
          <a:lstStyle/>
          <a:p>
            <a:r>
              <a:rPr lang="en-ID" sz="1600" b="1" dirty="0">
                <a:solidFill>
                  <a:schemeClr val="bg1"/>
                </a:solidFill>
                <a:latin typeface="+mj-lt"/>
              </a:rPr>
              <a:t>Metaverse </a:t>
            </a:r>
          </a:p>
        </p:txBody>
      </p:sp>
      <p:sp>
        <p:nvSpPr>
          <p:cNvPr id="20" name="Rectangle: Rounded Corners 52">
            <a:extLst>
              <a:ext uri="{FF2B5EF4-FFF2-40B4-BE49-F238E27FC236}">
                <a16:creationId xmlns:a16="http://schemas.microsoft.com/office/drawing/2014/main" id="{78E2785D-CEA8-78F1-A159-65B9A49FFDF8}"/>
              </a:ext>
            </a:extLst>
          </p:cNvPr>
          <p:cNvSpPr/>
          <p:nvPr/>
        </p:nvSpPr>
        <p:spPr>
          <a:xfrm>
            <a:off x="307541" y="4624155"/>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14ACA100-CD97-D51F-0244-0780FB457047}"/>
              </a:ext>
            </a:extLst>
          </p:cNvPr>
          <p:cNvGrpSpPr/>
          <p:nvPr/>
        </p:nvGrpSpPr>
        <p:grpSpPr>
          <a:xfrm flipH="1">
            <a:off x="504113" y="4810391"/>
            <a:ext cx="287793" cy="289718"/>
            <a:chOff x="10528300" y="3267076"/>
            <a:chExt cx="474663" cy="477838"/>
          </a:xfrm>
          <a:solidFill>
            <a:schemeClr val="bg1"/>
          </a:solidFill>
        </p:grpSpPr>
        <p:sp>
          <p:nvSpPr>
            <p:cNvPr id="22" name="Freeform 211">
              <a:extLst>
                <a:ext uri="{FF2B5EF4-FFF2-40B4-BE49-F238E27FC236}">
                  <a16:creationId xmlns:a16="http://schemas.microsoft.com/office/drawing/2014/main" id="{623FCB39-458F-97DD-272D-A8D50177107B}"/>
                </a:ext>
              </a:extLst>
            </p:cNvPr>
            <p:cNvSpPr>
              <a:spLocks/>
            </p:cNvSpPr>
            <p:nvPr/>
          </p:nvSpPr>
          <p:spPr bwMode="auto">
            <a:xfrm>
              <a:off x="10931525" y="3349626"/>
              <a:ext cx="14288" cy="25400"/>
            </a:xfrm>
            <a:custGeom>
              <a:avLst/>
              <a:gdLst>
                <a:gd name="T0" fmla="*/ 0 w 107"/>
                <a:gd name="T1" fmla="*/ 0 h 172"/>
                <a:gd name="T2" fmla="*/ 16 w 107"/>
                <a:gd name="T3" fmla="*/ 5 h 172"/>
                <a:gd name="T4" fmla="*/ 33 w 107"/>
                <a:gd name="T5" fmla="*/ 9 h 172"/>
                <a:gd name="T6" fmla="*/ 48 w 107"/>
                <a:gd name="T7" fmla="*/ 14 h 172"/>
                <a:gd name="T8" fmla="*/ 64 w 107"/>
                <a:gd name="T9" fmla="*/ 21 h 172"/>
                <a:gd name="T10" fmla="*/ 78 w 107"/>
                <a:gd name="T11" fmla="*/ 30 h 172"/>
                <a:gd name="T12" fmla="*/ 90 w 107"/>
                <a:gd name="T13" fmla="*/ 41 h 172"/>
                <a:gd name="T14" fmla="*/ 99 w 107"/>
                <a:gd name="T15" fmla="*/ 53 h 172"/>
                <a:gd name="T16" fmla="*/ 105 w 107"/>
                <a:gd name="T17" fmla="*/ 69 h 172"/>
                <a:gd name="T18" fmla="*/ 107 w 107"/>
                <a:gd name="T19" fmla="*/ 87 h 172"/>
                <a:gd name="T20" fmla="*/ 105 w 107"/>
                <a:gd name="T21" fmla="*/ 106 h 172"/>
                <a:gd name="T22" fmla="*/ 98 w 107"/>
                <a:gd name="T23" fmla="*/ 124 h 172"/>
                <a:gd name="T24" fmla="*/ 87 w 107"/>
                <a:gd name="T25" fmla="*/ 138 h 172"/>
                <a:gd name="T26" fmla="*/ 74 w 107"/>
                <a:gd name="T27" fmla="*/ 149 h 172"/>
                <a:gd name="T28" fmla="*/ 57 w 107"/>
                <a:gd name="T29" fmla="*/ 158 h 172"/>
                <a:gd name="T30" fmla="*/ 39 w 107"/>
                <a:gd name="T31" fmla="*/ 165 h 172"/>
                <a:gd name="T32" fmla="*/ 19 w 107"/>
                <a:gd name="T33" fmla="*/ 169 h 172"/>
                <a:gd name="T34" fmla="*/ 0 w 107"/>
                <a:gd name="T35" fmla="*/ 172 h 172"/>
                <a:gd name="T36" fmla="*/ 0 w 107"/>
                <a:gd name="T3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172">
                  <a:moveTo>
                    <a:pt x="0" y="0"/>
                  </a:moveTo>
                  <a:lnTo>
                    <a:pt x="16" y="5"/>
                  </a:lnTo>
                  <a:lnTo>
                    <a:pt x="33" y="9"/>
                  </a:lnTo>
                  <a:lnTo>
                    <a:pt x="48" y="14"/>
                  </a:lnTo>
                  <a:lnTo>
                    <a:pt x="64" y="21"/>
                  </a:lnTo>
                  <a:lnTo>
                    <a:pt x="78" y="30"/>
                  </a:lnTo>
                  <a:lnTo>
                    <a:pt x="90" y="41"/>
                  </a:lnTo>
                  <a:lnTo>
                    <a:pt x="99" y="53"/>
                  </a:lnTo>
                  <a:lnTo>
                    <a:pt x="105" y="69"/>
                  </a:lnTo>
                  <a:lnTo>
                    <a:pt x="107" y="87"/>
                  </a:lnTo>
                  <a:lnTo>
                    <a:pt x="105" y="106"/>
                  </a:lnTo>
                  <a:lnTo>
                    <a:pt x="98" y="124"/>
                  </a:lnTo>
                  <a:lnTo>
                    <a:pt x="87" y="138"/>
                  </a:lnTo>
                  <a:lnTo>
                    <a:pt x="74" y="149"/>
                  </a:lnTo>
                  <a:lnTo>
                    <a:pt x="57" y="158"/>
                  </a:lnTo>
                  <a:lnTo>
                    <a:pt x="39" y="165"/>
                  </a:lnTo>
                  <a:lnTo>
                    <a:pt x="19" y="169"/>
                  </a:lnTo>
                  <a:lnTo>
                    <a:pt x="0" y="172"/>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212">
              <a:extLst>
                <a:ext uri="{FF2B5EF4-FFF2-40B4-BE49-F238E27FC236}">
                  <a16:creationId xmlns:a16="http://schemas.microsoft.com/office/drawing/2014/main" id="{CC07E73D-36AE-3438-C9E2-46D97CC7EA27}"/>
                </a:ext>
              </a:extLst>
            </p:cNvPr>
            <p:cNvSpPr>
              <a:spLocks/>
            </p:cNvSpPr>
            <p:nvPr/>
          </p:nvSpPr>
          <p:spPr bwMode="auto">
            <a:xfrm>
              <a:off x="10909300" y="3309938"/>
              <a:ext cx="14288" cy="22225"/>
            </a:xfrm>
            <a:custGeom>
              <a:avLst/>
              <a:gdLst>
                <a:gd name="T0" fmla="*/ 98 w 98"/>
                <a:gd name="T1" fmla="*/ 0 h 155"/>
                <a:gd name="T2" fmla="*/ 98 w 98"/>
                <a:gd name="T3" fmla="*/ 155 h 155"/>
                <a:gd name="T4" fmla="*/ 72 w 98"/>
                <a:gd name="T5" fmla="*/ 148 h 155"/>
                <a:gd name="T6" fmla="*/ 50 w 98"/>
                <a:gd name="T7" fmla="*/ 140 h 155"/>
                <a:gd name="T8" fmla="*/ 32 w 98"/>
                <a:gd name="T9" fmla="*/ 131 h 155"/>
                <a:gd name="T10" fmla="*/ 18 w 98"/>
                <a:gd name="T11" fmla="*/ 119 h 155"/>
                <a:gd name="T12" fmla="*/ 8 w 98"/>
                <a:gd name="T13" fmla="*/ 106 h 155"/>
                <a:gd name="T14" fmla="*/ 2 w 98"/>
                <a:gd name="T15" fmla="*/ 91 h 155"/>
                <a:gd name="T16" fmla="*/ 0 w 98"/>
                <a:gd name="T17" fmla="*/ 74 h 155"/>
                <a:gd name="T18" fmla="*/ 3 w 98"/>
                <a:gd name="T19" fmla="*/ 58 h 155"/>
                <a:gd name="T20" fmla="*/ 9 w 98"/>
                <a:gd name="T21" fmla="*/ 42 h 155"/>
                <a:gd name="T22" fmla="*/ 19 w 98"/>
                <a:gd name="T23" fmla="*/ 29 h 155"/>
                <a:gd name="T24" fmla="*/ 34 w 98"/>
                <a:gd name="T25" fmla="*/ 17 h 155"/>
                <a:gd name="T26" fmla="*/ 53 w 98"/>
                <a:gd name="T27" fmla="*/ 9 h 155"/>
                <a:gd name="T28" fmla="*/ 74 w 98"/>
                <a:gd name="T29" fmla="*/ 3 h 155"/>
                <a:gd name="T30" fmla="*/ 98 w 98"/>
                <a:gd name="T31"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8" h="155">
                  <a:moveTo>
                    <a:pt x="98" y="0"/>
                  </a:moveTo>
                  <a:lnTo>
                    <a:pt x="98" y="155"/>
                  </a:lnTo>
                  <a:lnTo>
                    <a:pt x="72" y="148"/>
                  </a:lnTo>
                  <a:lnTo>
                    <a:pt x="50" y="140"/>
                  </a:lnTo>
                  <a:lnTo>
                    <a:pt x="32" y="131"/>
                  </a:lnTo>
                  <a:lnTo>
                    <a:pt x="18" y="119"/>
                  </a:lnTo>
                  <a:lnTo>
                    <a:pt x="8" y="106"/>
                  </a:lnTo>
                  <a:lnTo>
                    <a:pt x="2" y="91"/>
                  </a:lnTo>
                  <a:lnTo>
                    <a:pt x="0" y="74"/>
                  </a:lnTo>
                  <a:lnTo>
                    <a:pt x="3" y="58"/>
                  </a:lnTo>
                  <a:lnTo>
                    <a:pt x="9" y="42"/>
                  </a:lnTo>
                  <a:lnTo>
                    <a:pt x="19" y="29"/>
                  </a:lnTo>
                  <a:lnTo>
                    <a:pt x="34" y="17"/>
                  </a:lnTo>
                  <a:lnTo>
                    <a:pt x="53" y="9"/>
                  </a:lnTo>
                  <a:lnTo>
                    <a:pt x="74" y="3"/>
                  </a:lnTo>
                  <a:lnTo>
                    <a:pt x="9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213">
              <a:extLst>
                <a:ext uri="{FF2B5EF4-FFF2-40B4-BE49-F238E27FC236}">
                  <a16:creationId xmlns:a16="http://schemas.microsoft.com/office/drawing/2014/main" id="{7E11FBEE-2401-3328-CA79-C77C284137EB}"/>
                </a:ext>
              </a:extLst>
            </p:cNvPr>
            <p:cNvSpPr>
              <a:spLocks noEditPoints="1"/>
            </p:cNvSpPr>
            <p:nvPr/>
          </p:nvSpPr>
          <p:spPr bwMode="auto">
            <a:xfrm>
              <a:off x="10850563" y="3267076"/>
              <a:ext cx="152400" cy="150813"/>
            </a:xfrm>
            <a:custGeom>
              <a:avLst/>
              <a:gdLst>
                <a:gd name="T0" fmla="*/ 505 w 1054"/>
                <a:gd name="T1" fmla="*/ 149 h 1047"/>
                <a:gd name="T2" fmla="*/ 445 w 1054"/>
                <a:gd name="T3" fmla="*/ 214 h 1047"/>
                <a:gd name="T4" fmla="*/ 348 w 1054"/>
                <a:gd name="T5" fmla="*/ 263 h 1047"/>
                <a:gd name="T6" fmla="*/ 298 w 1054"/>
                <a:gd name="T7" fmla="*/ 357 h 1047"/>
                <a:gd name="T8" fmla="*/ 315 w 1054"/>
                <a:gd name="T9" fmla="*/ 464 h 1047"/>
                <a:gd name="T10" fmla="*/ 401 w 1054"/>
                <a:gd name="T11" fmla="*/ 534 h 1047"/>
                <a:gd name="T12" fmla="*/ 503 w 1054"/>
                <a:gd name="T13" fmla="*/ 745 h 1047"/>
                <a:gd name="T14" fmla="*/ 430 w 1054"/>
                <a:gd name="T15" fmla="*/ 722 h 1047"/>
                <a:gd name="T16" fmla="*/ 401 w 1054"/>
                <a:gd name="T17" fmla="*/ 679 h 1047"/>
                <a:gd name="T18" fmla="*/ 384 w 1054"/>
                <a:gd name="T19" fmla="*/ 638 h 1047"/>
                <a:gd name="T20" fmla="*/ 336 w 1054"/>
                <a:gd name="T21" fmla="*/ 619 h 1047"/>
                <a:gd name="T22" fmla="*/ 289 w 1054"/>
                <a:gd name="T23" fmla="*/ 644 h 1047"/>
                <a:gd name="T24" fmla="*/ 289 w 1054"/>
                <a:gd name="T25" fmla="*/ 713 h 1047"/>
                <a:gd name="T26" fmla="*/ 348 w 1054"/>
                <a:gd name="T27" fmla="*/ 786 h 1047"/>
                <a:gd name="T28" fmla="*/ 464 w 1054"/>
                <a:gd name="T29" fmla="*/ 830 h 1047"/>
                <a:gd name="T30" fmla="*/ 510 w 1054"/>
                <a:gd name="T31" fmla="*/ 907 h 1047"/>
                <a:gd name="T32" fmla="*/ 548 w 1054"/>
                <a:gd name="T33" fmla="*/ 907 h 1047"/>
                <a:gd name="T34" fmla="*/ 589 w 1054"/>
                <a:gd name="T35" fmla="*/ 829 h 1047"/>
                <a:gd name="T36" fmla="*/ 702 w 1054"/>
                <a:gd name="T37" fmla="*/ 790 h 1047"/>
                <a:gd name="T38" fmla="*/ 764 w 1054"/>
                <a:gd name="T39" fmla="*/ 708 h 1047"/>
                <a:gd name="T40" fmla="*/ 765 w 1054"/>
                <a:gd name="T41" fmla="*/ 595 h 1047"/>
                <a:gd name="T42" fmla="*/ 715 w 1054"/>
                <a:gd name="T43" fmla="*/ 520 h 1047"/>
                <a:gd name="T44" fmla="*/ 632 w 1054"/>
                <a:gd name="T45" fmla="*/ 479 h 1047"/>
                <a:gd name="T46" fmla="*/ 555 w 1054"/>
                <a:gd name="T47" fmla="*/ 295 h 1047"/>
                <a:gd name="T48" fmla="*/ 624 w 1054"/>
                <a:gd name="T49" fmla="*/ 320 h 1047"/>
                <a:gd name="T50" fmla="*/ 664 w 1054"/>
                <a:gd name="T51" fmla="*/ 365 h 1047"/>
                <a:gd name="T52" fmla="*/ 707 w 1054"/>
                <a:gd name="T53" fmla="*/ 389 h 1047"/>
                <a:gd name="T54" fmla="*/ 755 w 1054"/>
                <a:gd name="T55" fmla="*/ 364 h 1047"/>
                <a:gd name="T56" fmla="*/ 752 w 1054"/>
                <a:gd name="T57" fmla="*/ 297 h 1047"/>
                <a:gd name="T58" fmla="*/ 684 w 1054"/>
                <a:gd name="T59" fmla="*/ 240 h 1047"/>
                <a:gd name="T60" fmla="*/ 594 w 1054"/>
                <a:gd name="T61" fmla="*/ 210 h 1047"/>
                <a:gd name="T62" fmla="*/ 553 w 1054"/>
                <a:gd name="T63" fmla="*/ 149 h 1047"/>
                <a:gd name="T64" fmla="*/ 527 w 1054"/>
                <a:gd name="T65" fmla="*/ 0 h 1047"/>
                <a:gd name="T66" fmla="*/ 693 w 1054"/>
                <a:gd name="T67" fmla="*/ 26 h 1047"/>
                <a:gd name="T68" fmla="*/ 880 w 1054"/>
                <a:gd name="T69" fmla="*/ 136 h 1047"/>
                <a:gd name="T70" fmla="*/ 1006 w 1054"/>
                <a:gd name="T71" fmla="*/ 307 h 1047"/>
                <a:gd name="T72" fmla="*/ 1054 w 1054"/>
                <a:gd name="T73" fmla="*/ 523 h 1047"/>
                <a:gd name="T74" fmla="*/ 1006 w 1054"/>
                <a:gd name="T75" fmla="*/ 740 h 1047"/>
                <a:gd name="T76" fmla="*/ 880 w 1054"/>
                <a:gd name="T77" fmla="*/ 911 h 1047"/>
                <a:gd name="T78" fmla="*/ 693 w 1054"/>
                <a:gd name="T79" fmla="*/ 1021 h 1047"/>
                <a:gd name="T80" fmla="*/ 469 w 1054"/>
                <a:gd name="T81" fmla="*/ 1043 h 1047"/>
                <a:gd name="T82" fmla="*/ 261 w 1054"/>
                <a:gd name="T83" fmla="*/ 975 h 1047"/>
                <a:gd name="T84" fmla="*/ 102 w 1054"/>
                <a:gd name="T85" fmla="*/ 832 h 1047"/>
                <a:gd name="T86" fmla="*/ 12 w 1054"/>
                <a:gd name="T87" fmla="*/ 636 h 1047"/>
                <a:gd name="T88" fmla="*/ 12 w 1054"/>
                <a:gd name="T89" fmla="*/ 411 h 1047"/>
                <a:gd name="T90" fmla="*/ 102 w 1054"/>
                <a:gd name="T91" fmla="*/ 215 h 1047"/>
                <a:gd name="T92" fmla="*/ 261 w 1054"/>
                <a:gd name="T93" fmla="*/ 72 h 1047"/>
                <a:gd name="T94" fmla="*/ 469 w 1054"/>
                <a:gd name="T95" fmla="*/ 3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54" h="1047">
                  <a:moveTo>
                    <a:pt x="529" y="131"/>
                  </a:moveTo>
                  <a:lnTo>
                    <a:pt x="519" y="133"/>
                  </a:lnTo>
                  <a:lnTo>
                    <a:pt x="510" y="140"/>
                  </a:lnTo>
                  <a:lnTo>
                    <a:pt x="505" y="149"/>
                  </a:lnTo>
                  <a:lnTo>
                    <a:pt x="503" y="161"/>
                  </a:lnTo>
                  <a:lnTo>
                    <a:pt x="503" y="206"/>
                  </a:lnTo>
                  <a:lnTo>
                    <a:pt x="474" y="208"/>
                  </a:lnTo>
                  <a:lnTo>
                    <a:pt x="445" y="214"/>
                  </a:lnTo>
                  <a:lnTo>
                    <a:pt x="418" y="222"/>
                  </a:lnTo>
                  <a:lnTo>
                    <a:pt x="392" y="233"/>
                  </a:lnTo>
                  <a:lnTo>
                    <a:pt x="369" y="247"/>
                  </a:lnTo>
                  <a:lnTo>
                    <a:pt x="348" y="263"/>
                  </a:lnTo>
                  <a:lnTo>
                    <a:pt x="330" y="282"/>
                  </a:lnTo>
                  <a:lnTo>
                    <a:pt x="315" y="305"/>
                  </a:lnTo>
                  <a:lnTo>
                    <a:pt x="305" y="330"/>
                  </a:lnTo>
                  <a:lnTo>
                    <a:pt x="298" y="357"/>
                  </a:lnTo>
                  <a:lnTo>
                    <a:pt x="296" y="388"/>
                  </a:lnTo>
                  <a:lnTo>
                    <a:pt x="298" y="415"/>
                  </a:lnTo>
                  <a:lnTo>
                    <a:pt x="305" y="441"/>
                  </a:lnTo>
                  <a:lnTo>
                    <a:pt x="315" y="464"/>
                  </a:lnTo>
                  <a:lnTo>
                    <a:pt x="331" y="485"/>
                  </a:lnTo>
                  <a:lnTo>
                    <a:pt x="351" y="504"/>
                  </a:lnTo>
                  <a:lnTo>
                    <a:pt x="374" y="519"/>
                  </a:lnTo>
                  <a:lnTo>
                    <a:pt x="401" y="534"/>
                  </a:lnTo>
                  <a:lnTo>
                    <a:pt x="432" y="545"/>
                  </a:lnTo>
                  <a:lnTo>
                    <a:pt x="465" y="556"/>
                  </a:lnTo>
                  <a:lnTo>
                    <a:pt x="503" y="564"/>
                  </a:lnTo>
                  <a:lnTo>
                    <a:pt x="503" y="745"/>
                  </a:lnTo>
                  <a:lnTo>
                    <a:pt x="478" y="742"/>
                  </a:lnTo>
                  <a:lnTo>
                    <a:pt x="458" y="738"/>
                  </a:lnTo>
                  <a:lnTo>
                    <a:pt x="442" y="730"/>
                  </a:lnTo>
                  <a:lnTo>
                    <a:pt x="430" y="722"/>
                  </a:lnTo>
                  <a:lnTo>
                    <a:pt x="419" y="713"/>
                  </a:lnTo>
                  <a:lnTo>
                    <a:pt x="412" y="702"/>
                  </a:lnTo>
                  <a:lnTo>
                    <a:pt x="407" y="691"/>
                  </a:lnTo>
                  <a:lnTo>
                    <a:pt x="401" y="679"/>
                  </a:lnTo>
                  <a:lnTo>
                    <a:pt x="398" y="668"/>
                  </a:lnTo>
                  <a:lnTo>
                    <a:pt x="394" y="658"/>
                  </a:lnTo>
                  <a:lnTo>
                    <a:pt x="389" y="647"/>
                  </a:lnTo>
                  <a:lnTo>
                    <a:pt x="384" y="638"/>
                  </a:lnTo>
                  <a:lnTo>
                    <a:pt x="375" y="631"/>
                  </a:lnTo>
                  <a:lnTo>
                    <a:pt x="366" y="624"/>
                  </a:lnTo>
                  <a:lnTo>
                    <a:pt x="352" y="620"/>
                  </a:lnTo>
                  <a:lnTo>
                    <a:pt x="336" y="619"/>
                  </a:lnTo>
                  <a:lnTo>
                    <a:pt x="321" y="621"/>
                  </a:lnTo>
                  <a:lnTo>
                    <a:pt x="307" y="625"/>
                  </a:lnTo>
                  <a:lnTo>
                    <a:pt x="297" y="634"/>
                  </a:lnTo>
                  <a:lnTo>
                    <a:pt x="289" y="644"/>
                  </a:lnTo>
                  <a:lnTo>
                    <a:pt x="284" y="658"/>
                  </a:lnTo>
                  <a:lnTo>
                    <a:pt x="282" y="674"/>
                  </a:lnTo>
                  <a:lnTo>
                    <a:pt x="284" y="693"/>
                  </a:lnTo>
                  <a:lnTo>
                    <a:pt x="289" y="713"/>
                  </a:lnTo>
                  <a:lnTo>
                    <a:pt x="299" y="731"/>
                  </a:lnTo>
                  <a:lnTo>
                    <a:pt x="311" y="751"/>
                  </a:lnTo>
                  <a:lnTo>
                    <a:pt x="328" y="769"/>
                  </a:lnTo>
                  <a:lnTo>
                    <a:pt x="348" y="786"/>
                  </a:lnTo>
                  <a:lnTo>
                    <a:pt x="371" y="801"/>
                  </a:lnTo>
                  <a:lnTo>
                    <a:pt x="399" y="814"/>
                  </a:lnTo>
                  <a:lnTo>
                    <a:pt x="430" y="823"/>
                  </a:lnTo>
                  <a:lnTo>
                    <a:pt x="464" y="830"/>
                  </a:lnTo>
                  <a:lnTo>
                    <a:pt x="503" y="833"/>
                  </a:lnTo>
                  <a:lnTo>
                    <a:pt x="503" y="886"/>
                  </a:lnTo>
                  <a:lnTo>
                    <a:pt x="505" y="898"/>
                  </a:lnTo>
                  <a:lnTo>
                    <a:pt x="510" y="907"/>
                  </a:lnTo>
                  <a:lnTo>
                    <a:pt x="519" y="913"/>
                  </a:lnTo>
                  <a:lnTo>
                    <a:pt x="529" y="917"/>
                  </a:lnTo>
                  <a:lnTo>
                    <a:pt x="540" y="913"/>
                  </a:lnTo>
                  <a:lnTo>
                    <a:pt x="548" y="907"/>
                  </a:lnTo>
                  <a:lnTo>
                    <a:pt x="553" y="898"/>
                  </a:lnTo>
                  <a:lnTo>
                    <a:pt x="555" y="886"/>
                  </a:lnTo>
                  <a:lnTo>
                    <a:pt x="555" y="833"/>
                  </a:lnTo>
                  <a:lnTo>
                    <a:pt x="589" y="829"/>
                  </a:lnTo>
                  <a:lnTo>
                    <a:pt x="621" y="824"/>
                  </a:lnTo>
                  <a:lnTo>
                    <a:pt x="650" y="815"/>
                  </a:lnTo>
                  <a:lnTo>
                    <a:pt x="678" y="804"/>
                  </a:lnTo>
                  <a:lnTo>
                    <a:pt x="702" y="790"/>
                  </a:lnTo>
                  <a:lnTo>
                    <a:pt x="722" y="774"/>
                  </a:lnTo>
                  <a:lnTo>
                    <a:pt x="739" y="754"/>
                  </a:lnTo>
                  <a:lnTo>
                    <a:pt x="753" y="733"/>
                  </a:lnTo>
                  <a:lnTo>
                    <a:pt x="764" y="708"/>
                  </a:lnTo>
                  <a:lnTo>
                    <a:pt x="770" y="681"/>
                  </a:lnTo>
                  <a:lnTo>
                    <a:pt x="772" y="650"/>
                  </a:lnTo>
                  <a:lnTo>
                    <a:pt x="770" y="621"/>
                  </a:lnTo>
                  <a:lnTo>
                    <a:pt x="765" y="595"/>
                  </a:lnTo>
                  <a:lnTo>
                    <a:pt x="756" y="573"/>
                  </a:lnTo>
                  <a:lnTo>
                    <a:pt x="746" y="553"/>
                  </a:lnTo>
                  <a:lnTo>
                    <a:pt x="732" y="536"/>
                  </a:lnTo>
                  <a:lnTo>
                    <a:pt x="715" y="520"/>
                  </a:lnTo>
                  <a:lnTo>
                    <a:pt x="698" y="508"/>
                  </a:lnTo>
                  <a:lnTo>
                    <a:pt x="677" y="496"/>
                  </a:lnTo>
                  <a:lnTo>
                    <a:pt x="655" y="487"/>
                  </a:lnTo>
                  <a:lnTo>
                    <a:pt x="632" y="479"/>
                  </a:lnTo>
                  <a:lnTo>
                    <a:pt x="607" y="471"/>
                  </a:lnTo>
                  <a:lnTo>
                    <a:pt x="581" y="465"/>
                  </a:lnTo>
                  <a:lnTo>
                    <a:pt x="555" y="459"/>
                  </a:lnTo>
                  <a:lnTo>
                    <a:pt x="555" y="295"/>
                  </a:lnTo>
                  <a:lnTo>
                    <a:pt x="577" y="297"/>
                  </a:lnTo>
                  <a:lnTo>
                    <a:pt x="596" y="302"/>
                  </a:lnTo>
                  <a:lnTo>
                    <a:pt x="612" y="310"/>
                  </a:lnTo>
                  <a:lnTo>
                    <a:pt x="624" y="320"/>
                  </a:lnTo>
                  <a:lnTo>
                    <a:pt x="636" y="331"/>
                  </a:lnTo>
                  <a:lnTo>
                    <a:pt x="646" y="343"/>
                  </a:lnTo>
                  <a:lnTo>
                    <a:pt x="656" y="354"/>
                  </a:lnTo>
                  <a:lnTo>
                    <a:pt x="664" y="365"/>
                  </a:lnTo>
                  <a:lnTo>
                    <a:pt x="674" y="375"/>
                  </a:lnTo>
                  <a:lnTo>
                    <a:pt x="683" y="382"/>
                  </a:lnTo>
                  <a:lnTo>
                    <a:pt x="694" y="387"/>
                  </a:lnTo>
                  <a:lnTo>
                    <a:pt x="707" y="389"/>
                  </a:lnTo>
                  <a:lnTo>
                    <a:pt x="722" y="387"/>
                  </a:lnTo>
                  <a:lnTo>
                    <a:pt x="735" y="383"/>
                  </a:lnTo>
                  <a:lnTo>
                    <a:pt x="746" y="375"/>
                  </a:lnTo>
                  <a:lnTo>
                    <a:pt x="755" y="364"/>
                  </a:lnTo>
                  <a:lnTo>
                    <a:pt x="760" y="351"/>
                  </a:lnTo>
                  <a:lnTo>
                    <a:pt x="763" y="335"/>
                  </a:lnTo>
                  <a:lnTo>
                    <a:pt x="759" y="315"/>
                  </a:lnTo>
                  <a:lnTo>
                    <a:pt x="752" y="297"/>
                  </a:lnTo>
                  <a:lnTo>
                    <a:pt x="739" y="280"/>
                  </a:lnTo>
                  <a:lnTo>
                    <a:pt x="724" y="265"/>
                  </a:lnTo>
                  <a:lnTo>
                    <a:pt x="705" y="251"/>
                  </a:lnTo>
                  <a:lnTo>
                    <a:pt x="684" y="240"/>
                  </a:lnTo>
                  <a:lnTo>
                    <a:pt x="662" y="230"/>
                  </a:lnTo>
                  <a:lnTo>
                    <a:pt x="639" y="222"/>
                  </a:lnTo>
                  <a:lnTo>
                    <a:pt x="616" y="216"/>
                  </a:lnTo>
                  <a:lnTo>
                    <a:pt x="594" y="210"/>
                  </a:lnTo>
                  <a:lnTo>
                    <a:pt x="573" y="207"/>
                  </a:lnTo>
                  <a:lnTo>
                    <a:pt x="555" y="206"/>
                  </a:lnTo>
                  <a:lnTo>
                    <a:pt x="555" y="161"/>
                  </a:lnTo>
                  <a:lnTo>
                    <a:pt x="553" y="149"/>
                  </a:lnTo>
                  <a:lnTo>
                    <a:pt x="548" y="140"/>
                  </a:lnTo>
                  <a:lnTo>
                    <a:pt x="540" y="133"/>
                  </a:lnTo>
                  <a:lnTo>
                    <a:pt x="529" y="131"/>
                  </a:lnTo>
                  <a:close/>
                  <a:moveTo>
                    <a:pt x="527" y="0"/>
                  </a:moveTo>
                  <a:lnTo>
                    <a:pt x="527" y="0"/>
                  </a:lnTo>
                  <a:lnTo>
                    <a:pt x="585" y="3"/>
                  </a:lnTo>
                  <a:lnTo>
                    <a:pt x="640" y="12"/>
                  </a:lnTo>
                  <a:lnTo>
                    <a:pt x="693" y="26"/>
                  </a:lnTo>
                  <a:lnTo>
                    <a:pt x="745" y="47"/>
                  </a:lnTo>
                  <a:lnTo>
                    <a:pt x="793" y="72"/>
                  </a:lnTo>
                  <a:lnTo>
                    <a:pt x="838" y="101"/>
                  </a:lnTo>
                  <a:lnTo>
                    <a:pt x="880" y="136"/>
                  </a:lnTo>
                  <a:lnTo>
                    <a:pt x="919" y="173"/>
                  </a:lnTo>
                  <a:lnTo>
                    <a:pt x="952" y="215"/>
                  </a:lnTo>
                  <a:lnTo>
                    <a:pt x="982" y="259"/>
                  </a:lnTo>
                  <a:lnTo>
                    <a:pt x="1006" y="307"/>
                  </a:lnTo>
                  <a:lnTo>
                    <a:pt x="1027" y="358"/>
                  </a:lnTo>
                  <a:lnTo>
                    <a:pt x="1042" y="411"/>
                  </a:lnTo>
                  <a:lnTo>
                    <a:pt x="1050" y="466"/>
                  </a:lnTo>
                  <a:lnTo>
                    <a:pt x="1054" y="523"/>
                  </a:lnTo>
                  <a:lnTo>
                    <a:pt x="1050" y="581"/>
                  </a:lnTo>
                  <a:lnTo>
                    <a:pt x="1042" y="636"/>
                  </a:lnTo>
                  <a:lnTo>
                    <a:pt x="1027" y="689"/>
                  </a:lnTo>
                  <a:lnTo>
                    <a:pt x="1006" y="740"/>
                  </a:lnTo>
                  <a:lnTo>
                    <a:pt x="982" y="788"/>
                  </a:lnTo>
                  <a:lnTo>
                    <a:pt x="952" y="832"/>
                  </a:lnTo>
                  <a:lnTo>
                    <a:pt x="919" y="874"/>
                  </a:lnTo>
                  <a:lnTo>
                    <a:pt x="880" y="911"/>
                  </a:lnTo>
                  <a:lnTo>
                    <a:pt x="838" y="946"/>
                  </a:lnTo>
                  <a:lnTo>
                    <a:pt x="793" y="975"/>
                  </a:lnTo>
                  <a:lnTo>
                    <a:pt x="745" y="1000"/>
                  </a:lnTo>
                  <a:lnTo>
                    <a:pt x="693" y="1021"/>
                  </a:lnTo>
                  <a:lnTo>
                    <a:pt x="640" y="1035"/>
                  </a:lnTo>
                  <a:lnTo>
                    <a:pt x="585" y="1043"/>
                  </a:lnTo>
                  <a:lnTo>
                    <a:pt x="527" y="1047"/>
                  </a:lnTo>
                  <a:lnTo>
                    <a:pt x="469" y="1043"/>
                  </a:lnTo>
                  <a:lnTo>
                    <a:pt x="414" y="1035"/>
                  </a:lnTo>
                  <a:lnTo>
                    <a:pt x="360" y="1021"/>
                  </a:lnTo>
                  <a:lnTo>
                    <a:pt x="309" y="1000"/>
                  </a:lnTo>
                  <a:lnTo>
                    <a:pt x="261" y="975"/>
                  </a:lnTo>
                  <a:lnTo>
                    <a:pt x="216" y="946"/>
                  </a:lnTo>
                  <a:lnTo>
                    <a:pt x="174" y="911"/>
                  </a:lnTo>
                  <a:lnTo>
                    <a:pt x="136" y="874"/>
                  </a:lnTo>
                  <a:lnTo>
                    <a:pt x="102" y="832"/>
                  </a:lnTo>
                  <a:lnTo>
                    <a:pt x="73" y="788"/>
                  </a:lnTo>
                  <a:lnTo>
                    <a:pt x="47" y="740"/>
                  </a:lnTo>
                  <a:lnTo>
                    <a:pt x="28" y="689"/>
                  </a:lnTo>
                  <a:lnTo>
                    <a:pt x="12" y="636"/>
                  </a:lnTo>
                  <a:lnTo>
                    <a:pt x="3" y="581"/>
                  </a:lnTo>
                  <a:lnTo>
                    <a:pt x="0" y="523"/>
                  </a:lnTo>
                  <a:lnTo>
                    <a:pt x="3" y="466"/>
                  </a:lnTo>
                  <a:lnTo>
                    <a:pt x="12" y="411"/>
                  </a:lnTo>
                  <a:lnTo>
                    <a:pt x="28" y="358"/>
                  </a:lnTo>
                  <a:lnTo>
                    <a:pt x="47" y="307"/>
                  </a:lnTo>
                  <a:lnTo>
                    <a:pt x="73" y="259"/>
                  </a:lnTo>
                  <a:lnTo>
                    <a:pt x="102" y="215"/>
                  </a:lnTo>
                  <a:lnTo>
                    <a:pt x="136" y="173"/>
                  </a:lnTo>
                  <a:lnTo>
                    <a:pt x="174" y="136"/>
                  </a:lnTo>
                  <a:lnTo>
                    <a:pt x="216" y="101"/>
                  </a:lnTo>
                  <a:lnTo>
                    <a:pt x="261" y="72"/>
                  </a:lnTo>
                  <a:lnTo>
                    <a:pt x="309" y="47"/>
                  </a:lnTo>
                  <a:lnTo>
                    <a:pt x="360" y="26"/>
                  </a:lnTo>
                  <a:lnTo>
                    <a:pt x="414" y="12"/>
                  </a:lnTo>
                  <a:lnTo>
                    <a:pt x="469" y="3"/>
                  </a:lnTo>
                  <a:lnTo>
                    <a:pt x="52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214">
              <a:extLst>
                <a:ext uri="{FF2B5EF4-FFF2-40B4-BE49-F238E27FC236}">
                  <a16:creationId xmlns:a16="http://schemas.microsoft.com/office/drawing/2014/main" id="{BA02579E-F694-6CCD-D46B-070394676715}"/>
                </a:ext>
              </a:extLst>
            </p:cNvPr>
            <p:cNvSpPr>
              <a:spLocks/>
            </p:cNvSpPr>
            <p:nvPr/>
          </p:nvSpPr>
          <p:spPr bwMode="auto">
            <a:xfrm>
              <a:off x="10533063" y="3603626"/>
              <a:ext cx="109538" cy="141288"/>
            </a:xfrm>
            <a:custGeom>
              <a:avLst/>
              <a:gdLst>
                <a:gd name="T0" fmla="*/ 150 w 757"/>
                <a:gd name="T1" fmla="*/ 0 h 978"/>
                <a:gd name="T2" fmla="*/ 605 w 757"/>
                <a:gd name="T3" fmla="*/ 0 h 978"/>
                <a:gd name="T4" fmla="*/ 636 w 757"/>
                <a:gd name="T5" fmla="*/ 3 h 978"/>
                <a:gd name="T6" fmla="*/ 664 w 757"/>
                <a:gd name="T7" fmla="*/ 12 h 978"/>
                <a:gd name="T8" fmla="*/ 690 w 757"/>
                <a:gd name="T9" fmla="*/ 26 h 978"/>
                <a:gd name="T10" fmla="*/ 713 w 757"/>
                <a:gd name="T11" fmla="*/ 45 h 978"/>
                <a:gd name="T12" fmla="*/ 730 w 757"/>
                <a:gd name="T13" fmla="*/ 67 h 978"/>
                <a:gd name="T14" fmla="*/ 745 w 757"/>
                <a:gd name="T15" fmla="*/ 93 h 978"/>
                <a:gd name="T16" fmla="*/ 753 w 757"/>
                <a:gd name="T17" fmla="*/ 121 h 978"/>
                <a:gd name="T18" fmla="*/ 757 w 757"/>
                <a:gd name="T19" fmla="*/ 151 h 978"/>
                <a:gd name="T20" fmla="*/ 757 w 757"/>
                <a:gd name="T21" fmla="*/ 828 h 978"/>
                <a:gd name="T22" fmla="*/ 753 w 757"/>
                <a:gd name="T23" fmla="*/ 858 h 978"/>
                <a:gd name="T24" fmla="*/ 745 w 757"/>
                <a:gd name="T25" fmla="*/ 886 h 978"/>
                <a:gd name="T26" fmla="*/ 730 w 757"/>
                <a:gd name="T27" fmla="*/ 912 h 978"/>
                <a:gd name="T28" fmla="*/ 713 w 757"/>
                <a:gd name="T29" fmla="*/ 934 h 978"/>
                <a:gd name="T30" fmla="*/ 690 w 757"/>
                <a:gd name="T31" fmla="*/ 953 h 978"/>
                <a:gd name="T32" fmla="*/ 664 w 757"/>
                <a:gd name="T33" fmla="*/ 966 h 978"/>
                <a:gd name="T34" fmla="*/ 636 w 757"/>
                <a:gd name="T35" fmla="*/ 976 h 978"/>
                <a:gd name="T36" fmla="*/ 605 w 757"/>
                <a:gd name="T37" fmla="*/ 978 h 978"/>
                <a:gd name="T38" fmla="*/ 150 w 757"/>
                <a:gd name="T39" fmla="*/ 978 h 978"/>
                <a:gd name="T40" fmla="*/ 120 w 757"/>
                <a:gd name="T41" fmla="*/ 976 h 978"/>
                <a:gd name="T42" fmla="*/ 92 w 757"/>
                <a:gd name="T43" fmla="*/ 966 h 978"/>
                <a:gd name="T44" fmla="*/ 67 w 757"/>
                <a:gd name="T45" fmla="*/ 953 h 978"/>
                <a:gd name="T46" fmla="*/ 44 w 757"/>
                <a:gd name="T47" fmla="*/ 934 h 978"/>
                <a:gd name="T48" fmla="*/ 26 w 757"/>
                <a:gd name="T49" fmla="*/ 912 h 978"/>
                <a:gd name="T50" fmla="*/ 11 w 757"/>
                <a:gd name="T51" fmla="*/ 886 h 978"/>
                <a:gd name="T52" fmla="*/ 3 w 757"/>
                <a:gd name="T53" fmla="*/ 858 h 978"/>
                <a:gd name="T54" fmla="*/ 0 w 757"/>
                <a:gd name="T55" fmla="*/ 828 h 978"/>
                <a:gd name="T56" fmla="*/ 0 w 757"/>
                <a:gd name="T57" fmla="*/ 151 h 978"/>
                <a:gd name="T58" fmla="*/ 3 w 757"/>
                <a:gd name="T59" fmla="*/ 121 h 978"/>
                <a:gd name="T60" fmla="*/ 11 w 757"/>
                <a:gd name="T61" fmla="*/ 93 h 978"/>
                <a:gd name="T62" fmla="*/ 26 w 757"/>
                <a:gd name="T63" fmla="*/ 67 h 978"/>
                <a:gd name="T64" fmla="*/ 44 w 757"/>
                <a:gd name="T65" fmla="*/ 45 h 978"/>
                <a:gd name="T66" fmla="*/ 67 w 757"/>
                <a:gd name="T67" fmla="*/ 26 h 978"/>
                <a:gd name="T68" fmla="*/ 92 w 757"/>
                <a:gd name="T69" fmla="*/ 12 h 978"/>
                <a:gd name="T70" fmla="*/ 120 w 757"/>
                <a:gd name="T71" fmla="*/ 3 h 978"/>
                <a:gd name="T72" fmla="*/ 150 w 757"/>
                <a:gd name="T73"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978">
                  <a:moveTo>
                    <a:pt x="150" y="0"/>
                  </a:moveTo>
                  <a:lnTo>
                    <a:pt x="605" y="0"/>
                  </a:lnTo>
                  <a:lnTo>
                    <a:pt x="636" y="3"/>
                  </a:lnTo>
                  <a:lnTo>
                    <a:pt x="664" y="12"/>
                  </a:lnTo>
                  <a:lnTo>
                    <a:pt x="690" y="26"/>
                  </a:lnTo>
                  <a:lnTo>
                    <a:pt x="713" y="45"/>
                  </a:lnTo>
                  <a:lnTo>
                    <a:pt x="730" y="67"/>
                  </a:lnTo>
                  <a:lnTo>
                    <a:pt x="745" y="93"/>
                  </a:lnTo>
                  <a:lnTo>
                    <a:pt x="753" y="121"/>
                  </a:lnTo>
                  <a:lnTo>
                    <a:pt x="757" y="151"/>
                  </a:lnTo>
                  <a:lnTo>
                    <a:pt x="757" y="828"/>
                  </a:lnTo>
                  <a:lnTo>
                    <a:pt x="753" y="858"/>
                  </a:lnTo>
                  <a:lnTo>
                    <a:pt x="745" y="886"/>
                  </a:lnTo>
                  <a:lnTo>
                    <a:pt x="730" y="912"/>
                  </a:lnTo>
                  <a:lnTo>
                    <a:pt x="713" y="934"/>
                  </a:lnTo>
                  <a:lnTo>
                    <a:pt x="690" y="953"/>
                  </a:lnTo>
                  <a:lnTo>
                    <a:pt x="664" y="966"/>
                  </a:lnTo>
                  <a:lnTo>
                    <a:pt x="636" y="976"/>
                  </a:lnTo>
                  <a:lnTo>
                    <a:pt x="605" y="978"/>
                  </a:lnTo>
                  <a:lnTo>
                    <a:pt x="150" y="978"/>
                  </a:lnTo>
                  <a:lnTo>
                    <a:pt x="120" y="976"/>
                  </a:lnTo>
                  <a:lnTo>
                    <a:pt x="92" y="966"/>
                  </a:lnTo>
                  <a:lnTo>
                    <a:pt x="67" y="953"/>
                  </a:lnTo>
                  <a:lnTo>
                    <a:pt x="44" y="934"/>
                  </a:lnTo>
                  <a:lnTo>
                    <a:pt x="26" y="912"/>
                  </a:lnTo>
                  <a:lnTo>
                    <a:pt x="11" y="886"/>
                  </a:lnTo>
                  <a:lnTo>
                    <a:pt x="3" y="858"/>
                  </a:lnTo>
                  <a:lnTo>
                    <a:pt x="0" y="828"/>
                  </a:lnTo>
                  <a:lnTo>
                    <a:pt x="0" y="151"/>
                  </a:lnTo>
                  <a:lnTo>
                    <a:pt x="3" y="121"/>
                  </a:lnTo>
                  <a:lnTo>
                    <a:pt x="11" y="93"/>
                  </a:lnTo>
                  <a:lnTo>
                    <a:pt x="26" y="67"/>
                  </a:lnTo>
                  <a:lnTo>
                    <a:pt x="44" y="45"/>
                  </a:lnTo>
                  <a:lnTo>
                    <a:pt x="67" y="26"/>
                  </a:lnTo>
                  <a:lnTo>
                    <a:pt x="92" y="12"/>
                  </a:lnTo>
                  <a:lnTo>
                    <a:pt x="120" y="3"/>
                  </a:lnTo>
                  <a:lnTo>
                    <a:pt x="15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215">
              <a:extLst>
                <a:ext uri="{FF2B5EF4-FFF2-40B4-BE49-F238E27FC236}">
                  <a16:creationId xmlns:a16="http://schemas.microsoft.com/office/drawing/2014/main" id="{1ECA628A-C7C6-14B5-58CF-FADB7AEB6578}"/>
                </a:ext>
              </a:extLst>
            </p:cNvPr>
            <p:cNvSpPr>
              <a:spLocks/>
            </p:cNvSpPr>
            <p:nvPr/>
          </p:nvSpPr>
          <p:spPr bwMode="auto">
            <a:xfrm>
              <a:off x="10702925" y="3527426"/>
              <a:ext cx="109538" cy="217488"/>
            </a:xfrm>
            <a:custGeom>
              <a:avLst/>
              <a:gdLst>
                <a:gd name="T0" fmla="*/ 152 w 757"/>
                <a:gd name="T1" fmla="*/ 0 h 1504"/>
                <a:gd name="T2" fmla="*/ 606 w 757"/>
                <a:gd name="T3" fmla="*/ 0 h 1504"/>
                <a:gd name="T4" fmla="*/ 637 w 757"/>
                <a:gd name="T5" fmla="*/ 3 h 1504"/>
                <a:gd name="T6" fmla="*/ 665 w 757"/>
                <a:gd name="T7" fmla="*/ 11 h 1504"/>
                <a:gd name="T8" fmla="*/ 691 w 757"/>
                <a:gd name="T9" fmla="*/ 26 h 1504"/>
                <a:gd name="T10" fmla="*/ 713 w 757"/>
                <a:gd name="T11" fmla="*/ 43 h 1504"/>
                <a:gd name="T12" fmla="*/ 732 w 757"/>
                <a:gd name="T13" fmla="*/ 66 h 1504"/>
                <a:gd name="T14" fmla="*/ 746 w 757"/>
                <a:gd name="T15" fmla="*/ 91 h 1504"/>
                <a:gd name="T16" fmla="*/ 754 w 757"/>
                <a:gd name="T17" fmla="*/ 120 h 1504"/>
                <a:gd name="T18" fmla="*/ 757 w 757"/>
                <a:gd name="T19" fmla="*/ 151 h 1504"/>
                <a:gd name="T20" fmla="*/ 757 w 757"/>
                <a:gd name="T21" fmla="*/ 1354 h 1504"/>
                <a:gd name="T22" fmla="*/ 754 w 757"/>
                <a:gd name="T23" fmla="*/ 1384 h 1504"/>
                <a:gd name="T24" fmla="*/ 746 w 757"/>
                <a:gd name="T25" fmla="*/ 1412 h 1504"/>
                <a:gd name="T26" fmla="*/ 732 w 757"/>
                <a:gd name="T27" fmla="*/ 1438 h 1504"/>
                <a:gd name="T28" fmla="*/ 713 w 757"/>
                <a:gd name="T29" fmla="*/ 1460 h 1504"/>
                <a:gd name="T30" fmla="*/ 691 w 757"/>
                <a:gd name="T31" fmla="*/ 1479 h 1504"/>
                <a:gd name="T32" fmla="*/ 665 w 757"/>
                <a:gd name="T33" fmla="*/ 1492 h 1504"/>
                <a:gd name="T34" fmla="*/ 637 w 757"/>
                <a:gd name="T35" fmla="*/ 1502 h 1504"/>
                <a:gd name="T36" fmla="*/ 606 w 757"/>
                <a:gd name="T37" fmla="*/ 1504 h 1504"/>
                <a:gd name="T38" fmla="*/ 152 w 757"/>
                <a:gd name="T39" fmla="*/ 1504 h 1504"/>
                <a:gd name="T40" fmla="*/ 122 w 757"/>
                <a:gd name="T41" fmla="*/ 1502 h 1504"/>
                <a:gd name="T42" fmla="*/ 92 w 757"/>
                <a:gd name="T43" fmla="*/ 1492 h 1504"/>
                <a:gd name="T44" fmla="*/ 67 w 757"/>
                <a:gd name="T45" fmla="*/ 1479 h 1504"/>
                <a:gd name="T46" fmla="*/ 45 w 757"/>
                <a:gd name="T47" fmla="*/ 1460 h 1504"/>
                <a:gd name="T48" fmla="*/ 26 w 757"/>
                <a:gd name="T49" fmla="*/ 1438 h 1504"/>
                <a:gd name="T50" fmla="*/ 13 w 757"/>
                <a:gd name="T51" fmla="*/ 1412 h 1504"/>
                <a:gd name="T52" fmla="*/ 3 w 757"/>
                <a:gd name="T53" fmla="*/ 1384 h 1504"/>
                <a:gd name="T54" fmla="*/ 0 w 757"/>
                <a:gd name="T55" fmla="*/ 1354 h 1504"/>
                <a:gd name="T56" fmla="*/ 0 w 757"/>
                <a:gd name="T57" fmla="*/ 151 h 1504"/>
                <a:gd name="T58" fmla="*/ 3 w 757"/>
                <a:gd name="T59" fmla="*/ 120 h 1504"/>
                <a:gd name="T60" fmla="*/ 13 w 757"/>
                <a:gd name="T61" fmla="*/ 91 h 1504"/>
                <a:gd name="T62" fmla="*/ 26 w 757"/>
                <a:gd name="T63" fmla="*/ 66 h 1504"/>
                <a:gd name="T64" fmla="*/ 45 w 757"/>
                <a:gd name="T65" fmla="*/ 43 h 1504"/>
                <a:gd name="T66" fmla="*/ 67 w 757"/>
                <a:gd name="T67" fmla="*/ 26 h 1504"/>
                <a:gd name="T68" fmla="*/ 92 w 757"/>
                <a:gd name="T69" fmla="*/ 11 h 1504"/>
                <a:gd name="T70" fmla="*/ 122 w 757"/>
                <a:gd name="T71" fmla="*/ 3 h 1504"/>
                <a:gd name="T72" fmla="*/ 152 w 757"/>
                <a:gd name="T73" fmla="*/ 0 h 1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1504">
                  <a:moveTo>
                    <a:pt x="152" y="0"/>
                  </a:moveTo>
                  <a:lnTo>
                    <a:pt x="606" y="0"/>
                  </a:lnTo>
                  <a:lnTo>
                    <a:pt x="637" y="3"/>
                  </a:lnTo>
                  <a:lnTo>
                    <a:pt x="665" y="11"/>
                  </a:lnTo>
                  <a:lnTo>
                    <a:pt x="691" y="26"/>
                  </a:lnTo>
                  <a:lnTo>
                    <a:pt x="713" y="43"/>
                  </a:lnTo>
                  <a:lnTo>
                    <a:pt x="732" y="66"/>
                  </a:lnTo>
                  <a:lnTo>
                    <a:pt x="746" y="91"/>
                  </a:lnTo>
                  <a:lnTo>
                    <a:pt x="754" y="120"/>
                  </a:lnTo>
                  <a:lnTo>
                    <a:pt x="757" y="151"/>
                  </a:lnTo>
                  <a:lnTo>
                    <a:pt x="757" y="1354"/>
                  </a:lnTo>
                  <a:lnTo>
                    <a:pt x="754" y="1384"/>
                  </a:lnTo>
                  <a:lnTo>
                    <a:pt x="746" y="1412"/>
                  </a:lnTo>
                  <a:lnTo>
                    <a:pt x="732" y="1438"/>
                  </a:lnTo>
                  <a:lnTo>
                    <a:pt x="713" y="1460"/>
                  </a:lnTo>
                  <a:lnTo>
                    <a:pt x="691" y="1479"/>
                  </a:lnTo>
                  <a:lnTo>
                    <a:pt x="665" y="1492"/>
                  </a:lnTo>
                  <a:lnTo>
                    <a:pt x="637" y="1502"/>
                  </a:lnTo>
                  <a:lnTo>
                    <a:pt x="606" y="1504"/>
                  </a:lnTo>
                  <a:lnTo>
                    <a:pt x="152" y="1504"/>
                  </a:lnTo>
                  <a:lnTo>
                    <a:pt x="122" y="1502"/>
                  </a:lnTo>
                  <a:lnTo>
                    <a:pt x="92" y="1492"/>
                  </a:lnTo>
                  <a:lnTo>
                    <a:pt x="67" y="1479"/>
                  </a:lnTo>
                  <a:lnTo>
                    <a:pt x="45" y="1460"/>
                  </a:lnTo>
                  <a:lnTo>
                    <a:pt x="26" y="1438"/>
                  </a:lnTo>
                  <a:lnTo>
                    <a:pt x="13" y="1412"/>
                  </a:lnTo>
                  <a:lnTo>
                    <a:pt x="3" y="1384"/>
                  </a:lnTo>
                  <a:lnTo>
                    <a:pt x="0" y="1354"/>
                  </a:lnTo>
                  <a:lnTo>
                    <a:pt x="0" y="151"/>
                  </a:lnTo>
                  <a:lnTo>
                    <a:pt x="3" y="120"/>
                  </a:lnTo>
                  <a:lnTo>
                    <a:pt x="13" y="91"/>
                  </a:lnTo>
                  <a:lnTo>
                    <a:pt x="26" y="66"/>
                  </a:lnTo>
                  <a:lnTo>
                    <a:pt x="45" y="43"/>
                  </a:lnTo>
                  <a:lnTo>
                    <a:pt x="67" y="26"/>
                  </a:lnTo>
                  <a:lnTo>
                    <a:pt x="92" y="11"/>
                  </a:lnTo>
                  <a:lnTo>
                    <a:pt x="122" y="3"/>
                  </a:lnTo>
                  <a:lnTo>
                    <a:pt x="15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16">
              <a:extLst>
                <a:ext uri="{FF2B5EF4-FFF2-40B4-BE49-F238E27FC236}">
                  <a16:creationId xmlns:a16="http://schemas.microsoft.com/office/drawing/2014/main" id="{080AA5C5-A731-D987-EC27-FEE703F520C9}"/>
                </a:ext>
              </a:extLst>
            </p:cNvPr>
            <p:cNvSpPr>
              <a:spLocks/>
            </p:cNvSpPr>
            <p:nvPr/>
          </p:nvSpPr>
          <p:spPr bwMode="auto">
            <a:xfrm>
              <a:off x="10872788" y="3441701"/>
              <a:ext cx="109538" cy="303213"/>
            </a:xfrm>
            <a:custGeom>
              <a:avLst/>
              <a:gdLst>
                <a:gd name="T0" fmla="*/ 151 w 757"/>
                <a:gd name="T1" fmla="*/ 0 h 2105"/>
                <a:gd name="T2" fmla="*/ 605 w 757"/>
                <a:gd name="T3" fmla="*/ 0 h 2105"/>
                <a:gd name="T4" fmla="*/ 636 w 757"/>
                <a:gd name="T5" fmla="*/ 3 h 2105"/>
                <a:gd name="T6" fmla="*/ 664 w 757"/>
                <a:gd name="T7" fmla="*/ 11 h 2105"/>
                <a:gd name="T8" fmla="*/ 690 w 757"/>
                <a:gd name="T9" fmla="*/ 25 h 2105"/>
                <a:gd name="T10" fmla="*/ 712 w 757"/>
                <a:gd name="T11" fmla="*/ 43 h 2105"/>
                <a:gd name="T12" fmla="*/ 731 w 757"/>
                <a:gd name="T13" fmla="*/ 65 h 2105"/>
                <a:gd name="T14" fmla="*/ 744 w 757"/>
                <a:gd name="T15" fmla="*/ 91 h 2105"/>
                <a:gd name="T16" fmla="*/ 754 w 757"/>
                <a:gd name="T17" fmla="*/ 119 h 2105"/>
                <a:gd name="T18" fmla="*/ 757 w 757"/>
                <a:gd name="T19" fmla="*/ 149 h 2105"/>
                <a:gd name="T20" fmla="*/ 757 w 757"/>
                <a:gd name="T21" fmla="*/ 1955 h 2105"/>
                <a:gd name="T22" fmla="*/ 754 w 757"/>
                <a:gd name="T23" fmla="*/ 1985 h 2105"/>
                <a:gd name="T24" fmla="*/ 744 w 757"/>
                <a:gd name="T25" fmla="*/ 2013 h 2105"/>
                <a:gd name="T26" fmla="*/ 731 w 757"/>
                <a:gd name="T27" fmla="*/ 2039 h 2105"/>
                <a:gd name="T28" fmla="*/ 712 w 757"/>
                <a:gd name="T29" fmla="*/ 2061 h 2105"/>
                <a:gd name="T30" fmla="*/ 690 w 757"/>
                <a:gd name="T31" fmla="*/ 2080 h 2105"/>
                <a:gd name="T32" fmla="*/ 664 w 757"/>
                <a:gd name="T33" fmla="*/ 2093 h 2105"/>
                <a:gd name="T34" fmla="*/ 636 w 757"/>
                <a:gd name="T35" fmla="*/ 2103 h 2105"/>
                <a:gd name="T36" fmla="*/ 605 w 757"/>
                <a:gd name="T37" fmla="*/ 2105 h 2105"/>
                <a:gd name="T38" fmla="*/ 151 w 757"/>
                <a:gd name="T39" fmla="*/ 2105 h 2105"/>
                <a:gd name="T40" fmla="*/ 120 w 757"/>
                <a:gd name="T41" fmla="*/ 2103 h 2105"/>
                <a:gd name="T42" fmla="*/ 92 w 757"/>
                <a:gd name="T43" fmla="*/ 2093 h 2105"/>
                <a:gd name="T44" fmla="*/ 66 w 757"/>
                <a:gd name="T45" fmla="*/ 2080 h 2105"/>
                <a:gd name="T46" fmla="*/ 44 w 757"/>
                <a:gd name="T47" fmla="*/ 2061 h 2105"/>
                <a:gd name="T48" fmla="*/ 25 w 757"/>
                <a:gd name="T49" fmla="*/ 2039 h 2105"/>
                <a:gd name="T50" fmla="*/ 12 w 757"/>
                <a:gd name="T51" fmla="*/ 2013 h 2105"/>
                <a:gd name="T52" fmla="*/ 3 w 757"/>
                <a:gd name="T53" fmla="*/ 1985 h 2105"/>
                <a:gd name="T54" fmla="*/ 0 w 757"/>
                <a:gd name="T55" fmla="*/ 1955 h 2105"/>
                <a:gd name="T56" fmla="*/ 0 w 757"/>
                <a:gd name="T57" fmla="*/ 149 h 2105"/>
                <a:gd name="T58" fmla="*/ 3 w 757"/>
                <a:gd name="T59" fmla="*/ 119 h 2105"/>
                <a:gd name="T60" fmla="*/ 12 w 757"/>
                <a:gd name="T61" fmla="*/ 91 h 2105"/>
                <a:gd name="T62" fmla="*/ 25 w 757"/>
                <a:gd name="T63" fmla="*/ 65 h 2105"/>
                <a:gd name="T64" fmla="*/ 44 w 757"/>
                <a:gd name="T65" fmla="*/ 43 h 2105"/>
                <a:gd name="T66" fmla="*/ 66 w 757"/>
                <a:gd name="T67" fmla="*/ 25 h 2105"/>
                <a:gd name="T68" fmla="*/ 92 w 757"/>
                <a:gd name="T69" fmla="*/ 11 h 2105"/>
                <a:gd name="T70" fmla="*/ 120 w 757"/>
                <a:gd name="T71" fmla="*/ 3 h 2105"/>
                <a:gd name="T72" fmla="*/ 151 w 757"/>
                <a:gd name="T73" fmla="*/ 0 h 2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7" h="2105">
                  <a:moveTo>
                    <a:pt x="151" y="0"/>
                  </a:moveTo>
                  <a:lnTo>
                    <a:pt x="605" y="0"/>
                  </a:lnTo>
                  <a:lnTo>
                    <a:pt x="636" y="3"/>
                  </a:lnTo>
                  <a:lnTo>
                    <a:pt x="664" y="11"/>
                  </a:lnTo>
                  <a:lnTo>
                    <a:pt x="690" y="25"/>
                  </a:lnTo>
                  <a:lnTo>
                    <a:pt x="712" y="43"/>
                  </a:lnTo>
                  <a:lnTo>
                    <a:pt x="731" y="65"/>
                  </a:lnTo>
                  <a:lnTo>
                    <a:pt x="744" y="91"/>
                  </a:lnTo>
                  <a:lnTo>
                    <a:pt x="754" y="119"/>
                  </a:lnTo>
                  <a:lnTo>
                    <a:pt x="757" y="149"/>
                  </a:lnTo>
                  <a:lnTo>
                    <a:pt x="757" y="1955"/>
                  </a:lnTo>
                  <a:lnTo>
                    <a:pt x="754" y="1985"/>
                  </a:lnTo>
                  <a:lnTo>
                    <a:pt x="744" y="2013"/>
                  </a:lnTo>
                  <a:lnTo>
                    <a:pt x="731" y="2039"/>
                  </a:lnTo>
                  <a:lnTo>
                    <a:pt x="712" y="2061"/>
                  </a:lnTo>
                  <a:lnTo>
                    <a:pt x="690" y="2080"/>
                  </a:lnTo>
                  <a:lnTo>
                    <a:pt x="664" y="2093"/>
                  </a:lnTo>
                  <a:lnTo>
                    <a:pt x="636" y="2103"/>
                  </a:lnTo>
                  <a:lnTo>
                    <a:pt x="605" y="2105"/>
                  </a:lnTo>
                  <a:lnTo>
                    <a:pt x="151" y="2105"/>
                  </a:lnTo>
                  <a:lnTo>
                    <a:pt x="120" y="2103"/>
                  </a:lnTo>
                  <a:lnTo>
                    <a:pt x="92" y="2093"/>
                  </a:lnTo>
                  <a:lnTo>
                    <a:pt x="66" y="2080"/>
                  </a:lnTo>
                  <a:lnTo>
                    <a:pt x="44" y="2061"/>
                  </a:lnTo>
                  <a:lnTo>
                    <a:pt x="25" y="2039"/>
                  </a:lnTo>
                  <a:lnTo>
                    <a:pt x="12" y="2013"/>
                  </a:lnTo>
                  <a:lnTo>
                    <a:pt x="3" y="1985"/>
                  </a:lnTo>
                  <a:lnTo>
                    <a:pt x="0" y="1955"/>
                  </a:lnTo>
                  <a:lnTo>
                    <a:pt x="0" y="149"/>
                  </a:lnTo>
                  <a:lnTo>
                    <a:pt x="3" y="119"/>
                  </a:lnTo>
                  <a:lnTo>
                    <a:pt x="12" y="91"/>
                  </a:lnTo>
                  <a:lnTo>
                    <a:pt x="25" y="65"/>
                  </a:lnTo>
                  <a:lnTo>
                    <a:pt x="44" y="43"/>
                  </a:lnTo>
                  <a:lnTo>
                    <a:pt x="66" y="25"/>
                  </a:lnTo>
                  <a:lnTo>
                    <a:pt x="92" y="11"/>
                  </a:lnTo>
                  <a:lnTo>
                    <a:pt x="120" y="3"/>
                  </a:lnTo>
                  <a:lnTo>
                    <a:pt x="15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17">
              <a:extLst>
                <a:ext uri="{FF2B5EF4-FFF2-40B4-BE49-F238E27FC236}">
                  <a16:creationId xmlns:a16="http://schemas.microsoft.com/office/drawing/2014/main" id="{87C3683C-2911-F5CA-0654-9DE58F4A8CCE}"/>
                </a:ext>
              </a:extLst>
            </p:cNvPr>
            <p:cNvSpPr>
              <a:spLocks/>
            </p:cNvSpPr>
            <p:nvPr/>
          </p:nvSpPr>
          <p:spPr bwMode="auto">
            <a:xfrm>
              <a:off x="10528300" y="3367088"/>
              <a:ext cx="309563" cy="182563"/>
            </a:xfrm>
            <a:custGeom>
              <a:avLst/>
              <a:gdLst>
                <a:gd name="T0" fmla="*/ 1690 w 2143"/>
                <a:gd name="T1" fmla="*/ 0 h 1263"/>
                <a:gd name="T2" fmla="*/ 1708 w 2143"/>
                <a:gd name="T3" fmla="*/ 1 h 1263"/>
                <a:gd name="T4" fmla="*/ 2083 w 2143"/>
                <a:gd name="T5" fmla="*/ 80 h 1263"/>
                <a:gd name="T6" fmla="*/ 2099 w 2143"/>
                <a:gd name="T7" fmla="*/ 85 h 1263"/>
                <a:gd name="T8" fmla="*/ 2114 w 2143"/>
                <a:gd name="T9" fmla="*/ 93 h 1263"/>
                <a:gd name="T10" fmla="*/ 2125 w 2143"/>
                <a:gd name="T11" fmla="*/ 104 h 1263"/>
                <a:gd name="T12" fmla="*/ 2135 w 2143"/>
                <a:gd name="T13" fmla="*/ 118 h 1263"/>
                <a:gd name="T14" fmla="*/ 2142 w 2143"/>
                <a:gd name="T15" fmla="*/ 138 h 1263"/>
                <a:gd name="T16" fmla="*/ 2143 w 2143"/>
                <a:gd name="T17" fmla="*/ 160 h 1263"/>
                <a:gd name="T18" fmla="*/ 2138 w 2143"/>
                <a:gd name="T19" fmla="*/ 182 h 1263"/>
                <a:gd name="T20" fmla="*/ 1992 w 2143"/>
                <a:gd name="T21" fmla="*/ 535 h 1263"/>
                <a:gd name="T22" fmla="*/ 1985 w 2143"/>
                <a:gd name="T23" fmla="*/ 550 h 1263"/>
                <a:gd name="T24" fmla="*/ 1973 w 2143"/>
                <a:gd name="T25" fmla="*/ 563 h 1263"/>
                <a:gd name="T26" fmla="*/ 1959 w 2143"/>
                <a:gd name="T27" fmla="*/ 572 h 1263"/>
                <a:gd name="T28" fmla="*/ 1943 w 2143"/>
                <a:gd name="T29" fmla="*/ 578 h 1263"/>
                <a:gd name="T30" fmla="*/ 1926 w 2143"/>
                <a:gd name="T31" fmla="*/ 581 h 1263"/>
                <a:gd name="T32" fmla="*/ 1922 w 2143"/>
                <a:gd name="T33" fmla="*/ 581 h 1263"/>
                <a:gd name="T34" fmla="*/ 1902 w 2143"/>
                <a:gd name="T35" fmla="*/ 578 h 1263"/>
                <a:gd name="T36" fmla="*/ 1883 w 2143"/>
                <a:gd name="T37" fmla="*/ 571 h 1263"/>
                <a:gd name="T38" fmla="*/ 1868 w 2143"/>
                <a:gd name="T39" fmla="*/ 558 h 1263"/>
                <a:gd name="T40" fmla="*/ 1856 w 2143"/>
                <a:gd name="T41" fmla="*/ 542 h 1263"/>
                <a:gd name="T42" fmla="*/ 1780 w 2143"/>
                <a:gd name="T43" fmla="*/ 398 h 1263"/>
                <a:gd name="T44" fmla="*/ 111 w 2143"/>
                <a:gd name="T45" fmla="*/ 1254 h 1263"/>
                <a:gd name="T46" fmla="*/ 93 w 2143"/>
                <a:gd name="T47" fmla="*/ 1260 h 1263"/>
                <a:gd name="T48" fmla="*/ 76 w 2143"/>
                <a:gd name="T49" fmla="*/ 1263 h 1263"/>
                <a:gd name="T50" fmla="*/ 60 w 2143"/>
                <a:gd name="T51" fmla="*/ 1260 h 1263"/>
                <a:gd name="T52" fmla="*/ 44 w 2143"/>
                <a:gd name="T53" fmla="*/ 1255 h 1263"/>
                <a:gd name="T54" fmla="*/ 30 w 2143"/>
                <a:gd name="T55" fmla="*/ 1247 h 1263"/>
                <a:gd name="T56" fmla="*/ 18 w 2143"/>
                <a:gd name="T57" fmla="*/ 1236 h 1263"/>
                <a:gd name="T58" fmla="*/ 8 w 2143"/>
                <a:gd name="T59" fmla="*/ 1221 h 1263"/>
                <a:gd name="T60" fmla="*/ 2 w 2143"/>
                <a:gd name="T61" fmla="*/ 1202 h 1263"/>
                <a:gd name="T62" fmla="*/ 0 w 2143"/>
                <a:gd name="T63" fmla="*/ 1184 h 1263"/>
                <a:gd name="T64" fmla="*/ 4 w 2143"/>
                <a:gd name="T65" fmla="*/ 1164 h 1263"/>
                <a:gd name="T66" fmla="*/ 13 w 2143"/>
                <a:gd name="T67" fmla="*/ 1147 h 1263"/>
                <a:gd name="T68" fmla="*/ 24 w 2143"/>
                <a:gd name="T69" fmla="*/ 1132 h 1263"/>
                <a:gd name="T70" fmla="*/ 41 w 2143"/>
                <a:gd name="T71" fmla="*/ 1120 h 1263"/>
                <a:gd name="T72" fmla="*/ 1709 w 2143"/>
                <a:gd name="T73" fmla="*/ 266 h 1263"/>
                <a:gd name="T74" fmla="*/ 1625 w 2143"/>
                <a:gd name="T75" fmla="*/ 110 h 1263"/>
                <a:gd name="T76" fmla="*/ 1619 w 2143"/>
                <a:gd name="T77" fmla="*/ 95 h 1263"/>
                <a:gd name="T78" fmla="*/ 1616 w 2143"/>
                <a:gd name="T79" fmla="*/ 78 h 1263"/>
                <a:gd name="T80" fmla="*/ 1618 w 2143"/>
                <a:gd name="T81" fmla="*/ 61 h 1263"/>
                <a:gd name="T82" fmla="*/ 1623 w 2143"/>
                <a:gd name="T83" fmla="*/ 45 h 1263"/>
                <a:gd name="T84" fmla="*/ 1631 w 2143"/>
                <a:gd name="T85" fmla="*/ 30 h 1263"/>
                <a:gd name="T86" fmla="*/ 1643 w 2143"/>
                <a:gd name="T87" fmla="*/ 18 h 1263"/>
                <a:gd name="T88" fmla="*/ 1657 w 2143"/>
                <a:gd name="T89" fmla="*/ 8 h 1263"/>
                <a:gd name="T90" fmla="*/ 1673 w 2143"/>
                <a:gd name="T91" fmla="*/ 2 h 1263"/>
                <a:gd name="T92" fmla="*/ 1690 w 2143"/>
                <a:gd name="T93" fmla="*/ 0 h 1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43" h="1263">
                  <a:moveTo>
                    <a:pt x="1690" y="0"/>
                  </a:moveTo>
                  <a:lnTo>
                    <a:pt x="1708" y="1"/>
                  </a:lnTo>
                  <a:lnTo>
                    <a:pt x="2083" y="80"/>
                  </a:lnTo>
                  <a:lnTo>
                    <a:pt x="2099" y="85"/>
                  </a:lnTo>
                  <a:lnTo>
                    <a:pt x="2114" y="93"/>
                  </a:lnTo>
                  <a:lnTo>
                    <a:pt x="2125" y="104"/>
                  </a:lnTo>
                  <a:lnTo>
                    <a:pt x="2135" y="118"/>
                  </a:lnTo>
                  <a:lnTo>
                    <a:pt x="2142" y="138"/>
                  </a:lnTo>
                  <a:lnTo>
                    <a:pt x="2143" y="160"/>
                  </a:lnTo>
                  <a:lnTo>
                    <a:pt x="2138" y="182"/>
                  </a:lnTo>
                  <a:lnTo>
                    <a:pt x="1992" y="535"/>
                  </a:lnTo>
                  <a:lnTo>
                    <a:pt x="1985" y="550"/>
                  </a:lnTo>
                  <a:lnTo>
                    <a:pt x="1973" y="563"/>
                  </a:lnTo>
                  <a:lnTo>
                    <a:pt x="1959" y="572"/>
                  </a:lnTo>
                  <a:lnTo>
                    <a:pt x="1943" y="578"/>
                  </a:lnTo>
                  <a:lnTo>
                    <a:pt x="1926" y="581"/>
                  </a:lnTo>
                  <a:lnTo>
                    <a:pt x="1922" y="581"/>
                  </a:lnTo>
                  <a:lnTo>
                    <a:pt x="1902" y="578"/>
                  </a:lnTo>
                  <a:lnTo>
                    <a:pt x="1883" y="571"/>
                  </a:lnTo>
                  <a:lnTo>
                    <a:pt x="1868" y="558"/>
                  </a:lnTo>
                  <a:lnTo>
                    <a:pt x="1856" y="542"/>
                  </a:lnTo>
                  <a:lnTo>
                    <a:pt x="1780" y="398"/>
                  </a:lnTo>
                  <a:lnTo>
                    <a:pt x="111" y="1254"/>
                  </a:lnTo>
                  <a:lnTo>
                    <a:pt x="93" y="1260"/>
                  </a:lnTo>
                  <a:lnTo>
                    <a:pt x="76" y="1263"/>
                  </a:lnTo>
                  <a:lnTo>
                    <a:pt x="60" y="1260"/>
                  </a:lnTo>
                  <a:lnTo>
                    <a:pt x="44" y="1255"/>
                  </a:lnTo>
                  <a:lnTo>
                    <a:pt x="30" y="1247"/>
                  </a:lnTo>
                  <a:lnTo>
                    <a:pt x="18" y="1236"/>
                  </a:lnTo>
                  <a:lnTo>
                    <a:pt x="8" y="1221"/>
                  </a:lnTo>
                  <a:lnTo>
                    <a:pt x="2" y="1202"/>
                  </a:lnTo>
                  <a:lnTo>
                    <a:pt x="0" y="1184"/>
                  </a:lnTo>
                  <a:lnTo>
                    <a:pt x="4" y="1164"/>
                  </a:lnTo>
                  <a:lnTo>
                    <a:pt x="13" y="1147"/>
                  </a:lnTo>
                  <a:lnTo>
                    <a:pt x="24" y="1132"/>
                  </a:lnTo>
                  <a:lnTo>
                    <a:pt x="41" y="1120"/>
                  </a:lnTo>
                  <a:lnTo>
                    <a:pt x="1709" y="266"/>
                  </a:lnTo>
                  <a:lnTo>
                    <a:pt x="1625" y="110"/>
                  </a:lnTo>
                  <a:lnTo>
                    <a:pt x="1619" y="95"/>
                  </a:lnTo>
                  <a:lnTo>
                    <a:pt x="1616" y="78"/>
                  </a:lnTo>
                  <a:lnTo>
                    <a:pt x="1618" y="61"/>
                  </a:lnTo>
                  <a:lnTo>
                    <a:pt x="1623" y="45"/>
                  </a:lnTo>
                  <a:lnTo>
                    <a:pt x="1631" y="30"/>
                  </a:lnTo>
                  <a:lnTo>
                    <a:pt x="1643" y="18"/>
                  </a:lnTo>
                  <a:lnTo>
                    <a:pt x="1657" y="8"/>
                  </a:lnTo>
                  <a:lnTo>
                    <a:pt x="1673" y="2"/>
                  </a:lnTo>
                  <a:lnTo>
                    <a:pt x="169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4268227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70EC451-7C3B-D238-9439-75FD8BAB2DB9}"/>
              </a:ext>
            </a:extLst>
          </p:cNvPr>
          <p:cNvSpPr txBox="1"/>
          <p:nvPr/>
        </p:nvSpPr>
        <p:spPr>
          <a:xfrm>
            <a:off x="5621201" y="437232"/>
            <a:ext cx="6105233" cy="769441"/>
          </a:xfrm>
          <a:prstGeom prst="rect">
            <a:avLst/>
          </a:prstGeom>
          <a:noFill/>
        </p:spPr>
        <p:txBody>
          <a:bodyPr wrap="square" rtlCol="0">
            <a:spAutoFit/>
          </a:bodyPr>
          <a:lstStyle/>
          <a:p>
            <a:r>
              <a:rPr lang="en-ID" sz="4400" b="1" dirty="0">
                <a:solidFill>
                  <a:schemeClr val="bg1"/>
                </a:solidFill>
                <a:latin typeface="+mj-lt"/>
              </a:rPr>
              <a:t>STAKOS DEFI</a:t>
            </a:r>
          </a:p>
        </p:txBody>
      </p:sp>
      <p:sp>
        <p:nvSpPr>
          <p:cNvPr id="9" name="TextBox 8">
            <a:extLst>
              <a:ext uri="{FF2B5EF4-FFF2-40B4-BE49-F238E27FC236}">
                <a16:creationId xmlns:a16="http://schemas.microsoft.com/office/drawing/2014/main" id="{3A974D54-5448-1A44-8DD3-81A0FFA55377}"/>
              </a:ext>
            </a:extLst>
          </p:cNvPr>
          <p:cNvSpPr txBox="1"/>
          <p:nvPr/>
        </p:nvSpPr>
        <p:spPr>
          <a:xfrm>
            <a:off x="4840078" y="1274746"/>
            <a:ext cx="7235382" cy="1754326"/>
          </a:xfrm>
          <a:prstGeom prst="rect">
            <a:avLst/>
          </a:prstGeom>
          <a:noFill/>
        </p:spPr>
        <p:txBody>
          <a:bodyPr wrap="square">
            <a:spAutoFit/>
          </a:bodyPr>
          <a:lstStyle/>
          <a:p>
            <a:r>
              <a:rPr lang="en-SG" dirty="0" err="1">
                <a:solidFill>
                  <a:schemeClr val="bg1"/>
                </a:solidFill>
                <a:latin typeface=".SF NS"/>
              </a:rPr>
              <a:t>Stakos</a:t>
            </a:r>
            <a:r>
              <a:rPr lang="en-SG" dirty="0">
                <a:solidFill>
                  <a:schemeClr val="bg1"/>
                </a:solidFill>
                <a:latin typeface=".SF NS"/>
              </a:rPr>
              <a:t> </a:t>
            </a:r>
            <a:r>
              <a:rPr lang="en-SG" dirty="0" err="1">
                <a:solidFill>
                  <a:schemeClr val="bg1"/>
                </a:solidFill>
                <a:latin typeface=".SF NS"/>
              </a:rPr>
              <a:t>DeFI</a:t>
            </a:r>
            <a:r>
              <a:rPr lang="en-SG" dirty="0">
                <a:solidFill>
                  <a:schemeClr val="bg1"/>
                </a:solidFill>
                <a:latin typeface=".SF NS"/>
              </a:rPr>
              <a:t> is a </a:t>
            </a:r>
            <a:r>
              <a:rPr lang="en-SG" dirty="0">
                <a:solidFill>
                  <a:schemeClr val="bg1"/>
                </a:solidFill>
                <a:effectLst/>
                <a:latin typeface=".SF NS"/>
              </a:rPr>
              <a:t>financial transactions without relying on traditional banks or financial institutions. It allows people to borrow, lend, trade, and earn interest on their assets directly through decentralized applications (</a:t>
            </a:r>
            <a:r>
              <a:rPr lang="en-SG" dirty="0" err="1">
                <a:solidFill>
                  <a:schemeClr val="bg1"/>
                </a:solidFill>
                <a:effectLst/>
                <a:latin typeface=".SF NS"/>
              </a:rPr>
              <a:t>dApps</a:t>
            </a:r>
            <a:r>
              <a:rPr lang="en-SG" dirty="0">
                <a:solidFill>
                  <a:schemeClr val="bg1"/>
                </a:solidFill>
                <a:effectLst/>
                <a:latin typeface=".SF NS"/>
              </a:rPr>
              <a:t>). </a:t>
            </a:r>
            <a:r>
              <a:rPr lang="en-SG" dirty="0" err="1">
                <a:solidFill>
                  <a:schemeClr val="bg1"/>
                </a:solidFill>
                <a:effectLst/>
                <a:latin typeface=".SF NS"/>
              </a:rPr>
              <a:t>Stakos</a:t>
            </a:r>
            <a:r>
              <a:rPr lang="en-SG" dirty="0">
                <a:solidFill>
                  <a:schemeClr val="bg1"/>
                </a:solidFill>
                <a:effectLst/>
                <a:latin typeface=".SF NS"/>
              </a:rPr>
              <a:t> DeFi, transactions are automated through smart contracts, making the process transparent, secure, and accessible to anyone with an internet connection, regardless of where they are in the world.</a:t>
            </a:r>
          </a:p>
        </p:txBody>
      </p:sp>
      <p:sp>
        <p:nvSpPr>
          <p:cNvPr id="10" name="Rectangle: Rounded Corners 9">
            <a:extLst>
              <a:ext uri="{FF2B5EF4-FFF2-40B4-BE49-F238E27FC236}">
                <a16:creationId xmlns:a16="http://schemas.microsoft.com/office/drawing/2014/main" id="{B273BF2E-022A-0F33-42ED-5FE78A74DDCF}"/>
              </a:ext>
            </a:extLst>
          </p:cNvPr>
          <p:cNvSpPr/>
          <p:nvPr/>
        </p:nvSpPr>
        <p:spPr>
          <a:xfrm>
            <a:off x="4938680" y="3399529"/>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218579B-919B-97B3-65E7-BB4AA2D4B822}"/>
              </a:ext>
            </a:extLst>
          </p:cNvPr>
          <p:cNvSpPr txBox="1"/>
          <p:nvPr/>
        </p:nvSpPr>
        <p:spPr>
          <a:xfrm>
            <a:off x="4945425" y="3549619"/>
            <a:ext cx="667446" cy="261610"/>
          </a:xfrm>
          <a:prstGeom prst="rect">
            <a:avLst/>
          </a:prstGeom>
          <a:noFill/>
        </p:spPr>
        <p:txBody>
          <a:bodyPr wrap="square" rtlCol="0">
            <a:spAutoFit/>
          </a:bodyPr>
          <a:lstStyle/>
          <a:p>
            <a:pPr algn="ctr"/>
            <a:r>
              <a:rPr lang="en-US" sz="1100" b="1" dirty="0">
                <a:solidFill>
                  <a:schemeClr val="bg1"/>
                </a:solidFill>
                <a:latin typeface="+mj-lt"/>
              </a:rPr>
              <a:t>Wallet</a:t>
            </a:r>
            <a:endParaRPr lang="en-ID" sz="1100" b="1" dirty="0">
              <a:solidFill>
                <a:schemeClr val="bg1"/>
              </a:solidFill>
              <a:latin typeface="+mj-lt"/>
            </a:endParaRPr>
          </a:p>
        </p:txBody>
      </p:sp>
      <p:sp>
        <p:nvSpPr>
          <p:cNvPr id="12" name="TextBox 11">
            <a:extLst>
              <a:ext uri="{FF2B5EF4-FFF2-40B4-BE49-F238E27FC236}">
                <a16:creationId xmlns:a16="http://schemas.microsoft.com/office/drawing/2014/main" id="{E9545E2F-C099-4026-EC8F-418AC9F6D4B5}"/>
              </a:ext>
            </a:extLst>
          </p:cNvPr>
          <p:cNvSpPr txBox="1"/>
          <p:nvPr/>
        </p:nvSpPr>
        <p:spPr>
          <a:xfrm>
            <a:off x="5785751" y="3339634"/>
            <a:ext cx="2316730" cy="1384995"/>
          </a:xfrm>
          <a:prstGeom prst="rect">
            <a:avLst/>
          </a:prstGeom>
          <a:noFill/>
        </p:spPr>
        <p:txBody>
          <a:bodyPr wrap="square">
            <a:spAutoFit/>
          </a:bodyPr>
          <a:lstStyle/>
          <a:p>
            <a:r>
              <a:rPr lang="en-SG" sz="1400" dirty="0">
                <a:solidFill>
                  <a:schemeClr val="bg1"/>
                </a:solidFill>
                <a:effectLst/>
                <a:latin typeface=".SF NS"/>
              </a:rPr>
              <a:t>Our </a:t>
            </a:r>
            <a:r>
              <a:rPr lang="en-SG" sz="1400" dirty="0" err="1">
                <a:solidFill>
                  <a:schemeClr val="bg1"/>
                </a:solidFill>
                <a:effectLst/>
                <a:latin typeface=".SF NS"/>
              </a:rPr>
              <a:t>Stakos</a:t>
            </a:r>
            <a:r>
              <a:rPr lang="en-SG" sz="1400" dirty="0">
                <a:solidFill>
                  <a:schemeClr val="bg1"/>
                </a:solidFill>
                <a:effectLst/>
                <a:latin typeface=".SF NS"/>
              </a:rPr>
              <a:t> wallet allows users to securely store, manage, and interact with their assets directly on the chain, enabling access to our ecosystem of </a:t>
            </a:r>
            <a:r>
              <a:rPr lang="en-SG" sz="1400" dirty="0" err="1">
                <a:solidFill>
                  <a:schemeClr val="bg1"/>
                </a:solidFill>
                <a:effectLst/>
                <a:latin typeface=".SF NS"/>
              </a:rPr>
              <a:t>dApps</a:t>
            </a:r>
            <a:endParaRPr lang="en-SG" sz="1400" dirty="0">
              <a:solidFill>
                <a:schemeClr val="bg1"/>
              </a:solidFill>
              <a:effectLst/>
              <a:latin typeface=".SF NS"/>
            </a:endParaRPr>
          </a:p>
        </p:txBody>
      </p:sp>
      <p:sp>
        <p:nvSpPr>
          <p:cNvPr id="13" name="Rectangle: Rounded Corners 12">
            <a:extLst>
              <a:ext uri="{FF2B5EF4-FFF2-40B4-BE49-F238E27FC236}">
                <a16:creationId xmlns:a16="http://schemas.microsoft.com/office/drawing/2014/main" id="{9C36525B-80CA-EC47-FCF7-CA8FA100CEEC}"/>
              </a:ext>
            </a:extLst>
          </p:cNvPr>
          <p:cNvSpPr/>
          <p:nvPr/>
        </p:nvSpPr>
        <p:spPr>
          <a:xfrm>
            <a:off x="8109227" y="3399529"/>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5108DDF-BCDD-72B7-0A4B-3EE937621AA4}"/>
              </a:ext>
            </a:extLst>
          </p:cNvPr>
          <p:cNvSpPr txBox="1"/>
          <p:nvPr/>
        </p:nvSpPr>
        <p:spPr>
          <a:xfrm>
            <a:off x="8115972" y="3549619"/>
            <a:ext cx="667446" cy="369332"/>
          </a:xfrm>
          <a:prstGeom prst="rect">
            <a:avLst/>
          </a:prstGeom>
          <a:noFill/>
        </p:spPr>
        <p:txBody>
          <a:bodyPr wrap="square" rtlCol="0">
            <a:spAutoFit/>
          </a:bodyPr>
          <a:lstStyle/>
          <a:p>
            <a:pPr algn="ctr"/>
            <a:r>
              <a:rPr lang="en-US" b="1" dirty="0">
                <a:solidFill>
                  <a:schemeClr val="bg1"/>
                </a:solidFill>
                <a:latin typeface="+mj-lt"/>
              </a:rPr>
              <a:t>DEX</a:t>
            </a:r>
            <a:endParaRPr lang="en-ID" b="1" dirty="0">
              <a:solidFill>
                <a:schemeClr val="bg1"/>
              </a:solidFill>
              <a:latin typeface="+mj-lt"/>
            </a:endParaRPr>
          </a:p>
        </p:txBody>
      </p:sp>
      <p:sp>
        <p:nvSpPr>
          <p:cNvPr id="15" name="TextBox 14">
            <a:extLst>
              <a:ext uri="{FF2B5EF4-FFF2-40B4-BE49-F238E27FC236}">
                <a16:creationId xmlns:a16="http://schemas.microsoft.com/office/drawing/2014/main" id="{291D895A-C921-7C60-0E4C-474C29535DC3}"/>
              </a:ext>
            </a:extLst>
          </p:cNvPr>
          <p:cNvSpPr txBox="1"/>
          <p:nvPr/>
        </p:nvSpPr>
        <p:spPr>
          <a:xfrm>
            <a:off x="8956298" y="3339634"/>
            <a:ext cx="3235702" cy="1569660"/>
          </a:xfrm>
          <a:prstGeom prst="rect">
            <a:avLst/>
          </a:prstGeom>
          <a:noFill/>
        </p:spPr>
        <p:txBody>
          <a:bodyPr wrap="square">
            <a:spAutoFit/>
          </a:bodyPr>
          <a:lstStyle/>
          <a:p>
            <a:r>
              <a:rPr lang="en-SG" sz="1600" dirty="0">
                <a:solidFill>
                  <a:schemeClr val="bg1"/>
                </a:solidFill>
                <a:effectLst/>
                <a:latin typeface=".SF NS"/>
              </a:rPr>
              <a:t>Our p2pplatform that allows users to trade directly with one another, without the need for intermediaries, while maintaining control over their own asset. The trading comes with our AI LLM seamlessly integrated</a:t>
            </a:r>
          </a:p>
        </p:txBody>
      </p:sp>
      <p:grpSp>
        <p:nvGrpSpPr>
          <p:cNvPr id="22" name="Group 21">
            <a:extLst>
              <a:ext uri="{FF2B5EF4-FFF2-40B4-BE49-F238E27FC236}">
                <a16:creationId xmlns:a16="http://schemas.microsoft.com/office/drawing/2014/main" id="{68050FE0-DCB0-020B-349B-8C7C7EF3C738}"/>
              </a:ext>
            </a:extLst>
          </p:cNvPr>
          <p:cNvGrpSpPr/>
          <p:nvPr/>
        </p:nvGrpSpPr>
        <p:grpSpPr>
          <a:xfrm flipH="1" flipV="1">
            <a:off x="-1440006" y="2420764"/>
            <a:ext cx="2495768" cy="2208424"/>
            <a:chOff x="1057320" y="4949751"/>
            <a:chExt cx="2412004" cy="2134304"/>
          </a:xfrm>
        </p:grpSpPr>
        <p:cxnSp>
          <p:nvCxnSpPr>
            <p:cNvPr id="23" name="Straight Connector 22">
              <a:extLst>
                <a:ext uri="{FF2B5EF4-FFF2-40B4-BE49-F238E27FC236}">
                  <a16:creationId xmlns:a16="http://schemas.microsoft.com/office/drawing/2014/main" id="{2147AE59-F185-08E2-5D29-0737E6D10182}"/>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6EF6EF6C-8B7C-8F8E-7A48-0501FB37FDA5}"/>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4AF880FE-E956-BFD5-F853-928F02A8403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88A6561-E77F-C2FF-3782-7A14C729C9E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7" name="Group 26">
            <a:extLst>
              <a:ext uri="{FF2B5EF4-FFF2-40B4-BE49-F238E27FC236}">
                <a16:creationId xmlns:a16="http://schemas.microsoft.com/office/drawing/2014/main" id="{1C094455-52A1-5650-F856-1DED9F929499}"/>
              </a:ext>
            </a:extLst>
          </p:cNvPr>
          <p:cNvGrpSpPr/>
          <p:nvPr/>
        </p:nvGrpSpPr>
        <p:grpSpPr>
          <a:xfrm flipH="1" flipV="1">
            <a:off x="10371462" y="-112511"/>
            <a:ext cx="2495768" cy="2208424"/>
            <a:chOff x="1057320" y="4949751"/>
            <a:chExt cx="2412004" cy="2134304"/>
          </a:xfrm>
        </p:grpSpPr>
        <p:cxnSp>
          <p:nvCxnSpPr>
            <p:cNvPr id="28" name="Straight Connector 27">
              <a:extLst>
                <a:ext uri="{FF2B5EF4-FFF2-40B4-BE49-F238E27FC236}">
                  <a16:creationId xmlns:a16="http://schemas.microsoft.com/office/drawing/2014/main" id="{3A007717-335C-902A-DBB3-6FAFDB83421C}"/>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A8D61D6-2919-EDD9-4517-E6E8F4829C23}"/>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B9D3BDF-A9FA-2033-C264-A0F04278977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CC1B60F-3A71-AFAB-BEAD-BBFE49A6CA89}"/>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B8AD57D3-3DBC-EA08-3C5C-6A969047F380}"/>
              </a:ext>
            </a:extLst>
          </p:cNvPr>
          <p:cNvGrpSpPr/>
          <p:nvPr/>
        </p:nvGrpSpPr>
        <p:grpSpPr>
          <a:xfrm flipH="1" flipV="1">
            <a:off x="4358695" y="5565391"/>
            <a:ext cx="2495768" cy="2208424"/>
            <a:chOff x="1057320" y="4949751"/>
            <a:chExt cx="2412004" cy="2134304"/>
          </a:xfrm>
        </p:grpSpPr>
        <p:cxnSp>
          <p:nvCxnSpPr>
            <p:cNvPr id="33" name="Straight Connector 32">
              <a:extLst>
                <a:ext uri="{FF2B5EF4-FFF2-40B4-BE49-F238E27FC236}">
                  <a16:creationId xmlns:a16="http://schemas.microsoft.com/office/drawing/2014/main" id="{F15B08EB-63B9-A5B1-A8E6-FBF36F35ECA0}"/>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09FE969-349E-71D0-C0CE-0E5FFC44568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D420AF6C-F276-9669-728F-E33FEB234E8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A366E805-633A-DBFD-6916-B8CD9B600B65}"/>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20" name="Picture Placeholder 19" descr="A sign with text on it&#10;&#10;Description automatically generated">
            <a:extLst>
              <a:ext uri="{FF2B5EF4-FFF2-40B4-BE49-F238E27FC236}">
                <a16:creationId xmlns:a16="http://schemas.microsoft.com/office/drawing/2014/main" id="{DDABDA0C-1914-1A79-4CA9-5A1852D7488E}"/>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2000" r="22000"/>
          <a:stretch>
            <a:fillRect/>
          </a:stretch>
        </p:blipFill>
        <p:spPr>
          <a:xfrm>
            <a:off x="246084" y="3231814"/>
            <a:ext cx="1956377" cy="1956377"/>
          </a:xfrm>
        </p:spPr>
      </p:pic>
      <p:pic>
        <p:nvPicPr>
          <p:cNvPr id="3" name="Picture Placeholder 2" descr="A circular object with icons around it&#10;&#10;Description automatically generated">
            <a:extLst>
              <a:ext uri="{FF2B5EF4-FFF2-40B4-BE49-F238E27FC236}">
                <a16:creationId xmlns:a16="http://schemas.microsoft.com/office/drawing/2014/main" id="{7277E2FF-4894-D87F-E607-6B78EE6570BB}"/>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1825" r="21825"/>
          <a:stretch>
            <a:fillRect/>
          </a:stretch>
        </p:blipFill>
        <p:spPr>
          <a:xfrm>
            <a:off x="246084" y="784752"/>
            <a:ext cx="1956377" cy="1956377"/>
          </a:xfrm>
        </p:spPr>
      </p:pic>
      <p:pic>
        <p:nvPicPr>
          <p:cNvPr id="16" name="Picture Placeholder 15" descr="A screenshot of a phone&#10;&#10;Description automatically generated">
            <a:extLst>
              <a:ext uri="{FF2B5EF4-FFF2-40B4-BE49-F238E27FC236}">
                <a16:creationId xmlns:a16="http://schemas.microsoft.com/office/drawing/2014/main" id="{4BFFA56F-AAF2-8F98-A476-234A07C25E25}"/>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34913" t="25724" r="-34913" b="25724"/>
          <a:stretch/>
        </p:blipFill>
        <p:spPr>
          <a:xfrm>
            <a:off x="2471609" y="161310"/>
            <a:ext cx="1956377" cy="1956377"/>
          </a:xfrm>
        </p:spPr>
      </p:pic>
      <p:pic>
        <p:nvPicPr>
          <p:cNvPr id="40" name="Picture Placeholder 39" descr="A hand holding a phone&#10;&#10;Description automatically generated">
            <a:extLst>
              <a:ext uri="{FF2B5EF4-FFF2-40B4-BE49-F238E27FC236}">
                <a16:creationId xmlns:a16="http://schemas.microsoft.com/office/drawing/2014/main" id="{EA512F58-B024-0529-14A8-DB0EB45AC1BD}"/>
              </a:ext>
            </a:extLst>
          </p:cNvPr>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l="4198" r="4198"/>
          <a:stretch>
            <a:fillRect/>
          </a:stretch>
        </p:blipFill>
        <p:spPr>
          <a:xfrm>
            <a:off x="2471609" y="2608372"/>
            <a:ext cx="1956377" cy="1956377"/>
          </a:xfrm>
        </p:spPr>
      </p:pic>
      <p:sp>
        <p:nvSpPr>
          <p:cNvPr id="41" name="Rectangle: Rounded Corners 9">
            <a:extLst>
              <a:ext uri="{FF2B5EF4-FFF2-40B4-BE49-F238E27FC236}">
                <a16:creationId xmlns:a16="http://schemas.microsoft.com/office/drawing/2014/main" id="{40FEFEA7-C182-C175-8F49-4276E464D08B}"/>
              </a:ext>
            </a:extLst>
          </p:cNvPr>
          <p:cNvSpPr/>
          <p:nvPr/>
        </p:nvSpPr>
        <p:spPr>
          <a:xfrm>
            <a:off x="4938680" y="5150057"/>
            <a:ext cx="77149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02B22186-D092-DC62-03B0-ACF536F2DDF2}"/>
              </a:ext>
            </a:extLst>
          </p:cNvPr>
          <p:cNvSpPr txBox="1"/>
          <p:nvPr/>
        </p:nvSpPr>
        <p:spPr>
          <a:xfrm>
            <a:off x="4945425" y="5300147"/>
            <a:ext cx="756212" cy="430887"/>
          </a:xfrm>
          <a:prstGeom prst="rect">
            <a:avLst/>
          </a:prstGeom>
          <a:noFill/>
        </p:spPr>
        <p:txBody>
          <a:bodyPr wrap="square" rtlCol="0">
            <a:spAutoFit/>
          </a:bodyPr>
          <a:lstStyle/>
          <a:p>
            <a:pPr algn="ctr"/>
            <a:r>
              <a:rPr lang="en-US" sz="1100" b="1" dirty="0">
                <a:solidFill>
                  <a:schemeClr val="bg1"/>
                </a:solidFill>
                <a:latin typeface="+mj-lt"/>
              </a:rPr>
              <a:t>Launchpad</a:t>
            </a:r>
            <a:endParaRPr lang="en-ID" sz="1100" b="1" dirty="0">
              <a:solidFill>
                <a:schemeClr val="bg1"/>
              </a:solidFill>
              <a:latin typeface="+mj-lt"/>
            </a:endParaRPr>
          </a:p>
        </p:txBody>
      </p:sp>
      <p:sp>
        <p:nvSpPr>
          <p:cNvPr id="43" name="TextBox 42">
            <a:extLst>
              <a:ext uri="{FF2B5EF4-FFF2-40B4-BE49-F238E27FC236}">
                <a16:creationId xmlns:a16="http://schemas.microsoft.com/office/drawing/2014/main" id="{28CF9F19-1DAB-001E-ADC9-1C233F146519}"/>
              </a:ext>
            </a:extLst>
          </p:cNvPr>
          <p:cNvSpPr txBox="1"/>
          <p:nvPr/>
        </p:nvSpPr>
        <p:spPr>
          <a:xfrm>
            <a:off x="5785751" y="5090162"/>
            <a:ext cx="2316730" cy="1815882"/>
          </a:xfrm>
          <a:prstGeom prst="rect">
            <a:avLst/>
          </a:prstGeom>
          <a:noFill/>
        </p:spPr>
        <p:txBody>
          <a:bodyPr wrap="square">
            <a:spAutoFit/>
          </a:bodyPr>
          <a:lstStyle/>
          <a:p>
            <a:r>
              <a:rPr lang="en-SG" sz="1400" dirty="0">
                <a:solidFill>
                  <a:schemeClr val="bg1"/>
                </a:solidFill>
                <a:effectLst/>
                <a:latin typeface=".SF NS"/>
              </a:rPr>
              <a:t>Our launchpad helps new projects raise funds and launch their tokens by providing early access to investors through decentralized, community-driven methods. Tap on our </a:t>
            </a:r>
            <a:r>
              <a:rPr lang="en-SG" sz="1400">
                <a:solidFill>
                  <a:schemeClr val="bg1"/>
                </a:solidFill>
                <a:effectLst/>
                <a:latin typeface=".SF NS"/>
              </a:rPr>
              <a:t>vibrant community</a:t>
            </a:r>
            <a:endParaRPr lang="en-SG" sz="1400" dirty="0">
              <a:solidFill>
                <a:schemeClr val="bg1"/>
              </a:solidFill>
              <a:effectLst/>
              <a:latin typeface=".SF NS"/>
            </a:endParaRPr>
          </a:p>
        </p:txBody>
      </p:sp>
    </p:spTree>
    <p:extLst>
      <p:ext uri="{BB962C8B-B14F-4D97-AF65-F5344CB8AC3E}">
        <p14:creationId xmlns:p14="http://schemas.microsoft.com/office/powerpoint/2010/main" val="21800225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68D49D17-0F4C-4FDA-A0D7-25EB6DE60B5B}"/>
              </a:ext>
            </a:extLst>
          </p:cNvPr>
          <p:cNvCxnSpPr/>
          <p:nvPr/>
        </p:nvCxnSpPr>
        <p:spPr>
          <a:xfrm>
            <a:off x="2317117" y="3977119"/>
            <a:ext cx="9855329" cy="0"/>
          </a:xfrm>
          <a:prstGeom prst="line">
            <a:avLst/>
          </a:prstGeom>
          <a:ln w="25400" cap="rnd" cmpd="sng">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sp>
        <p:nvSpPr>
          <p:cNvPr id="5" name="Oval 4">
            <a:extLst>
              <a:ext uri="{FF2B5EF4-FFF2-40B4-BE49-F238E27FC236}">
                <a16:creationId xmlns:a16="http://schemas.microsoft.com/office/drawing/2014/main" id="{FF3388D1-C570-409E-BF6D-F9E7591DED29}"/>
              </a:ext>
            </a:extLst>
          </p:cNvPr>
          <p:cNvSpPr>
            <a:spLocks noChangeAspect="1"/>
          </p:cNvSpPr>
          <p:nvPr/>
        </p:nvSpPr>
        <p:spPr>
          <a:xfrm>
            <a:off x="2245894" y="3916677"/>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6" name="Oval 5">
            <a:extLst>
              <a:ext uri="{FF2B5EF4-FFF2-40B4-BE49-F238E27FC236}">
                <a16:creationId xmlns:a16="http://schemas.microsoft.com/office/drawing/2014/main" id="{FA1E25D7-D87C-467A-B48B-7B896EE420FA}"/>
              </a:ext>
            </a:extLst>
          </p:cNvPr>
          <p:cNvSpPr>
            <a:spLocks noChangeAspect="1"/>
          </p:cNvSpPr>
          <p:nvPr/>
        </p:nvSpPr>
        <p:spPr>
          <a:xfrm>
            <a:off x="4661896" y="3916677"/>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7" name="Oval 6">
            <a:extLst>
              <a:ext uri="{FF2B5EF4-FFF2-40B4-BE49-F238E27FC236}">
                <a16:creationId xmlns:a16="http://schemas.microsoft.com/office/drawing/2014/main" id="{495010B8-4256-4B38-A8FD-5CB78190426F}"/>
              </a:ext>
            </a:extLst>
          </p:cNvPr>
          <p:cNvSpPr>
            <a:spLocks noChangeAspect="1"/>
          </p:cNvSpPr>
          <p:nvPr/>
        </p:nvSpPr>
        <p:spPr>
          <a:xfrm>
            <a:off x="7077897" y="3914778"/>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8" name="Oval 7">
            <a:extLst>
              <a:ext uri="{FF2B5EF4-FFF2-40B4-BE49-F238E27FC236}">
                <a16:creationId xmlns:a16="http://schemas.microsoft.com/office/drawing/2014/main" id="{2950C4D0-31F2-4CEF-9E91-D5C6D9DDD4FF}"/>
              </a:ext>
            </a:extLst>
          </p:cNvPr>
          <p:cNvSpPr>
            <a:spLocks noChangeAspect="1"/>
          </p:cNvSpPr>
          <p:nvPr/>
        </p:nvSpPr>
        <p:spPr>
          <a:xfrm>
            <a:off x="9129208" y="3912878"/>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13" name="TextBox 12">
            <a:extLst>
              <a:ext uri="{FF2B5EF4-FFF2-40B4-BE49-F238E27FC236}">
                <a16:creationId xmlns:a16="http://schemas.microsoft.com/office/drawing/2014/main" id="{8CE7D392-51DF-4604-BD45-7628C82E7835}"/>
              </a:ext>
            </a:extLst>
          </p:cNvPr>
          <p:cNvSpPr txBox="1"/>
          <p:nvPr/>
        </p:nvSpPr>
        <p:spPr>
          <a:xfrm>
            <a:off x="442619" y="3824772"/>
            <a:ext cx="1760738" cy="323165"/>
          </a:xfrm>
          <a:prstGeom prst="rect">
            <a:avLst/>
          </a:prstGeom>
          <a:noFill/>
        </p:spPr>
        <p:txBody>
          <a:bodyPr wrap="none" rtlCol="0">
            <a:spAutoFit/>
          </a:bodyPr>
          <a:lstStyle/>
          <a:p>
            <a:pPr>
              <a:lnSpc>
                <a:spcPts val="1805"/>
              </a:lnSpc>
            </a:pPr>
            <a:r>
              <a:rPr lang="en-US" altLang="ko-KR" sz="1600" b="1" spc="-15" dirty="0">
                <a:solidFill>
                  <a:schemeClr val="bg1"/>
                </a:solidFill>
                <a:latin typeface="+mj-lt"/>
                <a:cs typeface="Poppins" panose="00000500000000000000" pitchFamily="2" charset="0"/>
              </a:rPr>
              <a:t>START TIMELINE</a:t>
            </a:r>
            <a:endParaRPr lang="ko-KR" altLang="en-US" sz="1600" b="1" spc="-15" dirty="0">
              <a:solidFill>
                <a:schemeClr val="bg1"/>
              </a:solidFill>
              <a:latin typeface="+mj-lt"/>
              <a:cs typeface="Poppins" panose="00000500000000000000" pitchFamily="2" charset="0"/>
            </a:endParaRPr>
          </a:p>
        </p:txBody>
      </p:sp>
      <p:sp>
        <p:nvSpPr>
          <p:cNvPr id="47" name="Freeform: Shape 46">
            <a:extLst>
              <a:ext uri="{FF2B5EF4-FFF2-40B4-BE49-F238E27FC236}">
                <a16:creationId xmlns:a16="http://schemas.microsoft.com/office/drawing/2014/main" id="{A6E41E4F-59C6-4747-A516-FFDDA37EC6F5}"/>
              </a:ext>
            </a:extLst>
          </p:cNvPr>
          <p:cNvSpPr/>
          <p:nvPr/>
        </p:nvSpPr>
        <p:spPr>
          <a:xfrm>
            <a:off x="2210698" y="3668169"/>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48" name="Freeform: Shape 47">
            <a:extLst>
              <a:ext uri="{FF2B5EF4-FFF2-40B4-BE49-F238E27FC236}">
                <a16:creationId xmlns:a16="http://schemas.microsoft.com/office/drawing/2014/main" id="{84F20462-6A23-4019-AA6A-1F6EDCAD5FF4}"/>
              </a:ext>
            </a:extLst>
          </p:cNvPr>
          <p:cNvSpPr/>
          <p:nvPr/>
        </p:nvSpPr>
        <p:spPr>
          <a:xfrm>
            <a:off x="7042701" y="3668169"/>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49" name="Freeform: Shape 48">
            <a:extLst>
              <a:ext uri="{FF2B5EF4-FFF2-40B4-BE49-F238E27FC236}">
                <a16:creationId xmlns:a16="http://schemas.microsoft.com/office/drawing/2014/main" id="{67879A4E-D460-4C85-8C88-FD3030EAF5DF}"/>
              </a:ext>
            </a:extLst>
          </p:cNvPr>
          <p:cNvSpPr/>
          <p:nvPr/>
        </p:nvSpPr>
        <p:spPr>
          <a:xfrm flipV="1">
            <a:off x="4626699" y="4108289"/>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50" name="Freeform: Shape 49">
            <a:extLst>
              <a:ext uri="{FF2B5EF4-FFF2-40B4-BE49-F238E27FC236}">
                <a16:creationId xmlns:a16="http://schemas.microsoft.com/office/drawing/2014/main" id="{41440169-2DFB-424C-B7C6-A11891E10447}"/>
              </a:ext>
            </a:extLst>
          </p:cNvPr>
          <p:cNvSpPr/>
          <p:nvPr/>
        </p:nvSpPr>
        <p:spPr>
          <a:xfrm flipV="1">
            <a:off x="9094012" y="4108289"/>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9" name="Oval 43">
            <a:extLst>
              <a:ext uri="{FF2B5EF4-FFF2-40B4-BE49-F238E27FC236}">
                <a16:creationId xmlns:a16="http://schemas.microsoft.com/office/drawing/2014/main" id="{17F48872-B5D2-32C7-2C69-18F3BD978363}"/>
              </a:ext>
            </a:extLst>
          </p:cNvPr>
          <p:cNvSpPr>
            <a:spLocks noChangeArrowheads="1"/>
          </p:cNvSpPr>
          <p:nvPr/>
        </p:nvSpPr>
        <p:spPr bwMode="auto">
          <a:xfrm>
            <a:off x="2017723" y="3000071"/>
            <a:ext cx="572759" cy="572759"/>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1</a:t>
            </a:r>
          </a:p>
        </p:txBody>
      </p:sp>
      <p:sp>
        <p:nvSpPr>
          <p:cNvPr id="10" name="Oval 186">
            <a:extLst>
              <a:ext uri="{FF2B5EF4-FFF2-40B4-BE49-F238E27FC236}">
                <a16:creationId xmlns:a16="http://schemas.microsoft.com/office/drawing/2014/main" id="{D82C2407-E546-2DCA-9091-E628C5787587}"/>
              </a:ext>
            </a:extLst>
          </p:cNvPr>
          <p:cNvSpPr>
            <a:spLocks noChangeArrowheads="1"/>
          </p:cNvSpPr>
          <p:nvPr/>
        </p:nvSpPr>
        <p:spPr bwMode="auto">
          <a:xfrm>
            <a:off x="4435509" y="4405365"/>
            <a:ext cx="573696" cy="572759"/>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2</a:t>
            </a:r>
          </a:p>
        </p:txBody>
      </p:sp>
      <p:sp>
        <p:nvSpPr>
          <p:cNvPr id="11" name="Oval 210">
            <a:extLst>
              <a:ext uri="{FF2B5EF4-FFF2-40B4-BE49-F238E27FC236}">
                <a16:creationId xmlns:a16="http://schemas.microsoft.com/office/drawing/2014/main" id="{F9BA68D2-3681-3759-0CF0-ECA9C8EBCE46}"/>
              </a:ext>
            </a:extLst>
          </p:cNvPr>
          <p:cNvSpPr>
            <a:spLocks noChangeArrowheads="1"/>
          </p:cNvSpPr>
          <p:nvPr/>
        </p:nvSpPr>
        <p:spPr bwMode="auto">
          <a:xfrm>
            <a:off x="6851511" y="3000775"/>
            <a:ext cx="573696" cy="572759"/>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3</a:t>
            </a:r>
          </a:p>
        </p:txBody>
      </p:sp>
      <p:sp>
        <p:nvSpPr>
          <p:cNvPr id="14" name="Oval 68">
            <a:extLst>
              <a:ext uri="{FF2B5EF4-FFF2-40B4-BE49-F238E27FC236}">
                <a16:creationId xmlns:a16="http://schemas.microsoft.com/office/drawing/2014/main" id="{D6623252-9211-CD1D-A0EF-4E977024CD1D}"/>
              </a:ext>
            </a:extLst>
          </p:cNvPr>
          <p:cNvSpPr>
            <a:spLocks noChangeArrowheads="1"/>
          </p:cNvSpPr>
          <p:nvPr/>
        </p:nvSpPr>
        <p:spPr bwMode="auto">
          <a:xfrm>
            <a:off x="8897913" y="4380705"/>
            <a:ext cx="583514" cy="582561"/>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4</a:t>
            </a:r>
          </a:p>
        </p:txBody>
      </p:sp>
      <p:sp>
        <p:nvSpPr>
          <p:cNvPr id="30" name="TextBox 29">
            <a:extLst>
              <a:ext uri="{FF2B5EF4-FFF2-40B4-BE49-F238E27FC236}">
                <a16:creationId xmlns:a16="http://schemas.microsoft.com/office/drawing/2014/main" id="{14DC10C7-34AD-7D22-DDEC-CD6AA434F50C}"/>
              </a:ext>
            </a:extLst>
          </p:cNvPr>
          <p:cNvSpPr txBox="1"/>
          <p:nvPr/>
        </p:nvSpPr>
        <p:spPr>
          <a:xfrm>
            <a:off x="727425" y="2477442"/>
            <a:ext cx="2427829" cy="422295"/>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INITIATED 2023</a:t>
            </a:r>
            <a:endParaRPr lang="id-ID" sz="1600" dirty="0">
              <a:solidFill>
                <a:schemeClr val="bg1"/>
              </a:solidFill>
              <a:ea typeface="Times New Roman" panose="02020603050405020304" pitchFamily="18" charset="0"/>
            </a:endParaRPr>
          </a:p>
        </p:txBody>
      </p:sp>
      <p:sp>
        <p:nvSpPr>
          <p:cNvPr id="33" name="TextBox 32">
            <a:extLst>
              <a:ext uri="{FF2B5EF4-FFF2-40B4-BE49-F238E27FC236}">
                <a16:creationId xmlns:a16="http://schemas.microsoft.com/office/drawing/2014/main" id="{F8BCD2D9-C253-F38E-6BB8-3F3F32E2F67C}"/>
              </a:ext>
            </a:extLst>
          </p:cNvPr>
          <p:cNvSpPr txBox="1"/>
          <p:nvPr/>
        </p:nvSpPr>
        <p:spPr>
          <a:xfrm>
            <a:off x="3012632" y="5088562"/>
            <a:ext cx="2889700" cy="791627"/>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LAUNCHED AUG ’24</a:t>
            </a:r>
          </a:p>
          <a:p>
            <a:pPr>
              <a:lnSpc>
                <a:spcPct val="150000"/>
              </a:lnSpc>
            </a:pPr>
            <a:r>
              <a:rPr lang="en-US" sz="1600" dirty="0">
                <a:solidFill>
                  <a:schemeClr val="bg1"/>
                </a:solidFill>
                <a:ea typeface="Times New Roman" panose="02020603050405020304" pitchFamily="18" charset="0"/>
              </a:rPr>
              <a:t>MONAS LAYER TRIALED</a:t>
            </a:r>
            <a:endParaRPr lang="id-ID" sz="1600" dirty="0">
              <a:solidFill>
                <a:schemeClr val="bg1"/>
              </a:solidFill>
              <a:ea typeface="Times New Roman" panose="02020603050405020304" pitchFamily="18" charset="0"/>
            </a:endParaRPr>
          </a:p>
        </p:txBody>
      </p:sp>
      <p:grpSp>
        <p:nvGrpSpPr>
          <p:cNvPr id="34" name="Group 33">
            <a:extLst>
              <a:ext uri="{FF2B5EF4-FFF2-40B4-BE49-F238E27FC236}">
                <a16:creationId xmlns:a16="http://schemas.microsoft.com/office/drawing/2014/main" id="{77C3837C-2DB6-86CF-35A8-D168DFA9E28B}"/>
              </a:ext>
            </a:extLst>
          </p:cNvPr>
          <p:cNvGrpSpPr/>
          <p:nvPr/>
        </p:nvGrpSpPr>
        <p:grpSpPr>
          <a:xfrm flipH="1" flipV="1">
            <a:off x="10435514" y="781686"/>
            <a:ext cx="2495768" cy="2208424"/>
            <a:chOff x="1057320" y="4949751"/>
            <a:chExt cx="2412004" cy="2134304"/>
          </a:xfrm>
        </p:grpSpPr>
        <p:cxnSp>
          <p:nvCxnSpPr>
            <p:cNvPr id="35" name="Straight Connector 34">
              <a:extLst>
                <a:ext uri="{FF2B5EF4-FFF2-40B4-BE49-F238E27FC236}">
                  <a16:creationId xmlns:a16="http://schemas.microsoft.com/office/drawing/2014/main" id="{6DF7827F-1A25-9783-20BB-39637A85D81F}"/>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C300C13-9AB1-B0A1-B36F-B40EECACE05B}"/>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36BD4E82-D964-B99E-1B30-6B0CB88B871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518C799-0D7D-E8CE-BDCB-9BBD47AC6E39}"/>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9" name="Group 38">
            <a:extLst>
              <a:ext uri="{FF2B5EF4-FFF2-40B4-BE49-F238E27FC236}">
                <a16:creationId xmlns:a16="http://schemas.microsoft.com/office/drawing/2014/main" id="{B83734E4-6621-B2A4-00AC-0F9DBD521662}"/>
              </a:ext>
            </a:extLst>
          </p:cNvPr>
          <p:cNvGrpSpPr/>
          <p:nvPr/>
        </p:nvGrpSpPr>
        <p:grpSpPr>
          <a:xfrm flipH="1" flipV="1">
            <a:off x="516864" y="-770428"/>
            <a:ext cx="2495768" cy="2208424"/>
            <a:chOff x="1057320" y="4949751"/>
            <a:chExt cx="2412004" cy="2134304"/>
          </a:xfrm>
        </p:grpSpPr>
        <p:cxnSp>
          <p:nvCxnSpPr>
            <p:cNvPr id="40" name="Straight Connector 39">
              <a:extLst>
                <a:ext uri="{FF2B5EF4-FFF2-40B4-BE49-F238E27FC236}">
                  <a16:creationId xmlns:a16="http://schemas.microsoft.com/office/drawing/2014/main" id="{E1620814-5B77-30B8-E979-56C2442B8C3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EFA6D38-DAA9-8545-A4FB-9C89B4285A71}"/>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7928F939-412C-DCF2-ADB8-EA4203DF8C2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56A9989-5E47-8B78-F539-3751F763C79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4" name="Group 43">
            <a:extLst>
              <a:ext uri="{FF2B5EF4-FFF2-40B4-BE49-F238E27FC236}">
                <a16:creationId xmlns:a16="http://schemas.microsoft.com/office/drawing/2014/main" id="{7A2895F2-C11B-9961-197F-FE568A7A3720}"/>
              </a:ext>
            </a:extLst>
          </p:cNvPr>
          <p:cNvGrpSpPr/>
          <p:nvPr/>
        </p:nvGrpSpPr>
        <p:grpSpPr>
          <a:xfrm flipH="1" flipV="1">
            <a:off x="2135710" y="5303117"/>
            <a:ext cx="2495768" cy="2208424"/>
            <a:chOff x="1057320" y="4949751"/>
            <a:chExt cx="2412004" cy="2134304"/>
          </a:xfrm>
        </p:grpSpPr>
        <p:cxnSp>
          <p:nvCxnSpPr>
            <p:cNvPr id="45" name="Straight Connector 44">
              <a:extLst>
                <a:ext uri="{FF2B5EF4-FFF2-40B4-BE49-F238E27FC236}">
                  <a16:creationId xmlns:a16="http://schemas.microsoft.com/office/drawing/2014/main" id="{A5EE1035-08CB-C21B-94E4-F8747ED2859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5CBB9A5B-84B8-431D-842A-16C3B7DC173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85D47E3-85B0-31D4-E86C-0A79B93C6E79}"/>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BAE7AE38-EC49-5B01-1D48-E1D14FA8C56F}"/>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59" name="TextBox 58">
            <a:extLst>
              <a:ext uri="{FF2B5EF4-FFF2-40B4-BE49-F238E27FC236}">
                <a16:creationId xmlns:a16="http://schemas.microsoft.com/office/drawing/2014/main" id="{6E20D03F-8226-6B7B-F030-8359D531DE57}"/>
              </a:ext>
            </a:extLst>
          </p:cNvPr>
          <p:cNvSpPr txBox="1"/>
          <p:nvPr/>
        </p:nvSpPr>
        <p:spPr>
          <a:xfrm>
            <a:off x="2135710" y="1055998"/>
            <a:ext cx="7920580" cy="769441"/>
          </a:xfrm>
          <a:prstGeom prst="rect">
            <a:avLst/>
          </a:prstGeom>
          <a:noFill/>
        </p:spPr>
        <p:txBody>
          <a:bodyPr wrap="square" rtlCol="0">
            <a:spAutoFit/>
          </a:bodyPr>
          <a:lstStyle/>
          <a:p>
            <a:pPr algn="ctr"/>
            <a:r>
              <a:rPr lang="en-US" sz="4400" b="1" dirty="0">
                <a:solidFill>
                  <a:schemeClr val="bg1"/>
                </a:solidFill>
                <a:latin typeface="+mj-lt"/>
              </a:rPr>
              <a:t>STAKOS TIMELINE</a:t>
            </a:r>
            <a:endParaRPr lang="en-ID" sz="4400" b="1" dirty="0">
              <a:solidFill>
                <a:schemeClr val="bg1"/>
              </a:solidFill>
              <a:latin typeface="+mj-lt"/>
            </a:endParaRPr>
          </a:p>
        </p:txBody>
      </p:sp>
      <p:sp>
        <p:nvSpPr>
          <p:cNvPr id="2" name="TextBox 1">
            <a:extLst>
              <a:ext uri="{FF2B5EF4-FFF2-40B4-BE49-F238E27FC236}">
                <a16:creationId xmlns:a16="http://schemas.microsoft.com/office/drawing/2014/main" id="{79CA4528-276E-7E3A-E5A2-4F41CC5F4578}"/>
              </a:ext>
            </a:extLst>
          </p:cNvPr>
          <p:cNvSpPr txBox="1"/>
          <p:nvPr/>
        </p:nvSpPr>
        <p:spPr>
          <a:xfrm>
            <a:off x="5980357" y="2011709"/>
            <a:ext cx="3501070" cy="79162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1600" dirty="0">
                <a:solidFill>
                  <a:schemeClr val="bg1"/>
                </a:solidFill>
                <a:ea typeface="Times New Roman" panose="02020603050405020304" pitchFamily="18" charset="0"/>
              </a:rPr>
              <a:t>STAKOS DIGIVAULT OCT ’24</a:t>
            </a:r>
          </a:p>
          <a:p>
            <a:pPr marL="285750" indent="-285750">
              <a:lnSpc>
                <a:spcPct val="150000"/>
              </a:lnSpc>
              <a:buFont typeface="Arial" panose="020B0604020202020204" pitchFamily="34" charset="0"/>
              <a:buChar char="•"/>
            </a:pPr>
            <a:r>
              <a:rPr lang="en-US" sz="1600" dirty="0">
                <a:solidFill>
                  <a:schemeClr val="bg1"/>
                </a:solidFill>
                <a:ea typeface="Times New Roman" panose="02020603050405020304" pitchFamily="18" charset="0"/>
              </a:rPr>
              <a:t>RESTAKING + MONASLAYER</a:t>
            </a:r>
            <a:endParaRPr lang="id-ID" sz="1600" dirty="0">
              <a:solidFill>
                <a:schemeClr val="bg1"/>
              </a:solidFill>
              <a:ea typeface="Times New Roman" panose="02020603050405020304" pitchFamily="18" charset="0"/>
            </a:endParaRPr>
          </a:p>
        </p:txBody>
      </p:sp>
      <p:sp>
        <p:nvSpPr>
          <p:cNvPr id="3" name="TextBox 2">
            <a:extLst>
              <a:ext uri="{FF2B5EF4-FFF2-40B4-BE49-F238E27FC236}">
                <a16:creationId xmlns:a16="http://schemas.microsoft.com/office/drawing/2014/main" id="{E1FBF902-9C94-A04C-EB92-F7B1D17AAD0F}"/>
              </a:ext>
            </a:extLst>
          </p:cNvPr>
          <p:cNvSpPr txBox="1"/>
          <p:nvPr/>
        </p:nvSpPr>
        <p:spPr>
          <a:xfrm>
            <a:off x="8871196" y="5132107"/>
            <a:ext cx="3320804" cy="791627"/>
          </a:xfrm>
          <a:prstGeom prst="rect">
            <a:avLst/>
          </a:prstGeom>
          <a:noFill/>
        </p:spPr>
        <p:txBody>
          <a:bodyPr wrap="square">
            <a:spAutoFit/>
          </a:bodyPr>
          <a:lstStyle/>
          <a:p>
            <a:pPr marL="285750" indent="-285750">
              <a:lnSpc>
                <a:spcPct val="150000"/>
              </a:lnSpc>
              <a:buFont typeface="Arial" panose="020B0604020202020204" pitchFamily="34" charset="0"/>
              <a:buChar char="•"/>
            </a:pPr>
            <a:r>
              <a:rPr lang="en-US" sz="1600" dirty="0">
                <a:solidFill>
                  <a:schemeClr val="bg1"/>
                </a:solidFill>
                <a:ea typeface="Times New Roman" panose="02020603050405020304" pitchFamily="18" charset="0"/>
              </a:rPr>
              <a:t>STAKOS AI LLM DEC ’24</a:t>
            </a:r>
          </a:p>
          <a:p>
            <a:pPr marL="285750" indent="-285750">
              <a:lnSpc>
                <a:spcPct val="150000"/>
              </a:lnSpc>
              <a:buFont typeface="Arial" panose="020B0604020202020204" pitchFamily="34" charset="0"/>
              <a:buChar char="•"/>
            </a:pPr>
            <a:r>
              <a:rPr lang="en-US" sz="1600" dirty="0">
                <a:solidFill>
                  <a:schemeClr val="bg1"/>
                </a:solidFill>
                <a:ea typeface="Times New Roman" panose="02020603050405020304" pitchFamily="18" charset="0"/>
              </a:rPr>
              <a:t>DIGIVAULT SIGNS 10 TRADERS</a:t>
            </a:r>
            <a:endParaRPr lang="id-ID" sz="1600" dirty="0">
              <a:solidFill>
                <a:schemeClr val="bg1"/>
              </a:solidFill>
              <a:ea typeface="Times New Roman" panose="02020603050405020304" pitchFamily="18" charset="0"/>
            </a:endParaRPr>
          </a:p>
        </p:txBody>
      </p:sp>
    </p:spTree>
    <p:extLst>
      <p:ext uri="{BB962C8B-B14F-4D97-AF65-F5344CB8AC3E}">
        <p14:creationId xmlns:p14="http://schemas.microsoft.com/office/powerpoint/2010/main" val="7506046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7DE61D04-64F7-4ED2-AC2A-DB50F3599A47}"/>
              </a:ext>
            </a:extLst>
          </p:cNvPr>
          <p:cNvCxnSpPr>
            <a:cxnSpLocks/>
          </p:cNvCxnSpPr>
          <p:nvPr/>
        </p:nvCxnSpPr>
        <p:spPr>
          <a:xfrm>
            <a:off x="0" y="4000993"/>
            <a:ext cx="8334754" cy="0"/>
          </a:xfrm>
          <a:prstGeom prst="line">
            <a:avLst/>
          </a:prstGeom>
          <a:ln w="25400" cap="rnd">
            <a:solidFill>
              <a:schemeClr val="bg1"/>
            </a:solidFill>
            <a:prstDash val="sysDot"/>
            <a:round/>
          </a:ln>
        </p:spPr>
        <p:style>
          <a:lnRef idx="1">
            <a:schemeClr val="accent1"/>
          </a:lnRef>
          <a:fillRef idx="0">
            <a:schemeClr val="accent1"/>
          </a:fillRef>
          <a:effectRef idx="0">
            <a:schemeClr val="accent1"/>
          </a:effectRef>
          <a:fontRef idx="minor">
            <a:schemeClr val="tx1"/>
          </a:fontRef>
        </p:style>
      </p:cxnSp>
      <p:sp>
        <p:nvSpPr>
          <p:cNvPr id="3" name="Oval 2">
            <a:extLst>
              <a:ext uri="{FF2B5EF4-FFF2-40B4-BE49-F238E27FC236}">
                <a16:creationId xmlns:a16="http://schemas.microsoft.com/office/drawing/2014/main" id="{F4D961BD-11E9-44D9-AB0E-8A89DA932938}"/>
              </a:ext>
            </a:extLst>
          </p:cNvPr>
          <p:cNvSpPr>
            <a:spLocks noChangeAspect="1"/>
          </p:cNvSpPr>
          <p:nvPr/>
        </p:nvSpPr>
        <p:spPr>
          <a:xfrm>
            <a:off x="1381844" y="3940551"/>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4" name="Oval 3">
            <a:extLst>
              <a:ext uri="{FF2B5EF4-FFF2-40B4-BE49-F238E27FC236}">
                <a16:creationId xmlns:a16="http://schemas.microsoft.com/office/drawing/2014/main" id="{56D08CB3-134A-4C80-8FEA-DB2FCE670CB6}"/>
              </a:ext>
            </a:extLst>
          </p:cNvPr>
          <p:cNvSpPr>
            <a:spLocks noChangeAspect="1"/>
          </p:cNvSpPr>
          <p:nvPr/>
        </p:nvSpPr>
        <p:spPr>
          <a:xfrm>
            <a:off x="3797846" y="3940551"/>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5" name="Oval 4">
            <a:extLst>
              <a:ext uri="{FF2B5EF4-FFF2-40B4-BE49-F238E27FC236}">
                <a16:creationId xmlns:a16="http://schemas.microsoft.com/office/drawing/2014/main" id="{837965DE-8DCE-4737-A3DD-27133C06AE6E}"/>
              </a:ext>
            </a:extLst>
          </p:cNvPr>
          <p:cNvSpPr>
            <a:spLocks noChangeAspect="1"/>
          </p:cNvSpPr>
          <p:nvPr/>
        </p:nvSpPr>
        <p:spPr>
          <a:xfrm>
            <a:off x="6213847" y="3938652"/>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6" name="Oval 5">
            <a:extLst>
              <a:ext uri="{FF2B5EF4-FFF2-40B4-BE49-F238E27FC236}">
                <a16:creationId xmlns:a16="http://schemas.microsoft.com/office/drawing/2014/main" id="{DEC772D2-70B3-4BBE-99EA-0B63C1C9E0DA}"/>
              </a:ext>
            </a:extLst>
          </p:cNvPr>
          <p:cNvSpPr>
            <a:spLocks noChangeAspect="1"/>
          </p:cNvSpPr>
          <p:nvPr/>
        </p:nvSpPr>
        <p:spPr>
          <a:xfrm>
            <a:off x="8265157" y="3936752"/>
            <a:ext cx="120924" cy="120924"/>
          </a:xfrm>
          <a:prstGeom prst="ellipse">
            <a:avLst/>
          </a:prstGeom>
          <a:solidFill>
            <a:schemeClr val="bg1"/>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7" name="Freeform: Shape 6">
            <a:extLst>
              <a:ext uri="{FF2B5EF4-FFF2-40B4-BE49-F238E27FC236}">
                <a16:creationId xmlns:a16="http://schemas.microsoft.com/office/drawing/2014/main" id="{34CA9FE7-224F-49B7-8750-2E4119EF373F}"/>
              </a:ext>
            </a:extLst>
          </p:cNvPr>
          <p:cNvSpPr/>
          <p:nvPr/>
        </p:nvSpPr>
        <p:spPr>
          <a:xfrm>
            <a:off x="1346641" y="3692170"/>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8" name="Freeform: Shape 7">
            <a:extLst>
              <a:ext uri="{FF2B5EF4-FFF2-40B4-BE49-F238E27FC236}">
                <a16:creationId xmlns:a16="http://schemas.microsoft.com/office/drawing/2014/main" id="{F1113648-D01A-439B-AAF5-AEF1F7377E6E}"/>
              </a:ext>
            </a:extLst>
          </p:cNvPr>
          <p:cNvSpPr/>
          <p:nvPr/>
        </p:nvSpPr>
        <p:spPr>
          <a:xfrm>
            <a:off x="6178651" y="3690082"/>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solidFill>
            <a:schemeClr val="accent5"/>
          </a:solidFill>
          <a:ln w="25400" cap="rnd">
            <a:no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sz="794" dirty="0">
              <a:latin typeface="Poppins" panose="00000500000000000000" pitchFamily="50" charset="0"/>
            </a:endParaRPr>
          </a:p>
        </p:txBody>
      </p:sp>
      <p:sp>
        <p:nvSpPr>
          <p:cNvPr id="9" name="Freeform: Shape 8">
            <a:extLst>
              <a:ext uri="{FF2B5EF4-FFF2-40B4-BE49-F238E27FC236}">
                <a16:creationId xmlns:a16="http://schemas.microsoft.com/office/drawing/2014/main" id="{72DCB6D8-8B0B-47B6-B0CF-7CBCE3DDB7E7}"/>
              </a:ext>
            </a:extLst>
          </p:cNvPr>
          <p:cNvSpPr/>
          <p:nvPr/>
        </p:nvSpPr>
        <p:spPr>
          <a:xfrm flipV="1">
            <a:off x="3769270" y="4132163"/>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10" name="Freeform: Shape 9">
            <a:extLst>
              <a:ext uri="{FF2B5EF4-FFF2-40B4-BE49-F238E27FC236}">
                <a16:creationId xmlns:a16="http://schemas.microsoft.com/office/drawing/2014/main" id="{255A8847-0A71-46CA-BD02-C4A281D9846D}"/>
              </a:ext>
            </a:extLst>
          </p:cNvPr>
          <p:cNvSpPr/>
          <p:nvPr/>
        </p:nvSpPr>
        <p:spPr>
          <a:xfrm flipV="1">
            <a:off x="8227047" y="4133900"/>
            <a:ext cx="191318" cy="164929"/>
          </a:xfrm>
          <a:custGeom>
            <a:avLst/>
            <a:gdLst>
              <a:gd name="connsiteX0" fmla="*/ 71 w 1504"/>
              <a:gd name="connsiteY0" fmla="*/ 71 w 1504"/>
              <a:gd name="connsiteX1" fmla="*/ 71 w 1504"/>
              <a:gd name="connsiteY1" fmla="*/ 71 w 1504"/>
              <a:gd name="connsiteX2" fmla="*/ 71 w 1504"/>
              <a:gd name="connsiteY2" fmla="*/ 71 w 1504"/>
            </a:gdLst>
            <a:ahLst/>
            <a:cxnLst>
              <a:cxn ang="0">
                <a:pos x="connsiteX0" y="connsiteY0"/>
              </a:cxn>
              <a:cxn ang="0">
                <a:pos x="connsiteX1" y="connsiteY1"/>
              </a:cxn>
              <a:cxn ang="0">
                <a:pos x="connsiteX2" y="connsiteY2"/>
              </a:cxn>
            </a:cxnLst>
            <a:rect l="l" t="t" r="r" b="b"/>
            <a:pathLst>
              <a:path w="289339" h="249430">
                <a:moveTo>
                  <a:pt x="0" y="0"/>
                </a:moveTo>
                <a:lnTo>
                  <a:pt x="289339" y="0"/>
                </a:lnTo>
                <a:lnTo>
                  <a:pt x="144670" y="24943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lt1"/>
              </a:solidFill>
            </a:endParaRPr>
          </a:p>
        </p:txBody>
      </p:sp>
      <p:sp>
        <p:nvSpPr>
          <p:cNvPr id="11" name="TextBox 10">
            <a:extLst>
              <a:ext uri="{FF2B5EF4-FFF2-40B4-BE49-F238E27FC236}">
                <a16:creationId xmlns:a16="http://schemas.microsoft.com/office/drawing/2014/main" id="{8BD11FD1-9DE2-47E1-A813-72F04DD940FC}"/>
              </a:ext>
            </a:extLst>
          </p:cNvPr>
          <p:cNvSpPr txBox="1"/>
          <p:nvPr/>
        </p:nvSpPr>
        <p:spPr>
          <a:xfrm>
            <a:off x="8488052" y="3818067"/>
            <a:ext cx="2972609" cy="338554"/>
          </a:xfrm>
          <a:prstGeom prst="rect">
            <a:avLst/>
          </a:prstGeom>
          <a:noFill/>
        </p:spPr>
        <p:txBody>
          <a:bodyPr wrap="none" rtlCol="0">
            <a:spAutoFit/>
          </a:bodyPr>
          <a:lstStyle/>
          <a:p>
            <a:r>
              <a:rPr lang="en-US" altLang="ko-KR" sz="1600" b="1" spc="-15" dirty="0">
                <a:solidFill>
                  <a:schemeClr val="bg1"/>
                </a:solidFill>
                <a:latin typeface="+mj-lt"/>
                <a:cs typeface="Poppins" panose="00000500000000000000" pitchFamily="2" charset="0"/>
              </a:rPr>
              <a:t>MORE EXCITEMENT IN PLAN!</a:t>
            </a:r>
            <a:endParaRPr lang="ko-KR" altLang="en-US" sz="1600" b="1" spc="-15" dirty="0">
              <a:solidFill>
                <a:schemeClr val="bg1"/>
              </a:solidFill>
              <a:latin typeface="+mj-lt"/>
              <a:cs typeface="Poppins" panose="00000500000000000000" pitchFamily="2" charset="0"/>
            </a:endParaRPr>
          </a:p>
        </p:txBody>
      </p:sp>
      <p:sp>
        <p:nvSpPr>
          <p:cNvPr id="18" name="Oval 182">
            <a:extLst>
              <a:ext uri="{FF2B5EF4-FFF2-40B4-BE49-F238E27FC236}">
                <a16:creationId xmlns:a16="http://schemas.microsoft.com/office/drawing/2014/main" id="{621C591B-6D10-E756-0570-BD81CACF283C}"/>
              </a:ext>
            </a:extLst>
          </p:cNvPr>
          <p:cNvSpPr>
            <a:spLocks noChangeArrowheads="1"/>
          </p:cNvSpPr>
          <p:nvPr/>
        </p:nvSpPr>
        <p:spPr bwMode="auto">
          <a:xfrm>
            <a:off x="8034436" y="4414556"/>
            <a:ext cx="576537" cy="577480"/>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8</a:t>
            </a:r>
          </a:p>
        </p:txBody>
      </p:sp>
      <p:sp>
        <p:nvSpPr>
          <p:cNvPr id="19" name="Oval 310">
            <a:extLst>
              <a:ext uri="{FF2B5EF4-FFF2-40B4-BE49-F238E27FC236}">
                <a16:creationId xmlns:a16="http://schemas.microsoft.com/office/drawing/2014/main" id="{B13D6B29-2AE0-C911-0963-C44CDA463817}"/>
              </a:ext>
            </a:extLst>
          </p:cNvPr>
          <p:cNvSpPr>
            <a:spLocks noChangeArrowheads="1"/>
          </p:cNvSpPr>
          <p:nvPr/>
        </p:nvSpPr>
        <p:spPr bwMode="auto">
          <a:xfrm>
            <a:off x="5965161" y="3010264"/>
            <a:ext cx="577480" cy="576537"/>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7</a:t>
            </a:r>
          </a:p>
        </p:txBody>
      </p:sp>
      <p:sp>
        <p:nvSpPr>
          <p:cNvPr id="20" name="Oval 128">
            <a:extLst>
              <a:ext uri="{FF2B5EF4-FFF2-40B4-BE49-F238E27FC236}">
                <a16:creationId xmlns:a16="http://schemas.microsoft.com/office/drawing/2014/main" id="{9C7FF8A3-3EEA-43DB-DDC3-A7E9A7A2CA41}"/>
              </a:ext>
            </a:extLst>
          </p:cNvPr>
          <p:cNvSpPr>
            <a:spLocks noChangeArrowheads="1"/>
          </p:cNvSpPr>
          <p:nvPr/>
        </p:nvSpPr>
        <p:spPr bwMode="auto">
          <a:xfrm>
            <a:off x="1154030" y="3021350"/>
            <a:ext cx="576537" cy="577480"/>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5</a:t>
            </a:r>
          </a:p>
        </p:txBody>
      </p:sp>
      <p:sp>
        <p:nvSpPr>
          <p:cNvPr id="21" name="Oval 369">
            <a:extLst>
              <a:ext uri="{FF2B5EF4-FFF2-40B4-BE49-F238E27FC236}">
                <a16:creationId xmlns:a16="http://schemas.microsoft.com/office/drawing/2014/main" id="{FC7F6BCA-C302-5E43-7E48-0B867B1E3503}"/>
              </a:ext>
            </a:extLst>
          </p:cNvPr>
          <p:cNvSpPr>
            <a:spLocks noChangeArrowheads="1"/>
          </p:cNvSpPr>
          <p:nvPr/>
        </p:nvSpPr>
        <p:spPr bwMode="auto">
          <a:xfrm>
            <a:off x="3582164" y="4414554"/>
            <a:ext cx="577480" cy="576537"/>
          </a:xfrm>
          <a:prstGeom prst="ellipse">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lt1"/>
                </a:solidFill>
                <a:latin typeface="+mj-lt"/>
              </a:rPr>
              <a:t>6</a:t>
            </a:r>
          </a:p>
        </p:txBody>
      </p:sp>
      <p:grpSp>
        <p:nvGrpSpPr>
          <p:cNvPr id="324" name="Group 323">
            <a:extLst>
              <a:ext uri="{FF2B5EF4-FFF2-40B4-BE49-F238E27FC236}">
                <a16:creationId xmlns:a16="http://schemas.microsoft.com/office/drawing/2014/main" id="{566C7F2A-426C-9AD1-7B9A-70E13E03A6DD}"/>
              </a:ext>
            </a:extLst>
          </p:cNvPr>
          <p:cNvGrpSpPr/>
          <p:nvPr/>
        </p:nvGrpSpPr>
        <p:grpSpPr>
          <a:xfrm flipH="1" flipV="1">
            <a:off x="10435514" y="781686"/>
            <a:ext cx="2495768" cy="2208424"/>
            <a:chOff x="1057320" y="4949751"/>
            <a:chExt cx="2412004" cy="2134304"/>
          </a:xfrm>
        </p:grpSpPr>
        <p:cxnSp>
          <p:nvCxnSpPr>
            <p:cNvPr id="325" name="Straight Connector 324">
              <a:extLst>
                <a:ext uri="{FF2B5EF4-FFF2-40B4-BE49-F238E27FC236}">
                  <a16:creationId xmlns:a16="http://schemas.microsoft.com/office/drawing/2014/main" id="{0507DC84-39D6-04B8-86A3-24169405BB4C}"/>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6" name="Straight Connector 325">
              <a:extLst>
                <a:ext uri="{FF2B5EF4-FFF2-40B4-BE49-F238E27FC236}">
                  <a16:creationId xmlns:a16="http://schemas.microsoft.com/office/drawing/2014/main" id="{318B16E1-C8AB-13E2-1B4E-D4F29389B681}"/>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7" name="Straight Connector 326">
              <a:extLst>
                <a:ext uri="{FF2B5EF4-FFF2-40B4-BE49-F238E27FC236}">
                  <a16:creationId xmlns:a16="http://schemas.microsoft.com/office/drawing/2014/main" id="{A3FB157D-44C2-ACE2-1323-C59218DA4781}"/>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8" name="Straight Connector 327">
              <a:extLst>
                <a:ext uri="{FF2B5EF4-FFF2-40B4-BE49-F238E27FC236}">
                  <a16:creationId xmlns:a16="http://schemas.microsoft.com/office/drawing/2014/main" id="{7B3EAB27-9F4C-F1F2-249A-AB41478DF919}"/>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4" name="Group 333">
            <a:extLst>
              <a:ext uri="{FF2B5EF4-FFF2-40B4-BE49-F238E27FC236}">
                <a16:creationId xmlns:a16="http://schemas.microsoft.com/office/drawing/2014/main" id="{804BE62B-BACA-3CAB-0B28-DC3A594A4107}"/>
              </a:ext>
            </a:extLst>
          </p:cNvPr>
          <p:cNvGrpSpPr/>
          <p:nvPr/>
        </p:nvGrpSpPr>
        <p:grpSpPr>
          <a:xfrm flipH="1" flipV="1">
            <a:off x="6046728" y="5335224"/>
            <a:ext cx="2495768" cy="2208424"/>
            <a:chOff x="1057320" y="4949751"/>
            <a:chExt cx="2412004" cy="2134304"/>
          </a:xfrm>
        </p:grpSpPr>
        <p:cxnSp>
          <p:nvCxnSpPr>
            <p:cNvPr id="335" name="Straight Connector 334">
              <a:extLst>
                <a:ext uri="{FF2B5EF4-FFF2-40B4-BE49-F238E27FC236}">
                  <a16:creationId xmlns:a16="http://schemas.microsoft.com/office/drawing/2014/main" id="{6832639B-E301-FAF3-2E3C-98FA28B75DA2}"/>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6" name="Straight Connector 335">
              <a:extLst>
                <a:ext uri="{FF2B5EF4-FFF2-40B4-BE49-F238E27FC236}">
                  <a16:creationId xmlns:a16="http://schemas.microsoft.com/office/drawing/2014/main" id="{FD5967B5-F039-6E7C-3FAD-0F8472DD0484}"/>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7" name="Straight Connector 336">
              <a:extLst>
                <a:ext uri="{FF2B5EF4-FFF2-40B4-BE49-F238E27FC236}">
                  <a16:creationId xmlns:a16="http://schemas.microsoft.com/office/drawing/2014/main" id="{A516C5DC-4222-0075-7DBE-A140273EF65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8" name="Straight Connector 337">
              <a:extLst>
                <a:ext uri="{FF2B5EF4-FFF2-40B4-BE49-F238E27FC236}">
                  <a16:creationId xmlns:a16="http://schemas.microsoft.com/office/drawing/2014/main" id="{FD107E56-3F46-2345-BA0D-AD24308648A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341" name="TextBox 340">
            <a:extLst>
              <a:ext uri="{FF2B5EF4-FFF2-40B4-BE49-F238E27FC236}">
                <a16:creationId xmlns:a16="http://schemas.microsoft.com/office/drawing/2014/main" id="{1B38EB1F-B2E0-AADA-EC9F-E95449C21A12}"/>
              </a:ext>
            </a:extLst>
          </p:cNvPr>
          <p:cNvSpPr txBox="1"/>
          <p:nvPr/>
        </p:nvSpPr>
        <p:spPr>
          <a:xfrm>
            <a:off x="2135710" y="1055998"/>
            <a:ext cx="7920580" cy="769441"/>
          </a:xfrm>
          <a:prstGeom prst="rect">
            <a:avLst/>
          </a:prstGeom>
          <a:noFill/>
        </p:spPr>
        <p:txBody>
          <a:bodyPr wrap="square" rtlCol="0">
            <a:spAutoFit/>
          </a:bodyPr>
          <a:lstStyle/>
          <a:p>
            <a:pPr algn="ctr"/>
            <a:r>
              <a:rPr lang="en-US" sz="4400" b="1" dirty="0">
                <a:solidFill>
                  <a:schemeClr val="bg1"/>
                </a:solidFill>
                <a:latin typeface="+mj-lt"/>
              </a:rPr>
              <a:t>STAKOS TIMELINE</a:t>
            </a:r>
            <a:endParaRPr lang="en-ID" sz="4400" b="1" dirty="0">
              <a:solidFill>
                <a:schemeClr val="bg1"/>
              </a:solidFill>
              <a:latin typeface="+mj-lt"/>
            </a:endParaRPr>
          </a:p>
        </p:txBody>
      </p:sp>
      <p:sp>
        <p:nvSpPr>
          <p:cNvPr id="12" name="TextBox 11">
            <a:extLst>
              <a:ext uri="{FF2B5EF4-FFF2-40B4-BE49-F238E27FC236}">
                <a16:creationId xmlns:a16="http://schemas.microsoft.com/office/drawing/2014/main" id="{12DE31D0-F8E1-5793-8B64-91583F1664C5}"/>
              </a:ext>
            </a:extLst>
          </p:cNvPr>
          <p:cNvSpPr txBox="1"/>
          <p:nvPr/>
        </p:nvSpPr>
        <p:spPr>
          <a:xfrm>
            <a:off x="179600" y="2552385"/>
            <a:ext cx="3101933" cy="422295"/>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DEFI – WALLET FEB ‘25</a:t>
            </a:r>
            <a:endParaRPr lang="id-ID" sz="1600" dirty="0">
              <a:solidFill>
                <a:schemeClr val="bg1"/>
              </a:solidFill>
              <a:ea typeface="Times New Roman" panose="02020603050405020304" pitchFamily="18" charset="0"/>
            </a:endParaRPr>
          </a:p>
        </p:txBody>
      </p:sp>
      <p:sp>
        <p:nvSpPr>
          <p:cNvPr id="13" name="TextBox 12">
            <a:extLst>
              <a:ext uri="{FF2B5EF4-FFF2-40B4-BE49-F238E27FC236}">
                <a16:creationId xmlns:a16="http://schemas.microsoft.com/office/drawing/2014/main" id="{1B819BBA-D87A-166A-E8E9-5F68BA4D72C6}"/>
              </a:ext>
            </a:extLst>
          </p:cNvPr>
          <p:cNvSpPr txBox="1"/>
          <p:nvPr/>
        </p:nvSpPr>
        <p:spPr>
          <a:xfrm>
            <a:off x="2167800" y="5150234"/>
            <a:ext cx="3585576" cy="422295"/>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DEFI – DEFI APPS JUN ‘25</a:t>
            </a:r>
            <a:endParaRPr lang="id-ID" sz="1600" dirty="0">
              <a:solidFill>
                <a:schemeClr val="bg1"/>
              </a:solidFill>
              <a:ea typeface="Times New Roman" panose="02020603050405020304" pitchFamily="18" charset="0"/>
            </a:endParaRPr>
          </a:p>
        </p:txBody>
      </p:sp>
      <p:sp>
        <p:nvSpPr>
          <p:cNvPr id="14" name="TextBox 13">
            <a:extLst>
              <a:ext uri="{FF2B5EF4-FFF2-40B4-BE49-F238E27FC236}">
                <a16:creationId xmlns:a16="http://schemas.microsoft.com/office/drawing/2014/main" id="{CD63AAD0-C054-1CA8-2D63-F3D5B4294285}"/>
              </a:ext>
            </a:extLst>
          </p:cNvPr>
          <p:cNvSpPr txBox="1"/>
          <p:nvPr/>
        </p:nvSpPr>
        <p:spPr>
          <a:xfrm>
            <a:off x="4956920" y="2061640"/>
            <a:ext cx="3585576" cy="791627"/>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ON &gt;20 TOP TRADING PLATFORMS SEP ‘25</a:t>
            </a:r>
            <a:endParaRPr lang="id-ID" sz="1600" dirty="0">
              <a:solidFill>
                <a:schemeClr val="bg1"/>
              </a:solidFill>
              <a:ea typeface="Times New Roman" panose="02020603050405020304" pitchFamily="18" charset="0"/>
            </a:endParaRPr>
          </a:p>
        </p:txBody>
      </p:sp>
      <p:sp>
        <p:nvSpPr>
          <p:cNvPr id="15" name="TextBox 14">
            <a:extLst>
              <a:ext uri="{FF2B5EF4-FFF2-40B4-BE49-F238E27FC236}">
                <a16:creationId xmlns:a16="http://schemas.microsoft.com/office/drawing/2014/main" id="{C0FF4E2B-670A-91DE-9865-DAC61F5C9323}"/>
              </a:ext>
            </a:extLst>
          </p:cNvPr>
          <p:cNvSpPr txBox="1"/>
          <p:nvPr/>
        </p:nvSpPr>
        <p:spPr>
          <a:xfrm>
            <a:off x="7436601" y="5104512"/>
            <a:ext cx="3585576" cy="422295"/>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STAKOS IPO PATH</a:t>
            </a:r>
            <a:endParaRPr lang="id-ID" sz="1600" dirty="0">
              <a:solidFill>
                <a:schemeClr val="bg1"/>
              </a:solidFill>
              <a:ea typeface="Times New Roman" panose="02020603050405020304" pitchFamily="18" charset="0"/>
            </a:endParaRPr>
          </a:p>
        </p:txBody>
      </p:sp>
    </p:spTree>
    <p:extLst>
      <p:ext uri="{BB962C8B-B14F-4D97-AF65-F5344CB8AC3E}">
        <p14:creationId xmlns:p14="http://schemas.microsoft.com/office/powerpoint/2010/main" val="6419870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330D1024-5308-4956-B335-F06761B09DB0}"/>
              </a:ext>
            </a:extLst>
          </p:cNvPr>
          <p:cNvSpPr/>
          <p:nvPr/>
        </p:nvSpPr>
        <p:spPr>
          <a:xfrm>
            <a:off x="7346241" y="1506511"/>
            <a:ext cx="3844982" cy="3844978"/>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251456AC-2A87-4095-94CC-A57B16276542}"/>
              </a:ext>
            </a:extLst>
          </p:cNvPr>
          <p:cNvSpPr/>
          <p:nvPr/>
        </p:nvSpPr>
        <p:spPr>
          <a:xfrm>
            <a:off x="8843116" y="1080896"/>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B32CB9F-CF74-47FA-BBA0-BCD2BC14C8C2}"/>
              </a:ext>
            </a:extLst>
          </p:cNvPr>
          <p:cNvSpPr/>
          <p:nvPr/>
        </p:nvSpPr>
        <p:spPr>
          <a:xfrm>
            <a:off x="6918089" y="3003385"/>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EDBA6E5-AC04-4A6E-AD52-748190D0F0D3}"/>
              </a:ext>
            </a:extLst>
          </p:cNvPr>
          <p:cNvSpPr/>
          <p:nvPr/>
        </p:nvSpPr>
        <p:spPr>
          <a:xfrm>
            <a:off x="10765607" y="3003385"/>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35D1AF85-F196-4042-9BA7-2FC9161B55AF}"/>
              </a:ext>
            </a:extLst>
          </p:cNvPr>
          <p:cNvSpPr/>
          <p:nvPr/>
        </p:nvSpPr>
        <p:spPr>
          <a:xfrm>
            <a:off x="8843116" y="4925874"/>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A98208B-F6B1-4EC1-BD50-C537ED5F0649}"/>
              </a:ext>
            </a:extLst>
          </p:cNvPr>
          <p:cNvSpPr txBox="1"/>
          <p:nvPr/>
        </p:nvSpPr>
        <p:spPr>
          <a:xfrm>
            <a:off x="743129" y="421348"/>
            <a:ext cx="6452886" cy="769441"/>
          </a:xfrm>
          <a:prstGeom prst="rect">
            <a:avLst/>
          </a:prstGeom>
          <a:noFill/>
        </p:spPr>
        <p:txBody>
          <a:bodyPr wrap="square" rtlCol="0">
            <a:spAutoFit/>
          </a:bodyPr>
          <a:lstStyle/>
          <a:p>
            <a:r>
              <a:rPr lang="en-US" sz="4400" b="1" dirty="0">
                <a:solidFill>
                  <a:schemeClr val="bg1"/>
                </a:solidFill>
                <a:latin typeface="+mj-lt"/>
              </a:rPr>
              <a:t>STAKOS TOKENOMICS</a:t>
            </a:r>
            <a:endParaRPr lang="en-ID" sz="4400" b="1" dirty="0">
              <a:solidFill>
                <a:schemeClr val="bg1"/>
              </a:solidFill>
              <a:latin typeface="+mj-lt"/>
            </a:endParaRPr>
          </a:p>
        </p:txBody>
      </p:sp>
      <p:sp>
        <p:nvSpPr>
          <p:cNvPr id="17" name="Rectangle: Rounded Corners 16">
            <a:extLst>
              <a:ext uri="{FF2B5EF4-FFF2-40B4-BE49-F238E27FC236}">
                <a16:creationId xmlns:a16="http://schemas.microsoft.com/office/drawing/2014/main" id="{258154E8-8F12-4101-9097-3789703676EC}"/>
              </a:ext>
            </a:extLst>
          </p:cNvPr>
          <p:cNvSpPr/>
          <p:nvPr/>
        </p:nvSpPr>
        <p:spPr>
          <a:xfrm>
            <a:off x="634649" y="2296087"/>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7DAC2D7D-6CFB-4564-9602-03350ECFD4CD}"/>
              </a:ext>
            </a:extLst>
          </p:cNvPr>
          <p:cNvSpPr txBox="1"/>
          <p:nvPr/>
        </p:nvSpPr>
        <p:spPr>
          <a:xfrm>
            <a:off x="641394" y="2446177"/>
            <a:ext cx="667446" cy="400110"/>
          </a:xfrm>
          <a:prstGeom prst="rect">
            <a:avLst/>
          </a:prstGeom>
          <a:noFill/>
        </p:spPr>
        <p:txBody>
          <a:bodyPr wrap="square" rtlCol="0">
            <a:spAutoFit/>
          </a:bodyPr>
          <a:lstStyle/>
          <a:p>
            <a:pPr algn="ctr"/>
            <a:r>
              <a:rPr lang="en-US" sz="2000" b="1" dirty="0">
                <a:solidFill>
                  <a:schemeClr val="bg1"/>
                </a:solidFill>
                <a:latin typeface="+mj-lt"/>
              </a:rPr>
              <a:t>75</a:t>
            </a:r>
            <a:r>
              <a:rPr lang="en-US" sz="1400" b="1" dirty="0">
                <a:solidFill>
                  <a:schemeClr val="bg1"/>
                </a:solidFill>
                <a:latin typeface="+mj-lt"/>
              </a:rPr>
              <a:t>%</a:t>
            </a:r>
            <a:endParaRPr lang="en-ID" sz="2000" b="1" dirty="0">
              <a:solidFill>
                <a:schemeClr val="bg1"/>
              </a:solidFill>
              <a:latin typeface="+mj-lt"/>
            </a:endParaRPr>
          </a:p>
        </p:txBody>
      </p:sp>
      <p:sp>
        <p:nvSpPr>
          <p:cNvPr id="19" name="TextBox 18">
            <a:extLst>
              <a:ext uri="{FF2B5EF4-FFF2-40B4-BE49-F238E27FC236}">
                <a16:creationId xmlns:a16="http://schemas.microsoft.com/office/drawing/2014/main" id="{8CD2621B-CAAD-4B5D-AE90-4EAD558DBBAB}"/>
              </a:ext>
            </a:extLst>
          </p:cNvPr>
          <p:cNvSpPr txBox="1"/>
          <p:nvPr/>
        </p:nvSpPr>
        <p:spPr>
          <a:xfrm>
            <a:off x="1481720" y="2236192"/>
            <a:ext cx="2044787" cy="827021"/>
          </a:xfrm>
          <a:prstGeom prst="rect">
            <a:avLst/>
          </a:prstGeom>
          <a:noFill/>
        </p:spPr>
        <p:txBody>
          <a:bodyPr wrap="square">
            <a:spAutoFit/>
          </a:bodyPr>
          <a:lstStyle/>
          <a:p>
            <a:pPr>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a:t>
            </a:r>
          </a:p>
        </p:txBody>
      </p:sp>
      <p:sp>
        <p:nvSpPr>
          <p:cNvPr id="20" name="Rectangle: Rounded Corners 19">
            <a:extLst>
              <a:ext uri="{FF2B5EF4-FFF2-40B4-BE49-F238E27FC236}">
                <a16:creationId xmlns:a16="http://schemas.microsoft.com/office/drawing/2014/main" id="{1F2FFA16-6631-418E-A75D-AA004F422BA1}"/>
              </a:ext>
            </a:extLst>
          </p:cNvPr>
          <p:cNvSpPr/>
          <p:nvPr/>
        </p:nvSpPr>
        <p:spPr>
          <a:xfrm>
            <a:off x="3805196" y="2296087"/>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0A55AB4-6F21-4BF0-855B-778DC1ED6B08}"/>
              </a:ext>
            </a:extLst>
          </p:cNvPr>
          <p:cNvSpPr txBox="1"/>
          <p:nvPr/>
        </p:nvSpPr>
        <p:spPr>
          <a:xfrm>
            <a:off x="3811941" y="2446177"/>
            <a:ext cx="667446" cy="400110"/>
          </a:xfrm>
          <a:prstGeom prst="rect">
            <a:avLst/>
          </a:prstGeom>
          <a:noFill/>
        </p:spPr>
        <p:txBody>
          <a:bodyPr wrap="square" rtlCol="0">
            <a:spAutoFit/>
          </a:bodyPr>
          <a:lstStyle/>
          <a:p>
            <a:pPr algn="ctr"/>
            <a:r>
              <a:rPr lang="en-US" sz="2000" b="1" dirty="0">
                <a:solidFill>
                  <a:schemeClr val="bg1"/>
                </a:solidFill>
                <a:latin typeface="+mj-lt"/>
              </a:rPr>
              <a:t>80</a:t>
            </a:r>
            <a:r>
              <a:rPr lang="en-US" sz="1400" b="1" dirty="0">
                <a:solidFill>
                  <a:schemeClr val="bg1"/>
                </a:solidFill>
                <a:latin typeface="+mj-lt"/>
              </a:rPr>
              <a:t>%</a:t>
            </a:r>
            <a:endParaRPr lang="en-ID" sz="2000" b="1" dirty="0">
              <a:solidFill>
                <a:schemeClr val="bg1"/>
              </a:solidFill>
              <a:latin typeface="+mj-lt"/>
            </a:endParaRPr>
          </a:p>
        </p:txBody>
      </p:sp>
      <p:sp>
        <p:nvSpPr>
          <p:cNvPr id="22" name="TextBox 21">
            <a:extLst>
              <a:ext uri="{FF2B5EF4-FFF2-40B4-BE49-F238E27FC236}">
                <a16:creationId xmlns:a16="http://schemas.microsoft.com/office/drawing/2014/main" id="{76D1AF9F-8383-4F8B-8BF8-5DE491E16F38}"/>
              </a:ext>
            </a:extLst>
          </p:cNvPr>
          <p:cNvSpPr txBox="1"/>
          <p:nvPr/>
        </p:nvSpPr>
        <p:spPr>
          <a:xfrm>
            <a:off x="4652267" y="2236192"/>
            <a:ext cx="2044787" cy="827021"/>
          </a:xfrm>
          <a:prstGeom prst="rect">
            <a:avLst/>
          </a:prstGeom>
          <a:noFill/>
        </p:spPr>
        <p:txBody>
          <a:bodyPr wrap="square">
            <a:spAutoFit/>
          </a:bodyPr>
          <a:lstStyle/>
          <a:p>
            <a:pPr>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a:t>
            </a:r>
          </a:p>
        </p:txBody>
      </p:sp>
      <p:sp>
        <p:nvSpPr>
          <p:cNvPr id="23" name="Rectangle: Rounded Corners 22">
            <a:extLst>
              <a:ext uri="{FF2B5EF4-FFF2-40B4-BE49-F238E27FC236}">
                <a16:creationId xmlns:a16="http://schemas.microsoft.com/office/drawing/2014/main" id="{5050AC39-0882-4C46-BC86-8EDBE0F67567}"/>
              </a:ext>
            </a:extLst>
          </p:cNvPr>
          <p:cNvSpPr/>
          <p:nvPr/>
        </p:nvSpPr>
        <p:spPr>
          <a:xfrm>
            <a:off x="634649" y="350654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81211750-087F-4D9F-A3AE-C50CA22C2798}"/>
              </a:ext>
            </a:extLst>
          </p:cNvPr>
          <p:cNvSpPr txBox="1"/>
          <p:nvPr/>
        </p:nvSpPr>
        <p:spPr>
          <a:xfrm>
            <a:off x="641394" y="3656631"/>
            <a:ext cx="667446" cy="400110"/>
          </a:xfrm>
          <a:prstGeom prst="rect">
            <a:avLst/>
          </a:prstGeom>
          <a:noFill/>
        </p:spPr>
        <p:txBody>
          <a:bodyPr wrap="square" rtlCol="0">
            <a:spAutoFit/>
          </a:bodyPr>
          <a:lstStyle/>
          <a:p>
            <a:pPr algn="ctr"/>
            <a:r>
              <a:rPr lang="en-US" sz="2000" b="1" dirty="0">
                <a:solidFill>
                  <a:schemeClr val="bg1"/>
                </a:solidFill>
                <a:latin typeface="+mj-lt"/>
              </a:rPr>
              <a:t>85</a:t>
            </a:r>
            <a:r>
              <a:rPr lang="en-US" sz="1400" b="1" dirty="0">
                <a:solidFill>
                  <a:schemeClr val="bg1"/>
                </a:solidFill>
                <a:latin typeface="+mj-lt"/>
              </a:rPr>
              <a:t>%</a:t>
            </a:r>
            <a:endParaRPr lang="en-ID" sz="2000" b="1" dirty="0">
              <a:solidFill>
                <a:schemeClr val="bg1"/>
              </a:solidFill>
              <a:latin typeface="+mj-lt"/>
            </a:endParaRPr>
          </a:p>
        </p:txBody>
      </p:sp>
      <p:sp>
        <p:nvSpPr>
          <p:cNvPr id="25" name="TextBox 24">
            <a:extLst>
              <a:ext uri="{FF2B5EF4-FFF2-40B4-BE49-F238E27FC236}">
                <a16:creationId xmlns:a16="http://schemas.microsoft.com/office/drawing/2014/main" id="{2B7BA291-E7FB-4460-83F5-E732CDF1CECE}"/>
              </a:ext>
            </a:extLst>
          </p:cNvPr>
          <p:cNvSpPr txBox="1"/>
          <p:nvPr/>
        </p:nvSpPr>
        <p:spPr>
          <a:xfrm>
            <a:off x="1481720" y="3446646"/>
            <a:ext cx="2044787" cy="827021"/>
          </a:xfrm>
          <a:prstGeom prst="rect">
            <a:avLst/>
          </a:prstGeom>
          <a:noFill/>
        </p:spPr>
        <p:txBody>
          <a:bodyPr wrap="square">
            <a:spAutoFit/>
          </a:bodyPr>
          <a:lstStyle/>
          <a:p>
            <a:pPr>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a:t>
            </a:r>
          </a:p>
        </p:txBody>
      </p:sp>
      <p:sp>
        <p:nvSpPr>
          <p:cNvPr id="26" name="Rectangle: Rounded Corners 25">
            <a:extLst>
              <a:ext uri="{FF2B5EF4-FFF2-40B4-BE49-F238E27FC236}">
                <a16:creationId xmlns:a16="http://schemas.microsoft.com/office/drawing/2014/main" id="{5F71033C-93E4-447F-B9F8-F8A2EEBBA33F}"/>
              </a:ext>
            </a:extLst>
          </p:cNvPr>
          <p:cNvSpPr/>
          <p:nvPr/>
        </p:nvSpPr>
        <p:spPr>
          <a:xfrm>
            <a:off x="3805196" y="350654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7DD15D86-E821-46E7-B457-92B89AD0FCE2}"/>
              </a:ext>
            </a:extLst>
          </p:cNvPr>
          <p:cNvSpPr txBox="1"/>
          <p:nvPr/>
        </p:nvSpPr>
        <p:spPr>
          <a:xfrm>
            <a:off x="3811941" y="3656631"/>
            <a:ext cx="667446" cy="400110"/>
          </a:xfrm>
          <a:prstGeom prst="rect">
            <a:avLst/>
          </a:prstGeom>
          <a:noFill/>
        </p:spPr>
        <p:txBody>
          <a:bodyPr wrap="square" rtlCol="0">
            <a:spAutoFit/>
          </a:bodyPr>
          <a:lstStyle/>
          <a:p>
            <a:pPr algn="ctr"/>
            <a:r>
              <a:rPr lang="en-US" sz="2000" b="1" dirty="0">
                <a:solidFill>
                  <a:schemeClr val="bg1"/>
                </a:solidFill>
                <a:latin typeface="+mj-lt"/>
              </a:rPr>
              <a:t>90</a:t>
            </a:r>
            <a:r>
              <a:rPr lang="en-US" sz="1400" b="1" dirty="0">
                <a:solidFill>
                  <a:schemeClr val="bg1"/>
                </a:solidFill>
                <a:latin typeface="+mj-lt"/>
              </a:rPr>
              <a:t>%</a:t>
            </a:r>
            <a:endParaRPr lang="en-ID" sz="2000" b="1" dirty="0">
              <a:solidFill>
                <a:schemeClr val="bg1"/>
              </a:solidFill>
              <a:latin typeface="+mj-lt"/>
            </a:endParaRPr>
          </a:p>
        </p:txBody>
      </p:sp>
      <p:sp>
        <p:nvSpPr>
          <p:cNvPr id="28" name="TextBox 27">
            <a:extLst>
              <a:ext uri="{FF2B5EF4-FFF2-40B4-BE49-F238E27FC236}">
                <a16:creationId xmlns:a16="http://schemas.microsoft.com/office/drawing/2014/main" id="{9C006340-3D9B-4959-939F-DACED3B5AC92}"/>
              </a:ext>
            </a:extLst>
          </p:cNvPr>
          <p:cNvSpPr txBox="1"/>
          <p:nvPr/>
        </p:nvSpPr>
        <p:spPr>
          <a:xfrm>
            <a:off x="4652267" y="3446646"/>
            <a:ext cx="2044787" cy="827021"/>
          </a:xfrm>
          <a:prstGeom prst="rect">
            <a:avLst/>
          </a:prstGeom>
          <a:noFill/>
        </p:spPr>
        <p:txBody>
          <a:bodyPr wrap="square">
            <a:spAutoFit/>
          </a:bodyPr>
          <a:lstStyle/>
          <a:p>
            <a:pPr>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 amet. Risus pretium</a:t>
            </a:r>
          </a:p>
        </p:txBody>
      </p:sp>
      <p:grpSp>
        <p:nvGrpSpPr>
          <p:cNvPr id="29" name="Group 579">
            <a:extLst>
              <a:ext uri="{FF2B5EF4-FFF2-40B4-BE49-F238E27FC236}">
                <a16:creationId xmlns:a16="http://schemas.microsoft.com/office/drawing/2014/main" id="{E52D03F9-1898-49F5-9CAD-79CD5448541B}"/>
              </a:ext>
            </a:extLst>
          </p:cNvPr>
          <p:cNvGrpSpPr>
            <a:grpSpLocks noChangeAspect="1"/>
          </p:cNvGrpSpPr>
          <p:nvPr/>
        </p:nvGrpSpPr>
        <p:grpSpPr bwMode="auto">
          <a:xfrm>
            <a:off x="9146857" y="1365637"/>
            <a:ext cx="243750" cy="281748"/>
            <a:chOff x="6538" y="2913"/>
            <a:chExt cx="263" cy="304"/>
          </a:xfrm>
          <a:solidFill>
            <a:schemeClr val="bg1"/>
          </a:solidFill>
        </p:grpSpPr>
        <p:sp>
          <p:nvSpPr>
            <p:cNvPr id="30" name="Freeform 581">
              <a:extLst>
                <a:ext uri="{FF2B5EF4-FFF2-40B4-BE49-F238E27FC236}">
                  <a16:creationId xmlns:a16="http://schemas.microsoft.com/office/drawing/2014/main" id="{134B72C8-3BB4-45BA-99ED-59632A86C462}"/>
                </a:ext>
              </a:extLst>
            </p:cNvPr>
            <p:cNvSpPr>
              <a:spLocks noEditPoints="1"/>
            </p:cNvSpPr>
            <p:nvPr/>
          </p:nvSpPr>
          <p:spPr bwMode="auto">
            <a:xfrm>
              <a:off x="6538" y="2913"/>
              <a:ext cx="263" cy="133"/>
            </a:xfrm>
            <a:custGeom>
              <a:avLst/>
              <a:gdLst>
                <a:gd name="T0" fmla="*/ 626 w 2889"/>
                <a:gd name="T1" fmla="*/ 276 h 1457"/>
                <a:gd name="T2" fmla="*/ 482 w 2889"/>
                <a:gd name="T3" fmla="*/ 336 h 1457"/>
                <a:gd name="T4" fmla="*/ 368 w 2889"/>
                <a:gd name="T5" fmla="*/ 438 h 1457"/>
                <a:gd name="T6" fmla="*/ 292 w 2889"/>
                <a:gd name="T7" fmla="*/ 572 h 1457"/>
                <a:gd name="T8" fmla="*/ 266 w 2889"/>
                <a:gd name="T9" fmla="*/ 729 h 1457"/>
                <a:gd name="T10" fmla="*/ 292 w 2889"/>
                <a:gd name="T11" fmla="*/ 886 h 1457"/>
                <a:gd name="T12" fmla="*/ 368 w 2889"/>
                <a:gd name="T13" fmla="*/ 1020 h 1457"/>
                <a:gd name="T14" fmla="*/ 482 w 2889"/>
                <a:gd name="T15" fmla="*/ 1121 h 1457"/>
                <a:gd name="T16" fmla="*/ 626 w 2889"/>
                <a:gd name="T17" fmla="*/ 1182 h 1457"/>
                <a:gd name="T18" fmla="*/ 787 w 2889"/>
                <a:gd name="T19" fmla="*/ 1191 h 1457"/>
                <a:gd name="T20" fmla="*/ 939 w 2889"/>
                <a:gd name="T21" fmla="*/ 1147 h 1457"/>
                <a:gd name="T22" fmla="*/ 1064 w 2889"/>
                <a:gd name="T23" fmla="*/ 1058 h 1457"/>
                <a:gd name="T24" fmla="*/ 1153 w 2889"/>
                <a:gd name="T25" fmla="*/ 934 h 1457"/>
                <a:gd name="T26" fmla="*/ 1198 w 2889"/>
                <a:gd name="T27" fmla="*/ 783 h 1457"/>
                <a:gd name="T28" fmla="*/ 1188 w 2889"/>
                <a:gd name="T29" fmla="*/ 622 h 1457"/>
                <a:gd name="T30" fmla="*/ 1129 w 2889"/>
                <a:gd name="T31" fmla="*/ 479 h 1457"/>
                <a:gd name="T32" fmla="*/ 1026 w 2889"/>
                <a:gd name="T33" fmla="*/ 365 h 1457"/>
                <a:gd name="T34" fmla="*/ 891 w 2889"/>
                <a:gd name="T35" fmla="*/ 290 h 1457"/>
                <a:gd name="T36" fmla="*/ 733 w 2889"/>
                <a:gd name="T37" fmla="*/ 264 h 1457"/>
                <a:gd name="T38" fmla="*/ 2227 w 2889"/>
                <a:gd name="T39" fmla="*/ 3 h 1457"/>
                <a:gd name="T40" fmla="*/ 2426 w 2889"/>
                <a:gd name="T41" fmla="*/ 51 h 1457"/>
                <a:gd name="T42" fmla="*/ 2600 w 2889"/>
                <a:gd name="T43" fmla="*/ 148 h 1457"/>
                <a:gd name="T44" fmla="*/ 2740 w 2889"/>
                <a:gd name="T45" fmla="*/ 288 h 1457"/>
                <a:gd name="T46" fmla="*/ 2838 w 2889"/>
                <a:gd name="T47" fmla="*/ 461 h 1457"/>
                <a:gd name="T48" fmla="*/ 2886 w 2889"/>
                <a:gd name="T49" fmla="*/ 658 h 1457"/>
                <a:gd name="T50" fmla="*/ 2876 w 2889"/>
                <a:gd name="T51" fmla="*/ 867 h 1457"/>
                <a:gd name="T52" fmla="*/ 2811 w 2889"/>
                <a:gd name="T53" fmla="*/ 1058 h 1457"/>
                <a:gd name="T54" fmla="*/ 2698 w 2889"/>
                <a:gd name="T55" fmla="*/ 1220 h 1457"/>
                <a:gd name="T56" fmla="*/ 2546 w 2889"/>
                <a:gd name="T57" fmla="*/ 1346 h 1457"/>
                <a:gd name="T58" fmla="*/ 2362 w 2889"/>
                <a:gd name="T59" fmla="*/ 1429 h 1457"/>
                <a:gd name="T60" fmla="*/ 2156 w 2889"/>
                <a:gd name="T61" fmla="*/ 1457 h 1457"/>
                <a:gd name="T62" fmla="*/ 594 w 2889"/>
                <a:gd name="T63" fmla="*/ 1445 h 1457"/>
                <a:gd name="T64" fmla="*/ 402 w 2889"/>
                <a:gd name="T65" fmla="*/ 1379 h 1457"/>
                <a:gd name="T66" fmla="*/ 239 w 2889"/>
                <a:gd name="T67" fmla="*/ 1266 h 1457"/>
                <a:gd name="T68" fmla="*/ 111 w 2889"/>
                <a:gd name="T69" fmla="*/ 1115 h 1457"/>
                <a:gd name="T70" fmla="*/ 29 w 2889"/>
                <a:gd name="T71" fmla="*/ 934 h 1457"/>
                <a:gd name="T72" fmla="*/ 0 w 2889"/>
                <a:gd name="T73" fmla="*/ 729 h 1457"/>
                <a:gd name="T74" fmla="*/ 29 w 2889"/>
                <a:gd name="T75" fmla="*/ 524 h 1457"/>
                <a:gd name="T76" fmla="*/ 111 w 2889"/>
                <a:gd name="T77" fmla="*/ 342 h 1457"/>
                <a:gd name="T78" fmla="*/ 239 w 2889"/>
                <a:gd name="T79" fmla="*/ 191 h 1457"/>
                <a:gd name="T80" fmla="*/ 402 w 2889"/>
                <a:gd name="T81" fmla="*/ 78 h 1457"/>
                <a:gd name="T82" fmla="*/ 594 w 2889"/>
                <a:gd name="T83" fmla="*/ 1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733" y="264"/>
                  </a:moveTo>
                  <a:lnTo>
                    <a:pt x="679" y="267"/>
                  </a:lnTo>
                  <a:lnTo>
                    <a:pt x="626" y="276"/>
                  </a:lnTo>
                  <a:lnTo>
                    <a:pt x="575" y="290"/>
                  </a:lnTo>
                  <a:lnTo>
                    <a:pt x="527" y="310"/>
                  </a:lnTo>
                  <a:lnTo>
                    <a:pt x="482" y="336"/>
                  </a:lnTo>
                  <a:lnTo>
                    <a:pt x="441" y="365"/>
                  </a:lnTo>
                  <a:lnTo>
                    <a:pt x="402" y="399"/>
                  </a:lnTo>
                  <a:lnTo>
                    <a:pt x="368" y="438"/>
                  </a:lnTo>
                  <a:lnTo>
                    <a:pt x="338" y="479"/>
                  </a:lnTo>
                  <a:lnTo>
                    <a:pt x="313" y="524"/>
                  </a:lnTo>
                  <a:lnTo>
                    <a:pt x="292" y="572"/>
                  </a:lnTo>
                  <a:lnTo>
                    <a:pt x="277" y="622"/>
                  </a:lnTo>
                  <a:lnTo>
                    <a:pt x="269" y="674"/>
                  </a:lnTo>
                  <a:lnTo>
                    <a:pt x="266" y="729"/>
                  </a:lnTo>
                  <a:lnTo>
                    <a:pt x="269" y="783"/>
                  </a:lnTo>
                  <a:lnTo>
                    <a:pt x="277" y="835"/>
                  </a:lnTo>
                  <a:lnTo>
                    <a:pt x="292" y="886"/>
                  </a:lnTo>
                  <a:lnTo>
                    <a:pt x="313" y="934"/>
                  </a:lnTo>
                  <a:lnTo>
                    <a:pt x="338" y="978"/>
                  </a:lnTo>
                  <a:lnTo>
                    <a:pt x="368" y="1020"/>
                  </a:lnTo>
                  <a:lnTo>
                    <a:pt x="402" y="1058"/>
                  </a:lnTo>
                  <a:lnTo>
                    <a:pt x="441" y="1092"/>
                  </a:lnTo>
                  <a:lnTo>
                    <a:pt x="482" y="1121"/>
                  </a:lnTo>
                  <a:lnTo>
                    <a:pt x="527" y="1147"/>
                  </a:lnTo>
                  <a:lnTo>
                    <a:pt x="575" y="1167"/>
                  </a:lnTo>
                  <a:lnTo>
                    <a:pt x="626" y="1182"/>
                  </a:lnTo>
                  <a:lnTo>
                    <a:pt x="679" y="1191"/>
                  </a:lnTo>
                  <a:lnTo>
                    <a:pt x="733" y="1193"/>
                  </a:lnTo>
                  <a:lnTo>
                    <a:pt x="787" y="1191"/>
                  </a:lnTo>
                  <a:lnTo>
                    <a:pt x="841" y="1182"/>
                  </a:lnTo>
                  <a:lnTo>
                    <a:pt x="891" y="1167"/>
                  </a:lnTo>
                  <a:lnTo>
                    <a:pt x="939" y="1147"/>
                  </a:lnTo>
                  <a:lnTo>
                    <a:pt x="984" y="1121"/>
                  </a:lnTo>
                  <a:lnTo>
                    <a:pt x="1026" y="1092"/>
                  </a:lnTo>
                  <a:lnTo>
                    <a:pt x="1064" y="1058"/>
                  </a:lnTo>
                  <a:lnTo>
                    <a:pt x="1099" y="1020"/>
                  </a:lnTo>
                  <a:lnTo>
                    <a:pt x="1129" y="978"/>
                  </a:lnTo>
                  <a:lnTo>
                    <a:pt x="1153" y="934"/>
                  </a:lnTo>
                  <a:lnTo>
                    <a:pt x="1174" y="886"/>
                  </a:lnTo>
                  <a:lnTo>
                    <a:pt x="1188" y="835"/>
                  </a:lnTo>
                  <a:lnTo>
                    <a:pt x="1198" y="783"/>
                  </a:lnTo>
                  <a:lnTo>
                    <a:pt x="1201" y="729"/>
                  </a:lnTo>
                  <a:lnTo>
                    <a:pt x="1198" y="674"/>
                  </a:lnTo>
                  <a:lnTo>
                    <a:pt x="1188" y="622"/>
                  </a:lnTo>
                  <a:lnTo>
                    <a:pt x="1174" y="572"/>
                  </a:lnTo>
                  <a:lnTo>
                    <a:pt x="1153" y="524"/>
                  </a:lnTo>
                  <a:lnTo>
                    <a:pt x="1129" y="479"/>
                  </a:lnTo>
                  <a:lnTo>
                    <a:pt x="1099" y="438"/>
                  </a:lnTo>
                  <a:lnTo>
                    <a:pt x="1064" y="399"/>
                  </a:lnTo>
                  <a:lnTo>
                    <a:pt x="1026" y="365"/>
                  </a:lnTo>
                  <a:lnTo>
                    <a:pt x="984" y="336"/>
                  </a:lnTo>
                  <a:lnTo>
                    <a:pt x="939" y="310"/>
                  </a:lnTo>
                  <a:lnTo>
                    <a:pt x="891" y="290"/>
                  </a:lnTo>
                  <a:lnTo>
                    <a:pt x="841" y="276"/>
                  </a:lnTo>
                  <a:lnTo>
                    <a:pt x="787" y="267"/>
                  </a:lnTo>
                  <a:lnTo>
                    <a:pt x="733" y="264"/>
                  </a:lnTo>
                  <a:close/>
                  <a:moveTo>
                    <a:pt x="733" y="0"/>
                  </a:moveTo>
                  <a:lnTo>
                    <a:pt x="2156" y="0"/>
                  </a:lnTo>
                  <a:lnTo>
                    <a:pt x="2227" y="3"/>
                  </a:lnTo>
                  <a:lnTo>
                    <a:pt x="2295" y="14"/>
                  </a:lnTo>
                  <a:lnTo>
                    <a:pt x="2362" y="29"/>
                  </a:lnTo>
                  <a:lnTo>
                    <a:pt x="2426" y="51"/>
                  </a:lnTo>
                  <a:lnTo>
                    <a:pt x="2487" y="78"/>
                  </a:lnTo>
                  <a:lnTo>
                    <a:pt x="2546" y="111"/>
                  </a:lnTo>
                  <a:lnTo>
                    <a:pt x="2600" y="148"/>
                  </a:lnTo>
                  <a:lnTo>
                    <a:pt x="2651" y="191"/>
                  </a:lnTo>
                  <a:lnTo>
                    <a:pt x="2697" y="237"/>
                  </a:lnTo>
                  <a:lnTo>
                    <a:pt x="2740" y="288"/>
                  </a:lnTo>
                  <a:lnTo>
                    <a:pt x="2778" y="342"/>
                  </a:lnTo>
                  <a:lnTo>
                    <a:pt x="2811" y="399"/>
                  </a:lnTo>
                  <a:lnTo>
                    <a:pt x="2838" y="461"/>
                  </a:lnTo>
                  <a:lnTo>
                    <a:pt x="2860" y="524"/>
                  </a:lnTo>
                  <a:lnTo>
                    <a:pt x="2876" y="590"/>
                  </a:lnTo>
                  <a:lnTo>
                    <a:pt x="2886" y="658"/>
                  </a:lnTo>
                  <a:lnTo>
                    <a:pt x="2889" y="729"/>
                  </a:lnTo>
                  <a:lnTo>
                    <a:pt x="2886" y="799"/>
                  </a:lnTo>
                  <a:lnTo>
                    <a:pt x="2876" y="867"/>
                  </a:lnTo>
                  <a:lnTo>
                    <a:pt x="2860" y="934"/>
                  </a:lnTo>
                  <a:lnTo>
                    <a:pt x="2838" y="997"/>
                  </a:lnTo>
                  <a:lnTo>
                    <a:pt x="2811" y="1058"/>
                  </a:lnTo>
                  <a:lnTo>
                    <a:pt x="2778" y="1115"/>
                  </a:lnTo>
                  <a:lnTo>
                    <a:pt x="2740" y="1169"/>
                  </a:lnTo>
                  <a:lnTo>
                    <a:pt x="2698" y="1220"/>
                  </a:lnTo>
                  <a:lnTo>
                    <a:pt x="2651" y="1266"/>
                  </a:lnTo>
                  <a:lnTo>
                    <a:pt x="2600" y="1309"/>
                  </a:lnTo>
                  <a:lnTo>
                    <a:pt x="2546" y="1346"/>
                  </a:lnTo>
                  <a:lnTo>
                    <a:pt x="2487" y="1379"/>
                  </a:lnTo>
                  <a:lnTo>
                    <a:pt x="2426" y="1406"/>
                  </a:lnTo>
                  <a:lnTo>
                    <a:pt x="2362" y="1429"/>
                  </a:lnTo>
                  <a:lnTo>
                    <a:pt x="2296" y="1445"/>
                  </a:lnTo>
                  <a:lnTo>
                    <a:pt x="2227" y="1454"/>
                  </a:lnTo>
                  <a:lnTo>
                    <a:pt x="2156" y="1457"/>
                  </a:lnTo>
                  <a:lnTo>
                    <a:pt x="733" y="1457"/>
                  </a:lnTo>
                  <a:lnTo>
                    <a:pt x="663" y="1454"/>
                  </a:lnTo>
                  <a:lnTo>
                    <a:pt x="594" y="1445"/>
                  </a:lnTo>
                  <a:lnTo>
                    <a:pt x="527" y="1429"/>
                  </a:lnTo>
                  <a:lnTo>
                    <a:pt x="463" y="1406"/>
                  </a:lnTo>
                  <a:lnTo>
                    <a:pt x="402" y="1379"/>
                  </a:lnTo>
                  <a:lnTo>
                    <a:pt x="344" y="1346"/>
                  </a:lnTo>
                  <a:lnTo>
                    <a:pt x="289" y="1309"/>
                  </a:lnTo>
                  <a:lnTo>
                    <a:pt x="239" y="1266"/>
                  </a:lnTo>
                  <a:lnTo>
                    <a:pt x="192" y="1220"/>
                  </a:lnTo>
                  <a:lnTo>
                    <a:pt x="149" y="1169"/>
                  </a:lnTo>
                  <a:lnTo>
                    <a:pt x="111" y="1115"/>
                  </a:lnTo>
                  <a:lnTo>
                    <a:pt x="79" y="1058"/>
                  </a:lnTo>
                  <a:lnTo>
                    <a:pt x="51" y="997"/>
                  </a:lnTo>
                  <a:lnTo>
                    <a:pt x="29" y="934"/>
                  </a:lnTo>
                  <a:lnTo>
                    <a:pt x="13" y="867"/>
                  </a:lnTo>
                  <a:lnTo>
                    <a:pt x="3" y="799"/>
                  </a:lnTo>
                  <a:lnTo>
                    <a:pt x="0" y="729"/>
                  </a:lnTo>
                  <a:lnTo>
                    <a:pt x="3" y="658"/>
                  </a:lnTo>
                  <a:lnTo>
                    <a:pt x="13" y="590"/>
                  </a:lnTo>
                  <a:lnTo>
                    <a:pt x="29" y="524"/>
                  </a:lnTo>
                  <a:lnTo>
                    <a:pt x="51" y="461"/>
                  </a:lnTo>
                  <a:lnTo>
                    <a:pt x="79" y="399"/>
                  </a:lnTo>
                  <a:lnTo>
                    <a:pt x="111" y="342"/>
                  </a:lnTo>
                  <a:lnTo>
                    <a:pt x="149" y="288"/>
                  </a:lnTo>
                  <a:lnTo>
                    <a:pt x="192" y="237"/>
                  </a:lnTo>
                  <a:lnTo>
                    <a:pt x="239" y="191"/>
                  </a:lnTo>
                  <a:lnTo>
                    <a:pt x="289" y="148"/>
                  </a:lnTo>
                  <a:lnTo>
                    <a:pt x="344" y="111"/>
                  </a:lnTo>
                  <a:lnTo>
                    <a:pt x="402" y="78"/>
                  </a:lnTo>
                  <a:lnTo>
                    <a:pt x="463" y="51"/>
                  </a:lnTo>
                  <a:lnTo>
                    <a:pt x="527" y="29"/>
                  </a:lnTo>
                  <a:lnTo>
                    <a:pt x="594" y="14"/>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582">
              <a:extLst>
                <a:ext uri="{FF2B5EF4-FFF2-40B4-BE49-F238E27FC236}">
                  <a16:creationId xmlns:a16="http://schemas.microsoft.com/office/drawing/2014/main" id="{7DB00391-BB72-4EB3-BDAB-8699C6996748}"/>
                </a:ext>
              </a:extLst>
            </p:cNvPr>
            <p:cNvSpPr>
              <a:spLocks noEditPoints="1"/>
            </p:cNvSpPr>
            <p:nvPr/>
          </p:nvSpPr>
          <p:spPr bwMode="auto">
            <a:xfrm>
              <a:off x="6539" y="3085"/>
              <a:ext cx="262" cy="132"/>
            </a:xfrm>
            <a:custGeom>
              <a:avLst/>
              <a:gdLst>
                <a:gd name="T0" fmla="*/ 2049 w 2889"/>
                <a:gd name="T1" fmla="*/ 275 h 1457"/>
                <a:gd name="T2" fmla="*/ 1906 w 2889"/>
                <a:gd name="T3" fmla="*/ 336 h 1457"/>
                <a:gd name="T4" fmla="*/ 1792 w 2889"/>
                <a:gd name="T5" fmla="*/ 437 h 1457"/>
                <a:gd name="T6" fmla="*/ 1716 w 2889"/>
                <a:gd name="T7" fmla="*/ 571 h 1457"/>
                <a:gd name="T8" fmla="*/ 1688 w 2889"/>
                <a:gd name="T9" fmla="*/ 728 h 1457"/>
                <a:gd name="T10" fmla="*/ 1716 w 2889"/>
                <a:gd name="T11" fmla="*/ 885 h 1457"/>
                <a:gd name="T12" fmla="*/ 1792 w 2889"/>
                <a:gd name="T13" fmla="*/ 1018 h 1457"/>
                <a:gd name="T14" fmla="*/ 1906 w 2889"/>
                <a:gd name="T15" fmla="*/ 1120 h 1457"/>
                <a:gd name="T16" fmla="*/ 2049 w 2889"/>
                <a:gd name="T17" fmla="*/ 1180 h 1457"/>
                <a:gd name="T18" fmla="*/ 2211 w 2889"/>
                <a:gd name="T19" fmla="*/ 1190 h 1457"/>
                <a:gd name="T20" fmla="*/ 2362 w 2889"/>
                <a:gd name="T21" fmla="*/ 1145 h 1457"/>
                <a:gd name="T22" fmla="*/ 2487 w 2889"/>
                <a:gd name="T23" fmla="*/ 1056 h 1457"/>
                <a:gd name="T24" fmla="*/ 2577 w 2889"/>
                <a:gd name="T25" fmla="*/ 932 h 1457"/>
                <a:gd name="T26" fmla="*/ 2622 w 2889"/>
                <a:gd name="T27" fmla="*/ 782 h 1457"/>
                <a:gd name="T28" fmla="*/ 2612 w 2889"/>
                <a:gd name="T29" fmla="*/ 621 h 1457"/>
                <a:gd name="T30" fmla="*/ 2551 w 2889"/>
                <a:gd name="T31" fmla="*/ 479 h 1457"/>
                <a:gd name="T32" fmla="*/ 2449 w 2889"/>
                <a:gd name="T33" fmla="*/ 365 h 1457"/>
                <a:gd name="T34" fmla="*/ 2314 w 2889"/>
                <a:gd name="T35" fmla="*/ 290 h 1457"/>
                <a:gd name="T36" fmla="*/ 2157 w 2889"/>
                <a:gd name="T37" fmla="*/ 262 h 1457"/>
                <a:gd name="T38" fmla="*/ 2227 w 2889"/>
                <a:gd name="T39" fmla="*/ 3 h 1457"/>
                <a:gd name="T40" fmla="*/ 2426 w 2889"/>
                <a:gd name="T41" fmla="*/ 50 h 1457"/>
                <a:gd name="T42" fmla="*/ 2600 w 2889"/>
                <a:gd name="T43" fmla="*/ 148 h 1457"/>
                <a:gd name="T44" fmla="*/ 2740 w 2889"/>
                <a:gd name="T45" fmla="*/ 287 h 1457"/>
                <a:gd name="T46" fmla="*/ 2838 w 2889"/>
                <a:gd name="T47" fmla="*/ 460 h 1457"/>
                <a:gd name="T48" fmla="*/ 2886 w 2889"/>
                <a:gd name="T49" fmla="*/ 658 h 1457"/>
                <a:gd name="T50" fmla="*/ 2877 w 2889"/>
                <a:gd name="T51" fmla="*/ 867 h 1457"/>
                <a:gd name="T52" fmla="*/ 2812 w 2889"/>
                <a:gd name="T53" fmla="*/ 1056 h 1457"/>
                <a:gd name="T54" fmla="*/ 2698 w 2889"/>
                <a:gd name="T55" fmla="*/ 1220 h 1457"/>
                <a:gd name="T56" fmla="*/ 2546 w 2889"/>
                <a:gd name="T57" fmla="*/ 1346 h 1457"/>
                <a:gd name="T58" fmla="*/ 2362 w 2889"/>
                <a:gd name="T59" fmla="*/ 1427 h 1457"/>
                <a:gd name="T60" fmla="*/ 2157 w 2889"/>
                <a:gd name="T61" fmla="*/ 1457 h 1457"/>
                <a:gd name="T62" fmla="*/ 595 w 2889"/>
                <a:gd name="T63" fmla="*/ 1443 h 1457"/>
                <a:gd name="T64" fmla="*/ 403 w 2889"/>
                <a:gd name="T65" fmla="*/ 1379 h 1457"/>
                <a:gd name="T66" fmla="*/ 239 w 2889"/>
                <a:gd name="T67" fmla="*/ 1266 h 1457"/>
                <a:gd name="T68" fmla="*/ 112 w 2889"/>
                <a:gd name="T69" fmla="*/ 1115 h 1457"/>
                <a:gd name="T70" fmla="*/ 29 w 2889"/>
                <a:gd name="T71" fmla="*/ 932 h 1457"/>
                <a:gd name="T72" fmla="*/ 0 w 2889"/>
                <a:gd name="T73" fmla="*/ 728 h 1457"/>
                <a:gd name="T74" fmla="*/ 29 w 2889"/>
                <a:gd name="T75" fmla="*/ 523 h 1457"/>
                <a:gd name="T76" fmla="*/ 112 w 2889"/>
                <a:gd name="T77" fmla="*/ 341 h 1457"/>
                <a:gd name="T78" fmla="*/ 239 w 2889"/>
                <a:gd name="T79" fmla="*/ 190 h 1457"/>
                <a:gd name="T80" fmla="*/ 403 w 2889"/>
                <a:gd name="T81" fmla="*/ 78 h 1457"/>
                <a:gd name="T82" fmla="*/ 595 w 2889"/>
                <a:gd name="T83" fmla="*/ 12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2157" y="262"/>
                  </a:moveTo>
                  <a:lnTo>
                    <a:pt x="2102" y="266"/>
                  </a:lnTo>
                  <a:lnTo>
                    <a:pt x="2049" y="275"/>
                  </a:lnTo>
                  <a:lnTo>
                    <a:pt x="1999" y="290"/>
                  </a:lnTo>
                  <a:lnTo>
                    <a:pt x="1951" y="310"/>
                  </a:lnTo>
                  <a:lnTo>
                    <a:pt x="1906" y="336"/>
                  </a:lnTo>
                  <a:lnTo>
                    <a:pt x="1864" y="365"/>
                  </a:lnTo>
                  <a:lnTo>
                    <a:pt x="1826" y="399"/>
                  </a:lnTo>
                  <a:lnTo>
                    <a:pt x="1792" y="437"/>
                  </a:lnTo>
                  <a:lnTo>
                    <a:pt x="1762" y="479"/>
                  </a:lnTo>
                  <a:lnTo>
                    <a:pt x="1736" y="523"/>
                  </a:lnTo>
                  <a:lnTo>
                    <a:pt x="1716" y="571"/>
                  </a:lnTo>
                  <a:lnTo>
                    <a:pt x="1701" y="621"/>
                  </a:lnTo>
                  <a:lnTo>
                    <a:pt x="1691" y="674"/>
                  </a:lnTo>
                  <a:lnTo>
                    <a:pt x="1688" y="728"/>
                  </a:lnTo>
                  <a:lnTo>
                    <a:pt x="1691" y="782"/>
                  </a:lnTo>
                  <a:lnTo>
                    <a:pt x="1701" y="835"/>
                  </a:lnTo>
                  <a:lnTo>
                    <a:pt x="1716" y="885"/>
                  </a:lnTo>
                  <a:lnTo>
                    <a:pt x="1736" y="932"/>
                  </a:lnTo>
                  <a:lnTo>
                    <a:pt x="1762" y="977"/>
                  </a:lnTo>
                  <a:lnTo>
                    <a:pt x="1792" y="1018"/>
                  </a:lnTo>
                  <a:lnTo>
                    <a:pt x="1826" y="1056"/>
                  </a:lnTo>
                  <a:lnTo>
                    <a:pt x="1864" y="1090"/>
                  </a:lnTo>
                  <a:lnTo>
                    <a:pt x="1906" y="1120"/>
                  </a:lnTo>
                  <a:lnTo>
                    <a:pt x="1951" y="1145"/>
                  </a:lnTo>
                  <a:lnTo>
                    <a:pt x="1999" y="1166"/>
                  </a:lnTo>
                  <a:lnTo>
                    <a:pt x="2049" y="1180"/>
                  </a:lnTo>
                  <a:lnTo>
                    <a:pt x="2102" y="1190"/>
                  </a:lnTo>
                  <a:lnTo>
                    <a:pt x="2157" y="1193"/>
                  </a:lnTo>
                  <a:lnTo>
                    <a:pt x="2211" y="1190"/>
                  </a:lnTo>
                  <a:lnTo>
                    <a:pt x="2264" y="1180"/>
                  </a:lnTo>
                  <a:lnTo>
                    <a:pt x="2314" y="1166"/>
                  </a:lnTo>
                  <a:lnTo>
                    <a:pt x="2362" y="1145"/>
                  </a:lnTo>
                  <a:lnTo>
                    <a:pt x="2407" y="1120"/>
                  </a:lnTo>
                  <a:lnTo>
                    <a:pt x="2449" y="1090"/>
                  </a:lnTo>
                  <a:lnTo>
                    <a:pt x="2487" y="1056"/>
                  </a:lnTo>
                  <a:lnTo>
                    <a:pt x="2521" y="1018"/>
                  </a:lnTo>
                  <a:lnTo>
                    <a:pt x="2551" y="977"/>
                  </a:lnTo>
                  <a:lnTo>
                    <a:pt x="2577" y="932"/>
                  </a:lnTo>
                  <a:lnTo>
                    <a:pt x="2597" y="885"/>
                  </a:lnTo>
                  <a:lnTo>
                    <a:pt x="2612" y="835"/>
                  </a:lnTo>
                  <a:lnTo>
                    <a:pt x="2622" y="782"/>
                  </a:lnTo>
                  <a:lnTo>
                    <a:pt x="2625" y="728"/>
                  </a:lnTo>
                  <a:lnTo>
                    <a:pt x="2622" y="674"/>
                  </a:lnTo>
                  <a:lnTo>
                    <a:pt x="2612" y="621"/>
                  </a:lnTo>
                  <a:lnTo>
                    <a:pt x="2597" y="571"/>
                  </a:lnTo>
                  <a:lnTo>
                    <a:pt x="2577" y="523"/>
                  </a:lnTo>
                  <a:lnTo>
                    <a:pt x="2551" y="479"/>
                  </a:lnTo>
                  <a:lnTo>
                    <a:pt x="2521" y="437"/>
                  </a:lnTo>
                  <a:lnTo>
                    <a:pt x="2487" y="399"/>
                  </a:lnTo>
                  <a:lnTo>
                    <a:pt x="2449" y="365"/>
                  </a:lnTo>
                  <a:lnTo>
                    <a:pt x="2407" y="336"/>
                  </a:lnTo>
                  <a:lnTo>
                    <a:pt x="2362" y="310"/>
                  </a:lnTo>
                  <a:lnTo>
                    <a:pt x="2314" y="290"/>
                  </a:lnTo>
                  <a:lnTo>
                    <a:pt x="2264" y="275"/>
                  </a:lnTo>
                  <a:lnTo>
                    <a:pt x="2211" y="266"/>
                  </a:lnTo>
                  <a:lnTo>
                    <a:pt x="2157" y="262"/>
                  </a:lnTo>
                  <a:close/>
                  <a:moveTo>
                    <a:pt x="733" y="0"/>
                  </a:moveTo>
                  <a:lnTo>
                    <a:pt x="2157" y="0"/>
                  </a:lnTo>
                  <a:lnTo>
                    <a:pt x="2227" y="3"/>
                  </a:lnTo>
                  <a:lnTo>
                    <a:pt x="2296" y="12"/>
                  </a:lnTo>
                  <a:lnTo>
                    <a:pt x="2362" y="28"/>
                  </a:lnTo>
                  <a:lnTo>
                    <a:pt x="2426" y="50"/>
                  </a:lnTo>
                  <a:lnTo>
                    <a:pt x="2487" y="78"/>
                  </a:lnTo>
                  <a:lnTo>
                    <a:pt x="2546" y="110"/>
                  </a:lnTo>
                  <a:lnTo>
                    <a:pt x="2600" y="148"/>
                  </a:lnTo>
                  <a:lnTo>
                    <a:pt x="2652" y="190"/>
                  </a:lnTo>
                  <a:lnTo>
                    <a:pt x="2698" y="236"/>
                  </a:lnTo>
                  <a:lnTo>
                    <a:pt x="2740" y="287"/>
                  </a:lnTo>
                  <a:lnTo>
                    <a:pt x="2779" y="341"/>
                  </a:lnTo>
                  <a:lnTo>
                    <a:pt x="2812" y="399"/>
                  </a:lnTo>
                  <a:lnTo>
                    <a:pt x="2838" y="460"/>
                  </a:lnTo>
                  <a:lnTo>
                    <a:pt x="2861" y="523"/>
                  </a:lnTo>
                  <a:lnTo>
                    <a:pt x="2877" y="589"/>
                  </a:lnTo>
                  <a:lnTo>
                    <a:pt x="2886" y="658"/>
                  </a:lnTo>
                  <a:lnTo>
                    <a:pt x="2889" y="728"/>
                  </a:lnTo>
                  <a:lnTo>
                    <a:pt x="2886" y="798"/>
                  </a:lnTo>
                  <a:lnTo>
                    <a:pt x="2877" y="867"/>
                  </a:lnTo>
                  <a:lnTo>
                    <a:pt x="2861" y="932"/>
                  </a:lnTo>
                  <a:lnTo>
                    <a:pt x="2838" y="996"/>
                  </a:lnTo>
                  <a:lnTo>
                    <a:pt x="2812" y="1056"/>
                  </a:lnTo>
                  <a:lnTo>
                    <a:pt x="2779" y="1115"/>
                  </a:lnTo>
                  <a:lnTo>
                    <a:pt x="2740" y="1169"/>
                  </a:lnTo>
                  <a:lnTo>
                    <a:pt x="2698" y="1220"/>
                  </a:lnTo>
                  <a:lnTo>
                    <a:pt x="2652" y="1266"/>
                  </a:lnTo>
                  <a:lnTo>
                    <a:pt x="2600" y="1308"/>
                  </a:lnTo>
                  <a:lnTo>
                    <a:pt x="2546" y="1346"/>
                  </a:lnTo>
                  <a:lnTo>
                    <a:pt x="2487" y="1379"/>
                  </a:lnTo>
                  <a:lnTo>
                    <a:pt x="2426" y="1405"/>
                  </a:lnTo>
                  <a:lnTo>
                    <a:pt x="2362" y="1427"/>
                  </a:lnTo>
                  <a:lnTo>
                    <a:pt x="2296" y="1443"/>
                  </a:lnTo>
                  <a:lnTo>
                    <a:pt x="2227" y="1453"/>
                  </a:lnTo>
                  <a:lnTo>
                    <a:pt x="2157" y="1457"/>
                  </a:lnTo>
                  <a:lnTo>
                    <a:pt x="733" y="1457"/>
                  </a:lnTo>
                  <a:lnTo>
                    <a:pt x="663" y="1453"/>
                  </a:lnTo>
                  <a:lnTo>
                    <a:pt x="595" y="1443"/>
                  </a:lnTo>
                  <a:lnTo>
                    <a:pt x="527" y="1427"/>
                  </a:lnTo>
                  <a:lnTo>
                    <a:pt x="463" y="1405"/>
                  </a:lnTo>
                  <a:lnTo>
                    <a:pt x="403" y="1379"/>
                  </a:lnTo>
                  <a:lnTo>
                    <a:pt x="345" y="1346"/>
                  </a:lnTo>
                  <a:lnTo>
                    <a:pt x="290" y="1308"/>
                  </a:lnTo>
                  <a:lnTo>
                    <a:pt x="239" y="1266"/>
                  </a:lnTo>
                  <a:lnTo>
                    <a:pt x="192" y="1220"/>
                  </a:lnTo>
                  <a:lnTo>
                    <a:pt x="150" y="1169"/>
                  </a:lnTo>
                  <a:lnTo>
                    <a:pt x="112" y="1115"/>
                  </a:lnTo>
                  <a:lnTo>
                    <a:pt x="79" y="1056"/>
                  </a:lnTo>
                  <a:lnTo>
                    <a:pt x="52" y="996"/>
                  </a:lnTo>
                  <a:lnTo>
                    <a:pt x="29" y="932"/>
                  </a:lnTo>
                  <a:lnTo>
                    <a:pt x="13" y="867"/>
                  </a:lnTo>
                  <a:lnTo>
                    <a:pt x="4" y="798"/>
                  </a:lnTo>
                  <a:lnTo>
                    <a:pt x="0" y="728"/>
                  </a:lnTo>
                  <a:lnTo>
                    <a:pt x="4" y="658"/>
                  </a:lnTo>
                  <a:lnTo>
                    <a:pt x="13" y="589"/>
                  </a:lnTo>
                  <a:lnTo>
                    <a:pt x="29" y="523"/>
                  </a:lnTo>
                  <a:lnTo>
                    <a:pt x="52" y="460"/>
                  </a:lnTo>
                  <a:lnTo>
                    <a:pt x="79" y="399"/>
                  </a:lnTo>
                  <a:lnTo>
                    <a:pt x="112" y="341"/>
                  </a:lnTo>
                  <a:lnTo>
                    <a:pt x="150" y="287"/>
                  </a:lnTo>
                  <a:lnTo>
                    <a:pt x="192" y="236"/>
                  </a:lnTo>
                  <a:lnTo>
                    <a:pt x="239" y="190"/>
                  </a:lnTo>
                  <a:lnTo>
                    <a:pt x="290" y="148"/>
                  </a:lnTo>
                  <a:lnTo>
                    <a:pt x="345" y="110"/>
                  </a:lnTo>
                  <a:lnTo>
                    <a:pt x="403" y="78"/>
                  </a:lnTo>
                  <a:lnTo>
                    <a:pt x="463" y="50"/>
                  </a:lnTo>
                  <a:lnTo>
                    <a:pt x="527" y="28"/>
                  </a:lnTo>
                  <a:lnTo>
                    <a:pt x="595" y="12"/>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2" name="Group 355">
            <a:extLst>
              <a:ext uri="{FF2B5EF4-FFF2-40B4-BE49-F238E27FC236}">
                <a16:creationId xmlns:a16="http://schemas.microsoft.com/office/drawing/2014/main" id="{F88F940F-D423-4696-BB75-E818A1D8C6ED}"/>
              </a:ext>
            </a:extLst>
          </p:cNvPr>
          <p:cNvGrpSpPr>
            <a:grpSpLocks noChangeAspect="1"/>
          </p:cNvGrpSpPr>
          <p:nvPr/>
        </p:nvGrpSpPr>
        <p:grpSpPr bwMode="auto">
          <a:xfrm>
            <a:off x="7196015" y="3281166"/>
            <a:ext cx="295379" cy="295667"/>
            <a:chOff x="3158" y="2907"/>
            <a:chExt cx="3075" cy="3078"/>
          </a:xfrm>
          <a:solidFill>
            <a:schemeClr val="bg1"/>
          </a:solidFill>
        </p:grpSpPr>
        <p:sp>
          <p:nvSpPr>
            <p:cNvPr id="33" name="Freeform 357">
              <a:extLst>
                <a:ext uri="{FF2B5EF4-FFF2-40B4-BE49-F238E27FC236}">
                  <a16:creationId xmlns:a16="http://schemas.microsoft.com/office/drawing/2014/main" id="{77AA8516-CCE0-48CC-9265-6EDFA7D6425E}"/>
                </a:ext>
              </a:extLst>
            </p:cNvPr>
            <p:cNvSpPr>
              <a:spLocks/>
            </p:cNvSpPr>
            <p:nvPr/>
          </p:nvSpPr>
          <p:spPr bwMode="auto">
            <a:xfrm>
              <a:off x="4104" y="4016"/>
              <a:ext cx="282" cy="283"/>
            </a:xfrm>
            <a:custGeom>
              <a:avLst/>
              <a:gdLst>
                <a:gd name="T0" fmla="*/ 307 w 565"/>
                <a:gd name="T1" fmla="*/ 0 h 565"/>
                <a:gd name="T2" fmla="*/ 356 w 565"/>
                <a:gd name="T3" fmla="*/ 9 h 565"/>
                <a:gd name="T4" fmla="*/ 401 w 565"/>
                <a:gd name="T5" fmla="*/ 24 h 565"/>
                <a:gd name="T6" fmla="*/ 444 w 565"/>
                <a:gd name="T7" fmla="*/ 50 h 565"/>
                <a:gd name="T8" fmla="*/ 483 w 565"/>
                <a:gd name="T9" fmla="*/ 82 h 565"/>
                <a:gd name="T10" fmla="*/ 517 w 565"/>
                <a:gd name="T11" fmla="*/ 121 h 565"/>
                <a:gd name="T12" fmla="*/ 541 w 565"/>
                <a:gd name="T13" fmla="*/ 164 h 565"/>
                <a:gd name="T14" fmla="*/ 558 w 565"/>
                <a:gd name="T15" fmla="*/ 211 h 565"/>
                <a:gd name="T16" fmla="*/ 565 w 565"/>
                <a:gd name="T17" fmla="*/ 258 h 565"/>
                <a:gd name="T18" fmla="*/ 565 w 565"/>
                <a:gd name="T19" fmla="*/ 307 h 565"/>
                <a:gd name="T20" fmla="*/ 558 w 565"/>
                <a:gd name="T21" fmla="*/ 354 h 565"/>
                <a:gd name="T22" fmla="*/ 541 w 565"/>
                <a:gd name="T23" fmla="*/ 400 h 565"/>
                <a:gd name="T24" fmla="*/ 517 w 565"/>
                <a:gd name="T25" fmla="*/ 444 h 565"/>
                <a:gd name="T26" fmla="*/ 483 w 565"/>
                <a:gd name="T27" fmla="*/ 483 h 565"/>
                <a:gd name="T28" fmla="*/ 445 w 565"/>
                <a:gd name="T29" fmla="*/ 517 h 565"/>
                <a:gd name="T30" fmla="*/ 402 w 565"/>
                <a:gd name="T31" fmla="*/ 541 h 565"/>
                <a:gd name="T32" fmla="*/ 356 w 565"/>
                <a:gd name="T33" fmla="*/ 556 h 565"/>
                <a:gd name="T34" fmla="*/ 309 w 565"/>
                <a:gd name="T35" fmla="*/ 565 h 565"/>
                <a:gd name="T36" fmla="*/ 260 w 565"/>
                <a:gd name="T37" fmla="*/ 565 h 565"/>
                <a:gd name="T38" fmla="*/ 212 w 565"/>
                <a:gd name="T39" fmla="*/ 556 h 565"/>
                <a:gd name="T40" fmla="*/ 167 w 565"/>
                <a:gd name="T41" fmla="*/ 541 h 565"/>
                <a:gd name="T42" fmla="*/ 122 w 565"/>
                <a:gd name="T43" fmla="*/ 517 h 565"/>
                <a:gd name="T44" fmla="*/ 83 w 565"/>
                <a:gd name="T45" fmla="*/ 483 h 565"/>
                <a:gd name="T46" fmla="*/ 51 w 565"/>
                <a:gd name="T47" fmla="*/ 444 h 565"/>
                <a:gd name="T48" fmla="*/ 25 w 565"/>
                <a:gd name="T49" fmla="*/ 400 h 565"/>
                <a:gd name="T50" fmla="*/ 10 w 565"/>
                <a:gd name="T51" fmla="*/ 355 h 565"/>
                <a:gd name="T52" fmla="*/ 0 w 565"/>
                <a:gd name="T53" fmla="*/ 307 h 565"/>
                <a:gd name="T54" fmla="*/ 0 w 565"/>
                <a:gd name="T55" fmla="*/ 260 h 565"/>
                <a:gd name="T56" fmla="*/ 10 w 565"/>
                <a:gd name="T57" fmla="*/ 211 h 565"/>
                <a:gd name="T58" fmla="*/ 25 w 565"/>
                <a:gd name="T59" fmla="*/ 164 h 565"/>
                <a:gd name="T60" fmla="*/ 51 w 565"/>
                <a:gd name="T61" fmla="*/ 121 h 565"/>
                <a:gd name="T62" fmla="*/ 83 w 565"/>
                <a:gd name="T63" fmla="*/ 82 h 565"/>
                <a:gd name="T64" fmla="*/ 122 w 565"/>
                <a:gd name="T65" fmla="*/ 50 h 565"/>
                <a:gd name="T66" fmla="*/ 165 w 565"/>
                <a:gd name="T67" fmla="*/ 24 h 565"/>
                <a:gd name="T68" fmla="*/ 212 w 565"/>
                <a:gd name="T69" fmla="*/ 9 h 565"/>
                <a:gd name="T70" fmla="*/ 258 w 565"/>
                <a:gd name="T71" fmla="*/ 0 h 565"/>
                <a:gd name="T72" fmla="*/ 307 w 565"/>
                <a:gd name="T73"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5" h="565">
                  <a:moveTo>
                    <a:pt x="307" y="0"/>
                  </a:moveTo>
                  <a:lnTo>
                    <a:pt x="356" y="9"/>
                  </a:lnTo>
                  <a:lnTo>
                    <a:pt x="401" y="24"/>
                  </a:lnTo>
                  <a:lnTo>
                    <a:pt x="444" y="50"/>
                  </a:lnTo>
                  <a:lnTo>
                    <a:pt x="483" y="82"/>
                  </a:lnTo>
                  <a:lnTo>
                    <a:pt x="517" y="121"/>
                  </a:lnTo>
                  <a:lnTo>
                    <a:pt x="541" y="164"/>
                  </a:lnTo>
                  <a:lnTo>
                    <a:pt x="558" y="211"/>
                  </a:lnTo>
                  <a:lnTo>
                    <a:pt x="565" y="258"/>
                  </a:lnTo>
                  <a:lnTo>
                    <a:pt x="565" y="307"/>
                  </a:lnTo>
                  <a:lnTo>
                    <a:pt x="558" y="354"/>
                  </a:lnTo>
                  <a:lnTo>
                    <a:pt x="541" y="400"/>
                  </a:lnTo>
                  <a:lnTo>
                    <a:pt x="517" y="444"/>
                  </a:lnTo>
                  <a:lnTo>
                    <a:pt x="483" y="483"/>
                  </a:lnTo>
                  <a:lnTo>
                    <a:pt x="445" y="517"/>
                  </a:lnTo>
                  <a:lnTo>
                    <a:pt x="402" y="541"/>
                  </a:lnTo>
                  <a:lnTo>
                    <a:pt x="356" y="556"/>
                  </a:lnTo>
                  <a:lnTo>
                    <a:pt x="309" y="565"/>
                  </a:lnTo>
                  <a:lnTo>
                    <a:pt x="260" y="565"/>
                  </a:lnTo>
                  <a:lnTo>
                    <a:pt x="212" y="556"/>
                  </a:lnTo>
                  <a:lnTo>
                    <a:pt x="167" y="541"/>
                  </a:lnTo>
                  <a:lnTo>
                    <a:pt x="122" y="517"/>
                  </a:lnTo>
                  <a:lnTo>
                    <a:pt x="83" y="483"/>
                  </a:lnTo>
                  <a:lnTo>
                    <a:pt x="51" y="444"/>
                  </a:lnTo>
                  <a:lnTo>
                    <a:pt x="25" y="400"/>
                  </a:lnTo>
                  <a:lnTo>
                    <a:pt x="10" y="355"/>
                  </a:lnTo>
                  <a:lnTo>
                    <a:pt x="0" y="307"/>
                  </a:lnTo>
                  <a:lnTo>
                    <a:pt x="0" y="260"/>
                  </a:lnTo>
                  <a:lnTo>
                    <a:pt x="10" y="211"/>
                  </a:lnTo>
                  <a:lnTo>
                    <a:pt x="25" y="164"/>
                  </a:lnTo>
                  <a:lnTo>
                    <a:pt x="51" y="121"/>
                  </a:lnTo>
                  <a:lnTo>
                    <a:pt x="83" y="82"/>
                  </a:lnTo>
                  <a:lnTo>
                    <a:pt x="122" y="50"/>
                  </a:lnTo>
                  <a:lnTo>
                    <a:pt x="165" y="24"/>
                  </a:lnTo>
                  <a:lnTo>
                    <a:pt x="212" y="9"/>
                  </a:lnTo>
                  <a:lnTo>
                    <a:pt x="258" y="0"/>
                  </a:lnTo>
                  <a:lnTo>
                    <a:pt x="30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358">
              <a:extLst>
                <a:ext uri="{FF2B5EF4-FFF2-40B4-BE49-F238E27FC236}">
                  <a16:creationId xmlns:a16="http://schemas.microsoft.com/office/drawing/2014/main" id="{C2D6E3FE-A7F2-434F-A4CE-0121285E9E6A}"/>
                </a:ext>
              </a:extLst>
            </p:cNvPr>
            <p:cNvSpPr>
              <a:spLocks/>
            </p:cNvSpPr>
            <p:nvPr/>
          </p:nvSpPr>
          <p:spPr bwMode="auto">
            <a:xfrm>
              <a:off x="5005" y="4593"/>
              <a:ext cx="283" cy="282"/>
            </a:xfrm>
            <a:custGeom>
              <a:avLst/>
              <a:gdLst>
                <a:gd name="T0" fmla="*/ 259 w 565"/>
                <a:gd name="T1" fmla="*/ 0 h 564"/>
                <a:gd name="T2" fmla="*/ 307 w 565"/>
                <a:gd name="T3" fmla="*/ 0 h 564"/>
                <a:gd name="T4" fmla="*/ 354 w 565"/>
                <a:gd name="T5" fmla="*/ 8 h 564"/>
                <a:gd name="T6" fmla="*/ 401 w 565"/>
                <a:gd name="T7" fmla="*/ 25 h 564"/>
                <a:gd name="T8" fmla="*/ 444 w 565"/>
                <a:gd name="T9" fmla="*/ 49 h 564"/>
                <a:gd name="T10" fmla="*/ 483 w 565"/>
                <a:gd name="T11" fmla="*/ 81 h 564"/>
                <a:gd name="T12" fmla="*/ 517 w 565"/>
                <a:gd name="T13" fmla="*/ 120 h 564"/>
                <a:gd name="T14" fmla="*/ 541 w 565"/>
                <a:gd name="T15" fmla="*/ 163 h 564"/>
                <a:gd name="T16" fmla="*/ 558 w 565"/>
                <a:gd name="T17" fmla="*/ 210 h 564"/>
                <a:gd name="T18" fmla="*/ 565 w 565"/>
                <a:gd name="T19" fmla="*/ 257 h 564"/>
                <a:gd name="T20" fmla="*/ 565 w 565"/>
                <a:gd name="T21" fmla="*/ 306 h 564"/>
                <a:gd name="T22" fmla="*/ 558 w 565"/>
                <a:gd name="T23" fmla="*/ 354 h 564"/>
                <a:gd name="T24" fmla="*/ 541 w 565"/>
                <a:gd name="T25" fmla="*/ 399 h 564"/>
                <a:gd name="T26" fmla="*/ 517 w 565"/>
                <a:gd name="T27" fmla="*/ 442 h 564"/>
                <a:gd name="T28" fmla="*/ 483 w 565"/>
                <a:gd name="T29" fmla="*/ 482 h 564"/>
                <a:gd name="T30" fmla="*/ 444 w 565"/>
                <a:gd name="T31" fmla="*/ 515 h 564"/>
                <a:gd name="T32" fmla="*/ 401 w 565"/>
                <a:gd name="T33" fmla="*/ 540 h 564"/>
                <a:gd name="T34" fmla="*/ 354 w 565"/>
                <a:gd name="T35" fmla="*/ 556 h 564"/>
                <a:gd name="T36" fmla="*/ 307 w 565"/>
                <a:gd name="T37" fmla="*/ 564 h 564"/>
                <a:gd name="T38" fmla="*/ 259 w 565"/>
                <a:gd name="T39" fmla="*/ 564 h 564"/>
                <a:gd name="T40" fmla="*/ 212 w 565"/>
                <a:gd name="T41" fmla="*/ 556 h 564"/>
                <a:gd name="T42" fmla="*/ 165 w 565"/>
                <a:gd name="T43" fmla="*/ 540 h 564"/>
                <a:gd name="T44" fmla="*/ 122 w 565"/>
                <a:gd name="T45" fmla="*/ 515 h 564"/>
                <a:gd name="T46" fmla="*/ 83 w 565"/>
                <a:gd name="T47" fmla="*/ 482 h 564"/>
                <a:gd name="T48" fmla="*/ 51 w 565"/>
                <a:gd name="T49" fmla="*/ 442 h 564"/>
                <a:gd name="T50" fmla="*/ 25 w 565"/>
                <a:gd name="T51" fmla="*/ 399 h 564"/>
                <a:gd name="T52" fmla="*/ 10 w 565"/>
                <a:gd name="T53" fmla="*/ 354 h 564"/>
                <a:gd name="T54" fmla="*/ 0 w 565"/>
                <a:gd name="T55" fmla="*/ 306 h 564"/>
                <a:gd name="T56" fmla="*/ 0 w 565"/>
                <a:gd name="T57" fmla="*/ 257 h 564"/>
                <a:gd name="T58" fmla="*/ 8 w 565"/>
                <a:gd name="T59" fmla="*/ 210 h 564"/>
                <a:gd name="T60" fmla="*/ 25 w 565"/>
                <a:gd name="T61" fmla="*/ 163 h 564"/>
                <a:gd name="T62" fmla="*/ 49 w 565"/>
                <a:gd name="T63" fmla="*/ 120 h 564"/>
                <a:gd name="T64" fmla="*/ 83 w 565"/>
                <a:gd name="T65" fmla="*/ 81 h 564"/>
                <a:gd name="T66" fmla="*/ 122 w 565"/>
                <a:gd name="T67" fmla="*/ 49 h 564"/>
                <a:gd name="T68" fmla="*/ 165 w 565"/>
                <a:gd name="T69" fmla="*/ 25 h 564"/>
                <a:gd name="T70" fmla="*/ 210 w 565"/>
                <a:gd name="T71" fmla="*/ 8 h 564"/>
                <a:gd name="T72" fmla="*/ 259 w 565"/>
                <a:gd name="T73" fmla="*/ 0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5" h="564">
                  <a:moveTo>
                    <a:pt x="259" y="0"/>
                  </a:moveTo>
                  <a:lnTo>
                    <a:pt x="307" y="0"/>
                  </a:lnTo>
                  <a:lnTo>
                    <a:pt x="354" y="8"/>
                  </a:lnTo>
                  <a:lnTo>
                    <a:pt x="401" y="25"/>
                  </a:lnTo>
                  <a:lnTo>
                    <a:pt x="444" y="49"/>
                  </a:lnTo>
                  <a:lnTo>
                    <a:pt x="483" y="81"/>
                  </a:lnTo>
                  <a:lnTo>
                    <a:pt x="517" y="120"/>
                  </a:lnTo>
                  <a:lnTo>
                    <a:pt x="541" y="163"/>
                  </a:lnTo>
                  <a:lnTo>
                    <a:pt x="558" y="210"/>
                  </a:lnTo>
                  <a:lnTo>
                    <a:pt x="565" y="257"/>
                  </a:lnTo>
                  <a:lnTo>
                    <a:pt x="565" y="306"/>
                  </a:lnTo>
                  <a:lnTo>
                    <a:pt x="558" y="354"/>
                  </a:lnTo>
                  <a:lnTo>
                    <a:pt x="541" y="399"/>
                  </a:lnTo>
                  <a:lnTo>
                    <a:pt x="517" y="442"/>
                  </a:lnTo>
                  <a:lnTo>
                    <a:pt x="483" y="482"/>
                  </a:lnTo>
                  <a:lnTo>
                    <a:pt x="444" y="515"/>
                  </a:lnTo>
                  <a:lnTo>
                    <a:pt x="401" y="540"/>
                  </a:lnTo>
                  <a:lnTo>
                    <a:pt x="354" y="556"/>
                  </a:lnTo>
                  <a:lnTo>
                    <a:pt x="307" y="564"/>
                  </a:lnTo>
                  <a:lnTo>
                    <a:pt x="259" y="564"/>
                  </a:lnTo>
                  <a:lnTo>
                    <a:pt x="212" y="556"/>
                  </a:lnTo>
                  <a:lnTo>
                    <a:pt x="165" y="540"/>
                  </a:lnTo>
                  <a:lnTo>
                    <a:pt x="122" y="515"/>
                  </a:lnTo>
                  <a:lnTo>
                    <a:pt x="83" y="482"/>
                  </a:lnTo>
                  <a:lnTo>
                    <a:pt x="51" y="442"/>
                  </a:lnTo>
                  <a:lnTo>
                    <a:pt x="25" y="399"/>
                  </a:lnTo>
                  <a:lnTo>
                    <a:pt x="10" y="354"/>
                  </a:lnTo>
                  <a:lnTo>
                    <a:pt x="0" y="306"/>
                  </a:lnTo>
                  <a:lnTo>
                    <a:pt x="0" y="257"/>
                  </a:lnTo>
                  <a:lnTo>
                    <a:pt x="8" y="210"/>
                  </a:lnTo>
                  <a:lnTo>
                    <a:pt x="25" y="163"/>
                  </a:lnTo>
                  <a:lnTo>
                    <a:pt x="49" y="120"/>
                  </a:lnTo>
                  <a:lnTo>
                    <a:pt x="83" y="81"/>
                  </a:lnTo>
                  <a:lnTo>
                    <a:pt x="122" y="49"/>
                  </a:lnTo>
                  <a:lnTo>
                    <a:pt x="165" y="25"/>
                  </a:lnTo>
                  <a:lnTo>
                    <a:pt x="210" y="8"/>
                  </a:lnTo>
                  <a:lnTo>
                    <a:pt x="25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359">
              <a:extLst>
                <a:ext uri="{FF2B5EF4-FFF2-40B4-BE49-F238E27FC236}">
                  <a16:creationId xmlns:a16="http://schemas.microsoft.com/office/drawing/2014/main" id="{552300B8-3B96-4C8F-8E43-4BA4AC25018D}"/>
                </a:ext>
              </a:extLst>
            </p:cNvPr>
            <p:cNvSpPr>
              <a:spLocks noEditPoints="1"/>
            </p:cNvSpPr>
            <p:nvPr/>
          </p:nvSpPr>
          <p:spPr bwMode="auto">
            <a:xfrm>
              <a:off x="3158" y="2907"/>
              <a:ext cx="3075" cy="3078"/>
            </a:xfrm>
            <a:custGeom>
              <a:avLst/>
              <a:gdLst>
                <a:gd name="T0" fmla="*/ 3655 w 6151"/>
                <a:gd name="T1" fmla="*/ 3051 h 6156"/>
                <a:gd name="T2" fmla="*/ 3373 w 6151"/>
                <a:gd name="T3" fmla="*/ 3334 h 6156"/>
                <a:gd name="T4" fmla="*/ 3298 w 6151"/>
                <a:gd name="T5" fmla="*/ 3740 h 6156"/>
                <a:gd name="T6" fmla="*/ 3466 w 6151"/>
                <a:gd name="T7" fmla="*/ 4109 h 6156"/>
                <a:gd name="T8" fmla="*/ 3809 w 6151"/>
                <a:gd name="T9" fmla="*/ 4317 h 6156"/>
                <a:gd name="T10" fmla="*/ 4224 w 6151"/>
                <a:gd name="T11" fmla="*/ 4293 h 6156"/>
                <a:gd name="T12" fmla="*/ 4536 w 6151"/>
                <a:gd name="T13" fmla="*/ 4046 h 6156"/>
                <a:gd name="T14" fmla="*/ 4660 w 6151"/>
                <a:gd name="T15" fmla="*/ 3654 h 6156"/>
                <a:gd name="T16" fmla="*/ 4536 w 6151"/>
                <a:gd name="T17" fmla="*/ 3265 h 6156"/>
                <a:gd name="T18" fmla="*/ 4222 w 6151"/>
                <a:gd name="T19" fmla="*/ 3017 h 6156"/>
                <a:gd name="T20" fmla="*/ 3940 w 6151"/>
                <a:gd name="T21" fmla="*/ 1838 h 6156"/>
                <a:gd name="T22" fmla="*/ 2030 w 6151"/>
                <a:gd name="T23" fmla="*/ 4089 h 6156"/>
                <a:gd name="T24" fmla="*/ 2047 w 6151"/>
                <a:gd name="T25" fmla="*/ 4263 h 6156"/>
                <a:gd name="T26" fmla="*/ 2213 w 6151"/>
                <a:gd name="T27" fmla="*/ 4325 h 6156"/>
                <a:gd name="T28" fmla="*/ 4121 w 6151"/>
                <a:gd name="T29" fmla="*/ 2074 h 6156"/>
                <a:gd name="T30" fmla="*/ 4106 w 6151"/>
                <a:gd name="T31" fmla="*/ 1899 h 6156"/>
                <a:gd name="T32" fmla="*/ 2176 w 6151"/>
                <a:gd name="T33" fmla="*/ 1819 h 6156"/>
                <a:gd name="T34" fmla="*/ 1785 w 6151"/>
                <a:gd name="T35" fmla="*/ 1941 h 6156"/>
                <a:gd name="T36" fmla="*/ 1538 w 6151"/>
                <a:gd name="T37" fmla="*/ 2255 h 6156"/>
                <a:gd name="T38" fmla="*/ 1513 w 6151"/>
                <a:gd name="T39" fmla="*/ 2671 h 6156"/>
                <a:gd name="T40" fmla="*/ 1721 w 6151"/>
                <a:gd name="T41" fmla="*/ 3014 h 6156"/>
                <a:gd name="T42" fmla="*/ 2090 w 6151"/>
                <a:gd name="T43" fmla="*/ 3180 h 6156"/>
                <a:gd name="T44" fmla="*/ 2495 w 6151"/>
                <a:gd name="T45" fmla="*/ 3105 h 6156"/>
                <a:gd name="T46" fmla="*/ 2778 w 6151"/>
                <a:gd name="T47" fmla="*/ 2823 h 6156"/>
                <a:gd name="T48" fmla="*/ 2853 w 6151"/>
                <a:gd name="T49" fmla="*/ 2416 h 6156"/>
                <a:gd name="T50" fmla="*/ 2686 w 6151"/>
                <a:gd name="T51" fmla="*/ 2049 h 6156"/>
                <a:gd name="T52" fmla="*/ 2342 w 6151"/>
                <a:gd name="T53" fmla="*/ 1840 h 6156"/>
                <a:gd name="T54" fmla="*/ 3412 w 6151"/>
                <a:gd name="T55" fmla="*/ 19 h 6156"/>
                <a:gd name="T56" fmla="*/ 4233 w 6151"/>
                <a:gd name="T57" fmla="*/ 225 h 6156"/>
                <a:gd name="T58" fmla="*/ 4981 w 6151"/>
                <a:gd name="T59" fmla="*/ 662 h 6156"/>
                <a:gd name="T60" fmla="*/ 5595 w 6151"/>
                <a:gd name="T61" fmla="*/ 1311 h 6156"/>
                <a:gd name="T62" fmla="*/ 5986 w 6151"/>
                <a:gd name="T63" fmla="*/ 2079 h 6156"/>
                <a:gd name="T64" fmla="*/ 6147 w 6151"/>
                <a:gd name="T65" fmla="*/ 2909 h 6156"/>
                <a:gd name="T66" fmla="*/ 6078 w 6151"/>
                <a:gd name="T67" fmla="*/ 3750 h 6156"/>
                <a:gd name="T68" fmla="*/ 5778 w 6151"/>
                <a:gd name="T69" fmla="*/ 4547 h 6156"/>
                <a:gd name="T70" fmla="*/ 5249 w 6151"/>
                <a:gd name="T71" fmla="*/ 5255 h 6156"/>
                <a:gd name="T72" fmla="*/ 4557 w 6151"/>
                <a:gd name="T73" fmla="*/ 5776 h 6156"/>
                <a:gd name="T74" fmla="*/ 3773 w 6151"/>
                <a:gd name="T75" fmla="*/ 6077 h 6156"/>
                <a:gd name="T76" fmla="*/ 2950 w 6151"/>
                <a:gd name="T77" fmla="*/ 6154 h 6156"/>
                <a:gd name="T78" fmla="*/ 2133 w 6151"/>
                <a:gd name="T79" fmla="*/ 6010 h 6156"/>
                <a:gd name="T80" fmla="*/ 1512 w 6151"/>
                <a:gd name="T81" fmla="*/ 5729 h 6156"/>
                <a:gd name="T82" fmla="*/ 928 w 6151"/>
                <a:gd name="T83" fmla="*/ 6029 h 6156"/>
                <a:gd name="T84" fmla="*/ 389 w 6151"/>
                <a:gd name="T85" fmla="*/ 6102 h 6156"/>
                <a:gd name="T86" fmla="*/ 125 w 6151"/>
                <a:gd name="T87" fmla="*/ 6040 h 6156"/>
                <a:gd name="T88" fmla="*/ 122 w 6151"/>
                <a:gd name="T89" fmla="*/ 5901 h 6156"/>
                <a:gd name="T90" fmla="*/ 402 w 6151"/>
                <a:gd name="T91" fmla="*/ 5703 h 6156"/>
                <a:gd name="T92" fmla="*/ 688 w 6151"/>
                <a:gd name="T93" fmla="*/ 5358 h 6156"/>
                <a:gd name="T94" fmla="*/ 657 w 6151"/>
                <a:gd name="T95" fmla="*/ 4980 h 6156"/>
                <a:gd name="T96" fmla="*/ 223 w 6151"/>
                <a:gd name="T97" fmla="*/ 4231 h 6156"/>
                <a:gd name="T98" fmla="*/ 19 w 6151"/>
                <a:gd name="T99" fmla="*/ 3411 h 6156"/>
                <a:gd name="T100" fmla="*/ 19 w 6151"/>
                <a:gd name="T101" fmla="*/ 2738 h 6156"/>
                <a:gd name="T102" fmla="*/ 226 w 6151"/>
                <a:gd name="T103" fmla="*/ 1918 h 6156"/>
                <a:gd name="T104" fmla="*/ 662 w 6151"/>
                <a:gd name="T105" fmla="*/ 1169 h 6156"/>
                <a:gd name="T106" fmla="*/ 1311 w 6151"/>
                <a:gd name="T107" fmla="*/ 557 h 6156"/>
                <a:gd name="T108" fmla="*/ 2078 w 6151"/>
                <a:gd name="T109" fmla="*/ 165 h 6156"/>
                <a:gd name="T110" fmla="*/ 2907 w 6151"/>
                <a:gd name="T111" fmla="*/ 4 h 6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51" h="6156">
                  <a:moveTo>
                    <a:pt x="3977" y="2971"/>
                  </a:moveTo>
                  <a:lnTo>
                    <a:pt x="3891" y="2976"/>
                  </a:lnTo>
                  <a:lnTo>
                    <a:pt x="3809" y="2991"/>
                  </a:lnTo>
                  <a:lnTo>
                    <a:pt x="3730" y="3017"/>
                  </a:lnTo>
                  <a:lnTo>
                    <a:pt x="3655" y="3051"/>
                  </a:lnTo>
                  <a:lnTo>
                    <a:pt x="3586" y="3094"/>
                  </a:lnTo>
                  <a:lnTo>
                    <a:pt x="3522" y="3145"/>
                  </a:lnTo>
                  <a:lnTo>
                    <a:pt x="3466" y="3201"/>
                  </a:lnTo>
                  <a:lnTo>
                    <a:pt x="3416" y="3265"/>
                  </a:lnTo>
                  <a:lnTo>
                    <a:pt x="3373" y="3334"/>
                  </a:lnTo>
                  <a:lnTo>
                    <a:pt x="3339" y="3409"/>
                  </a:lnTo>
                  <a:lnTo>
                    <a:pt x="3315" y="3488"/>
                  </a:lnTo>
                  <a:lnTo>
                    <a:pt x="3298" y="3570"/>
                  </a:lnTo>
                  <a:lnTo>
                    <a:pt x="3292" y="3654"/>
                  </a:lnTo>
                  <a:lnTo>
                    <a:pt x="3298" y="3740"/>
                  </a:lnTo>
                  <a:lnTo>
                    <a:pt x="3315" y="3823"/>
                  </a:lnTo>
                  <a:lnTo>
                    <a:pt x="3339" y="3901"/>
                  </a:lnTo>
                  <a:lnTo>
                    <a:pt x="3373" y="3976"/>
                  </a:lnTo>
                  <a:lnTo>
                    <a:pt x="3416" y="4046"/>
                  </a:lnTo>
                  <a:lnTo>
                    <a:pt x="3466" y="4109"/>
                  </a:lnTo>
                  <a:lnTo>
                    <a:pt x="3522" y="4165"/>
                  </a:lnTo>
                  <a:lnTo>
                    <a:pt x="3586" y="4216"/>
                  </a:lnTo>
                  <a:lnTo>
                    <a:pt x="3655" y="4259"/>
                  </a:lnTo>
                  <a:lnTo>
                    <a:pt x="3730" y="4293"/>
                  </a:lnTo>
                  <a:lnTo>
                    <a:pt x="3809" y="4317"/>
                  </a:lnTo>
                  <a:lnTo>
                    <a:pt x="3891" y="4334"/>
                  </a:lnTo>
                  <a:lnTo>
                    <a:pt x="3977" y="4340"/>
                  </a:lnTo>
                  <a:lnTo>
                    <a:pt x="4063" y="4334"/>
                  </a:lnTo>
                  <a:lnTo>
                    <a:pt x="4145" y="4317"/>
                  </a:lnTo>
                  <a:lnTo>
                    <a:pt x="4224" y="4293"/>
                  </a:lnTo>
                  <a:lnTo>
                    <a:pt x="4297" y="4259"/>
                  </a:lnTo>
                  <a:lnTo>
                    <a:pt x="4366" y="4216"/>
                  </a:lnTo>
                  <a:lnTo>
                    <a:pt x="4430" y="4165"/>
                  </a:lnTo>
                  <a:lnTo>
                    <a:pt x="4488" y="4109"/>
                  </a:lnTo>
                  <a:lnTo>
                    <a:pt x="4536" y="4046"/>
                  </a:lnTo>
                  <a:lnTo>
                    <a:pt x="4579" y="3976"/>
                  </a:lnTo>
                  <a:lnTo>
                    <a:pt x="4613" y="3901"/>
                  </a:lnTo>
                  <a:lnTo>
                    <a:pt x="4639" y="3823"/>
                  </a:lnTo>
                  <a:lnTo>
                    <a:pt x="4654" y="3740"/>
                  </a:lnTo>
                  <a:lnTo>
                    <a:pt x="4660" y="3654"/>
                  </a:lnTo>
                  <a:lnTo>
                    <a:pt x="4654" y="3570"/>
                  </a:lnTo>
                  <a:lnTo>
                    <a:pt x="4639" y="3488"/>
                  </a:lnTo>
                  <a:lnTo>
                    <a:pt x="4613" y="3409"/>
                  </a:lnTo>
                  <a:lnTo>
                    <a:pt x="4579" y="3334"/>
                  </a:lnTo>
                  <a:lnTo>
                    <a:pt x="4536" y="3265"/>
                  </a:lnTo>
                  <a:lnTo>
                    <a:pt x="4488" y="3201"/>
                  </a:lnTo>
                  <a:lnTo>
                    <a:pt x="4430" y="3145"/>
                  </a:lnTo>
                  <a:lnTo>
                    <a:pt x="4366" y="3094"/>
                  </a:lnTo>
                  <a:lnTo>
                    <a:pt x="4297" y="3051"/>
                  </a:lnTo>
                  <a:lnTo>
                    <a:pt x="4222" y="3017"/>
                  </a:lnTo>
                  <a:lnTo>
                    <a:pt x="4143" y="2991"/>
                  </a:lnTo>
                  <a:lnTo>
                    <a:pt x="4061" y="2976"/>
                  </a:lnTo>
                  <a:lnTo>
                    <a:pt x="3977" y="2971"/>
                  </a:lnTo>
                  <a:close/>
                  <a:moveTo>
                    <a:pt x="3975" y="1834"/>
                  </a:moveTo>
                  <a:lnTo>
                    <a:pt x="3940" y="1838"/>
                  </a:lnTo>
                  <a:lnTo>
                    <a:pt x="3904" y="1849"/>
                  </a:lnTo>
                  <a:lnTo>
                    <a:pt x="3872" y="1868"/>
                  </a:lnTo>
                  <a:lnTo>
                    <a:pt x="3844" y="1894"/>
                  </a:lnTo>
                  <a:lnTo>
                    <a:pt x="2050" y="4057"/>
                  </a:lnTo>
                  <a:lnTo>
                    <a:pt x="2030" y="4089"/>
                  </a:lnTo>
                  <a:lnTo>
                    <a:pt x="2017" y="4122"/>
                  </a:lnTo>
                  <a:lnTo>
                    <a:pt x="2013" y="4160"/>
                  </a:lnTo>
                  <a:lnTo>
                    <a:pt x="2017" y="4195"/>
                  </a:lnTo>
                  <a:lnTo>
                    <a:pt x="2028" y="4231"/>
                  </a:lnTo>
                  <a:lnTo>
                    <a:pt x="2047" y="4263"/>
                  </a:lnTo>
                  <a:lnTo>
                    <a:pt x="2073" y="4291"/>
                  </a:lnTo>
                  <a:lnTo>
                    <a:pt x="2105" y="4312"/>
                  </a:lnTo>
                  <a:lnTo>
                    <a:pt x="2140" y="4325"/>
                  </a:lnTo>
                  <a:lnTo>
                    <a:pt x="2176" y="4328"/>
                  </a:lnTo>
                  <a:lnTo>
                    <a:pt x="2213" y="4325"/>
                  </a:lnTo>
                  <a:lnTo>
                    <a:pt x="2247" y="4313"/>
                  </a:lnTo>
                  <a:lnTo>
                    <a:pt x="2278" y="4295"/>
                  </a:lnTo>
                  <a:lnTo>
                    <a:pt x="2307" y="4268"/>
                  </a:lnTo>
                  <a:lnTo>
                    <a:pt x="4100" y="2107"/>
                  </a:lnTo>
                  <a:lnTo>
                    <a:pt x="4121" y="2074"/>
                  </a:lnTo>
                  <a:lnTo>
                    <a:pt x="4134" y="2040"/>
                  </a:lnTo>
                  <a:lnTo>
                    <a:pt x="4138" y="2002"/>
                  </a:lnTo>
                  <a:lnTo>
                    <a:pt x="4136" y="1967"/>
                  </a:lnTo>
                  <a:lnTo>
                    <a:pt x="4125" y="1931"/>
                  </a:lnTo>
                  <a:lnTo>
                    <a:pt x="4106" y="1899"/>
                  </a:lnTo>
                  <a:lnTo>
                    <a:pt x="4078" y="1871"/>
                  </a:lnTo>
                  <a:lnTo>
                    <a:pt x="4046" y="1851"/>
                  </a:lnTo>
                  <a:lnTo>
                    <a:pt x="4012" y="1838"/>
                  </a:lnTo>
                  <a:lnTo>
                    <a:pt x="3975" y="1834"/>
                  </a:lnTo>
                  <a:close/>
                  <a:moveTo>
                    <a:pt x="2176" y="1819"/>
                  </a:moveTo>
                  <a:lnTo>
                    <a:pt x="2090" y="1825"/>
                  </a:lnTo>
                  <a:lnTo>
                    <a:pt x="2007" y="1840"/>
                  </a:lnTo>
                  <a:lnTo>
                    <a:pt x="1929" y="1864"/>
                  </a:lnTo>
                  <a:lnTo>
                    <a:pt x="1854" y="1899"/>
                  </a:lnTo>
                  <a:lnTo>
                    <a:pt x="1785" y="1941"/>
                  </a:lnTo>
                  <a:lnTo>
                    <a:pt x="1721" y="1991"/>
                  </a:lnTo>
                  <a:lnTo>
                    <a:pt x="1665" y="2049"/>
                  </a:lnTo>
                  <a:lnTo>
                    <a:pt x="1614" y="2113"/>
                  </a:lnTo>
                  <a:lnTo>
                    <a:pt x="1571" y="2182"/>
                  </a:lnTo>
                  <a:lnTo>
                    <a:pt x="1538" y="2255"/>
                  </a:lnTo>
                  <a:lnTo>
                    <a:pt x="1513" y="2334"/>
                  </a:lnTo>
                  <a:lnTo>
                    <a:pt x="1497" y="2416"/>
                  </a:lnTo>
                  <a:lnTo>
                    <a:pt x="1491" y="2502"/>
                  </a:lnTo>
                  <a:lnTo>
                    <a:pt x="1497" y="2589"/>
                  </a:lnTo>
                  <a:lnTo>
                    <a:pt x="1513" y="2671"/>
                  </a:lnTo>
                  <a:lnTo>
                    <a:pt x="1538" y="2750"/>
                  </a:lnTo>
                  <a:lnTo>
                    <a:pt x="1573" y="2825"/>
                  </a:lnTo>
                  <a:lnTo>
                    <a:pt x="1614" y="2894"/>
                  </a:lnTo>
                  <a:lnTo>
                    <a:pt x="1665" y="2956"/>
                  </a:lnTo>
                  <a:lnTo>
                    <a:pt x="1721" y="3014"/>
                  </a:lnTo>
                  <a:lnTo>
                    <a:pt x="1785" y="3064"/>
                  </a:lnTo>
                  <a:lnTo>
                    <a:pt x="1854" y="3105"/>
                  </a:lnTo>
                  <a:lnTo>
                    <a:pt x="1929" y="3141"/>
                  </a:lnTo>
                  <a:lnTo>
                    <a:pt x="2007" y="3165"/>
                  </a:lnTo>
                  <a:lnTo>
                    <a:pt x="2090" y="3180"/>
                  </a:lnTo>
                  <a:lnTo>
                    <a:pt x="2176" y="3186"/>
                  </a:lnTo>
                  <a:lnTo>
                    <a:pt x="2260" y="3180"/>
                  </a:lnTo>
                  <a:lnTo>
                    <a:pt x="2342" y="3165"/>
                  </a:lnTo>
                  <a:lnTo>
                    <a:pt x="2421" y="3139"/>
                  </a:lnTo>
                  <a:lnTo>
                    <a:pt x="2495" y="3105"/>
                  </a:lnTo>
                  <a:lnTo>
                    <a:pt x="2565" y="3064"/>
                  </a:lnTo>
                  <a:lnTo>
                    <a:pt x="2628" y="3014"/>
                  </a:lnTo>
                  <a:lnTo>
                    <a:pt x="2686" y="2956"/>
                  </a:lnTo>
                  <a:lnTo>
                    <a:pt x="2735" y="2892"/>
                  </a:lnTo>
                  <a:lnTo>
                    <a:pt x="2778" y="2823"/>
                  </a:lnTo>
                  <a:lnTo>
                    <a:pt x="2812" y="2750"/>
                  </a:lnTo>
                  <a:lnTo>
                    <a:pt x="2838" y="2671"/>
                  </a:lnTo>
                  <a:lnTo>
                    <a:pt x="2853" y="2589"/>
                  </a:lnTo>
                  <a:lnTo>
                    <a:pt x="2858" y="2502"/>
                  </a:lnTo>
                  <a:lnTo>
                    <a:pt x="2853" y="2416"/>
                  </a:lnTo>
                  <a:lnTo>
                    <a:pt x="2838" y="2334"/>
                  </a:lnTo>
                  <a:lnTo>
                    <a:pt x="2812" y="2255"/>
                  </a:lnTo>
                  <a:lnTo>
                    <a:pt x="2778" y="2182"/>
                  </a:lnTo>
                  <a:lnTo>
                    <a:pt x="2735" y="2113"/>
                  </a:lnTo>
                  <a:lnTo>
                    <a:pt x="2686" y="2049"/>
                  </a:lnTo>
                  <a:lnTo>
                    <a:pt x="2628" y="1991"/>
                  </a:lnTo>
                  <a:lnTo>
                    <a:pt x="2565" y="1941"/>
                  </a:lnTo>
                  <a:lnTo>
                    <a:pt x="2495" y="1899"/>
                  </a:lnTo>
                  <a:lnTo>
                    <a:pt x="2421" y="1864"/>
                  </a:lnTo>
                  <a:lnTo>
                    <a:pt x="2342" y="1840"/>
                  </a:lnTo>
                  <a:lnTo>
                    <a:pt x="2260" y="1825"/>
                  </a:lnTo>
                  <a:lnTo>
                    <a:pt x="2176" y="1819"/>
                  </a:lnTo>
                  <a:close/>
                  <a:moveTo>
                    <a:pt x="3075" y="0"/>
                  </a:moveTo>
                  <a:lnTo>
                    <a:pt x="3244" y="4"/>
                  </a:lnTo>
                  <a:lnTo>
                    <a:pt x="3412" y="19"/>
                  </a:lnTo>
                  <a:lnTo>
                    <a:pt x="3580" y="42"/>
                  </a:lnTo>
                  <a:lnTo>
                    <a:pt x="3747" y="74"/>
                  </a:lnTo>
                  <a:lnTo>
                    <a:pt x="3911" y="115"/>
                  </a:lnTo>
                  <a:lnTo>
                    <a:pt x="4072" y="165"/>
                  </a:lnTo>
                  <a:lnTo>
                    <a:pt x="4233" y="225"/>
                  </a:lnTo>
                  <a:lnTo>
                    <a:pt x="4390" y="295"/>
                  </a:lnTo>
                  <a:lnTo>
                    <a:pt x="4544" y="373"/>
                  </a:lnTo>
                  <a:lnTo>
                    <a:pt x="4695" y="459"/>
                  </a:lnTo>
                  <a:lnTo>
                    <a:pt x="4841" y="557"/>
                  </a:lnTo>
                  <a:lnTo>
                    <a:pt x="4981" y="662"/>
                  </a:lnTo>
                  <a:lnTo>
                    <a:pt x="5120" y="778"/>
                  </a:lnTo>
                  <a:lnTo>
                    <a:pt x="5251" y="901"/>
                  </a:lnTo>
                  <a:lnTo>
                    <a:pt x="5374" y="1032"/>
                  </a:lnTo>
                  <a:lnTo>
                    <a:pt x="5490" y="1169"/>
                  </a:lnTo>
                  <a:lnTo>
                    <a:pt x="5595" y="1311"/>
                  </a:lnTo>
                  <a:lnTo>
                    <a:pt x="5692" y="1457"/>
                  </a:lnTo>
                  <a:lnTo>
                    <a:pt x="5778" y="1609"/>
                  </a:lnTo>
                  <a:lnTo>
                    <a:pt x="5857" y="1763"/>
                  </a:lnTo>
                  <a:lnTo>
                    <a:pt x="5926" y="1920"/>
                  </a:lnTo>
                  <a:lnTo>
                    <a:pt x="5986" y="2079"/>
                  </a:lnTo>
                  <a:lnTo>
                    <a:pt x="6036" y="2242"/>
                  </a:lnTo>
                  <a:lnTo>
                    <a:pt x="6078" y="2407"/>
                  </a:lnTo>
                  <a:lnTo>
                    <a:pt x="6109" y="2574"/>
                  </a:lnTo>
                  <a:lnTo>
                    <a:pt x="6132" y="2742"/>
                  </a:lnTo>
                  <a:lnTo>
                    <a:pt x="6147" y="2909"/>
                  </a:lnTo>
                  <a:lnTo>
                    <a:pt x="6151" y="3079"/>
                  </a:lnTo>
                  <a:lnTo>
                    <a:pt x="6145" y="3248"/>
                  </a:lnTo>
                  <a:lnTo>
                    <a:pt x="6132" y="3416"/>
                  </a:lnTo>
                  <a:lnTo>
                    <a:pt x="6109" y="3583"/>
                  </a:lnTo>
                  <a:lnTo>
                    <a:pt x="6078" y="3750"/>
                  </a:lnTo>
                  <a:lnTo>
                    <a:pt x="6035" y="3914"/>
                  </a:lnTo>
                  <a:lnTo>
                    <a:pt x="5984" y="4077"/>
                  </a:lnTo>
                  <a:lnTo>
                    <a:pt x="5924" y="4237"/>
                  </a:lnTo>
                  <a:lnTo>
                    <a:pt x="5857" y="4394"/>
                  </a:lnTo>
                  <a:lnTo>
                    <a:pt x="5778" y="4547"/>
                  </a:lnTo>
                  <a:lnTo>
                    <a:pt x="5690" y="4699"/>
                  </a:lnTo>
                  <a:lnTo>
                    <a:pt x="5595" y="4845"/>
                  </a:lnTo>
                  <a:lnTo>
                    <a:pt x="5488" y="4986"/>
                  </a:lnTo>
                  <a:lnTo>
                    <a:pt x="5374" y="5122"/>
                  </a:lnTo>
                  <a:lnTo>
                    <a:pt x="5249" y="5255"/>
                  </a:lnTo>
                  <a:lnTo>
                    <a:pt x="5120" y="5377"/>
                  </a:lnTo>
                  <a:lnTo>
                    <a:pt x="4985" y="5489"/>
                  </a:lnTo>
                  <a:lnTo>
                    <a:pt x="4847" y="5594"/>
                  </a:lnTo>
                  <a:lnTo>
                    <a:pt x="4703" y="5690"/>
                  </a:lnTo>
                  <a:lnTo>
                    <a:pt x="4557" y="5776"/>
                  </a:lnTo>
                  <a:lnTo>
                    <a:pt x="4405" y="5855"/>
                  </a:lnTo>
                  <a:lnTo>
                    <a:pt x="4250" y="5924"/>
                  </a:lnTo>
                  <a:lnTo>
                    <a:pt x="4095" y="5984"/>
                  </a:lnTo>
                  <a:lnTo>
                    <a:pt x="3934" y="6034"/>
                  </a:lnTo>
                  <a:lnTo>
                    <a:pt x="3773" y="6077"/>
                  </a:lnTo>
                  <a:lnTo>
                    <a:pt x="3610" y="6109"/>
                  </a:lnTo>
                  <a:lnTo>
                    <a:pt x="3446" y="6134"/>
                  </a:lnTo>
                  <a:lnTo>
                    <a:pt x="3281" y="6151"/>
                  </a:lnTo>
                  <a:lnTo>
                    <a:pt x="3115" y="6156"/>
                  </a:lnTo>
                  <a:lnTo>
                    <a:pt x="2950" y="6154"/>
                  </a:lnTo>
                  <a:lnTo>
                    <a:pt x="2784" y="6143"/>
                  </a:lnTo>
                  <a:lnTo>
                    <a:pt x="2619" y="6122"/>
                  </a:lnTo>
                  <a:lnTo>
                    <a:pt x="2456" y="6094"/>
                  </a:lnTo>
                  <a:lnTo>
                    <a:pt x="2293" y="6057"/>
                  </a:lnTo>
                  <a:lnTo>
                    <a:pt x="2133" y="6010"/>
                  </a:lnTo>
                  <a:lnTo>
                    <a:pt x="1975" y="5954"/>
                  </a:lnTo>
                  <a:lnTo>
                    <a:pt x="1818" y="5890"/>
                  </a:lnTo>
                  <a:lnTo>
                    <a:pt x="1667" y="5815"/>
                  </a:lnTo>
                  <a:lnTo>
                    <a:pt x="1517" y="5733"/>
                  </a:lnTo>
                  <a:lnTo>
                    <a:pt x="1512" y="5729"/>
                  </a:lnTo>
                  <a:lnTo>
                    <a:pt x="1396" y="5810"/>
                  </a:lnTo>
                  <a:lnTo>
                    <a:pt x="1278" y="5881"/>
                  </a:lnTo>
                  <a:lnTo>
                    <a:pt x="1160" y="5941"/>
                  </a:lnTo>
                  <a:lnTo>
                    <a:pt x="1044" y="5989"/>
                  </a:lnTo>
                  <a:lnTo>
                    <a:pt x="928" y="6029"/>
                  </a:lnTo>
                  <a:lnTo>
                    <a:pt x="814" y="6059"/>
                  </a:lnTo>
                  <a:lnTo>
                    <a:pt x="702" y="6081"/>
                  </a:lnTo>
                  <a:lnTo>
                    <a:pt x="593" y="6096"/>
                  </a:lnTo>
                  <a:lnTo>
                    <a:pt x="488" y="6102"/>
                  </a:lnTo>
                  <a:lnTo>
                    <a:pt x="389" y="6102"/>
                  </a:lnTo>
                  <a:lnTo>
                    <a:pt x="294" y="6096"/>
                  </a:lnTo>
                  <a:lnTo>
                    <a:pt x="204" y="6087"/>
                  </a:lnTo>
                  <a:lnTo>
                    <a:pt x="172" y="6077"/>
                  </a:lnTo>
                  <a:lnTo>
                    <a:pt x="146" y="6061"/>
                  </a:lnTo>
                  <a:lnTo>
                    <a:pt x="125" y="6040"/>
                  </a:lnTo>
                  <a:lnTo>
                    <a:pt x="112" y="6014"/>
                  </a:lnTo>
                  <a:lnTo>
                    <a:pt x="103" y="5986"/>
                  </a:lnTo>
                  <a:lnTo>
                    <a:pt x="103" y="5958"/>
                  </a:lnTo>
                  <a:lnTo>
                    <a:pt x="109" y="5928"/>
                  </a:lnTo>
                  <a:lnTo>
                    <a:pt x="122" y="5901"/>
                  </a:lnTo>
                  <a:lnTo>
                    <a:pt x="142" y="5879"/>
                  </a:lnTo>
                  <a:lnTo>
                    <a:pt x="168" y="5860"/>
                  </a:lnTo>
                  <a:lnTo>
                    <a:pt x="253" y="5813"/>
                  </a:lnTo>
                  <a:lnTo>
                    <a:pt x="331" y="5761"/>
                  </a:lnTo>
                  <a:lnTo>
                    <a:pt x="402" y="5703"/>
                  </a:lnTo>
                  <a:lnTo>
                    <a:pt x="470" y="5639"/>
                  </a:lnTo>
                  <a:lnTo>
                    <a:pt x="531" y="5572"/>
                  </a:lnTo>
                  <a:lnTo>
                    <a:pt x="589" y="5503"/>
                  </a:lnTo>
                  <a:lnTo>
                    <a:pt x="640" y="5430"/>
                  </a:lnTo>
                  <a:lnTo>
                    <a:pt x="688" y="5358"/>
                  </a:lnTo>
                  <a:lnTo>
                    <a:pt x="730" y="5285"/>
                  </a:lnTo>
                  <a:lnTo>
                    <a:pt x="769" y="5212"/>
                  </a:lnTo>
                  <a:lnTo>
                    <a:pt x="803" y="5143"/>
                  </a:lnTo>
                  <a:lnTo>
                    <a:pt x="771" y="5119"/>
                  </a:lnTo>
                  <a:lnTo>
                    <a:pt x="657" y="4980"/>
                  </a:lnTo>
                  <a:lnTo>
                    <a:pt x="552" y="4840"/>
                  </a:lnTo>
                  <a:lnTo>
                    <a:pt x="457" y="4694"/>
                  </a:lnTo>
                  <a:lnTo>
                    <a:pt x="369" y="4542"/>
                  </a:lnTo>
                  <a:lnTo>
                    <a:pt x="292" y="4388"/>
                  </a:lnTo>
                  <a:lnTo>
                    <a:pt x="223" y="4231"/>
                  </a:lnTo>
                  <a:lnTo>
                    <a:pt x="165" y="4072"/>
                  </a:lnTo>
                  <a:lnTo>
                    <a:pt x="114" y="3909"/>
                  </a:lnTo>
                  <a:lnTo>
                    <a:pt x="73" y="3744"/>
                  </a:lnTo>
                  <a:lnTo>
                    <a:pt x="41" y="3579"/>
                  </a:lnTo>
                  <a:lnTo>
                    <a:pt x="19" y="3411"/>
                  </a:lnTo>
                  <a:lnTo>
                    <a:pt x="6" y="3242"/>
                  </a:lnTo>
                  <a:lnTo>
                    <a:pt x="0" y="3076"/>
                  </a:lnTo>
                  <a:lnTo>
                    <a:pt x="0" y="3074"/>
                  </a:lnTo>
                  <a:lnTo>
                    <a:pt x="6" y="2907"/>
                  </a:lnTo>
                  <a:lnTo>
                    <a:pt x="19" y="2738"/>
                  </a:lnTo>
                  <a:lnTo>
                    <a:pt x="43" y="2570"/>
                  </a:lnTo>
                  <a:lnTo>
                    <a:pt x="75" y="2405"/>
                  </a:lnTo>
                  <a:lnTo>
                    <a:pt x="116" y="2240"/>
                  </a:lnTo>
                  <a:lnTo>
                    <a:pt x="167" y="2077"/>
                  </a:lnTo>
                  <a:lnTo>
                    <a:pt x="226" y="1918"/>
                  </a:lnTo>
                  <a:lnTo>
                    <a:pt x="296" y="1761"/>
                  </a:lnTo>
                  <a:lnTo>
                    <a:pt x="374" y="1607"/>
                  </a:lnTo>
                  <a:lnTo>
                    <a:pt x="460" y="1457"/>
                  </a:lnTo>
                  <a:lnTo>
                    <a:pt x="558" y="1311"/>
                  </a:lnTo>
                  <a:lnTo>
                    <a:pt x="662" y="1169"/>
                  </a:lnTo>
                  <a:lnTo>
                    <a:pt x="776" y="1032"/>
                  </a:lnTo>
                  <a:lnTo>
                    <a:pt x="902" y="901"/>
                  </a:lnTo>
                  <a:lnTo>
                    <a:pt x="1033" y="778"/>
                  </a:lnTo>
                  <a:lnTo>
                    <a:pt x="1169" y="662"/>
                  </a:lnTo>
                  <a:lnTo>
                    <a:pt x="1311" y="557"/>
                  </a:lnTo>
                  <a:lnTo>
                    <a:pt x="1457" y="459"/>
                  </a:lnTo>
                  <a:lnTo>
                    <a:pt x="1607" y="373"/>
                  </a:lnTo>
                  <a:lnTo>
                    <a:pt x="1760" y="295"/>
                  </a:lnTo>
                  <a:lnTo>
                    <a:pt x="1917" y="225"/>
                  </a:lnTo>
                  <a:lnTo>
                    <a:pt x="2078" y="165"/>
                  </a:lnTo>
                  <a:lnTo>
                    <a:pt x="2241" y="115"/>
                  </a:lnTo>
                  <a:lnTo>
                    <a:pt x="2406" y="74"/>
                  </a:lnTo>
                  <a:lnTo>
                    <a:pt x="2572" y="42"/>
                  </a:lnTo>
                  <a:lnTo>
                    <a:pt x="2739" y="19"/>
                  </a:lnTo>
                  <a:lnTo>
                    <a:pt x="2907" y="4"/>
                  </a:lnTo>
                  <a:lnTo>
                    <a:pt x="30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6" name="Group 348">
            <a:extLst>
              <a:ext uri="{FF2B5EF4-FFF2-40B4-BE49-F238E27FC236}">
                <a16:creationId xmlns:a16="http://schemas.microsoft.com/office/drawing/2014/main" id="{E0466393-D8DB-46B6-B84E-F2369B1477AE}"/>
              </a:ext>
            </a:extLst>
          </p:cNvPr>
          <p:cNvGrpSpPr>
            <a:grpSpLocks noChangeAspect="1"/>
          </p:cNvGrpSpPr>
          <p:nvPr/>
        </p:nvGrpSpPr>
        <p:grpSpPr bwMode="auto">
          <a:xfrm>
            <a:off x="9105654" y="5191012"/>
            <a:ext cx="326156" cy="325944"/>
            <a:chOff x="4251" y="2601"/>
            <a:chExt cx="3095" cy="3093"/>
          </a:xfrm>
          <a:solidFill>
            <a:schemeClr val="bg1"/>
          </a:solidFill>
        </p:grpSpPr>
        <p:sp>
          <p:nvSpPr>
            <p:cNvPr id="37" name="Freeform 350">
              <a:extLst>
                <a:ext uri="{FF2B5EF4-FFF2-40B4-BE49-F238E27FC236}">
                  <a16:creationId xmlns:a16="http://schemas.microsoft.com/office/drawing/2014/main" id="{1A5ECB15-D74F-4035-A200-EF7DCAB60458}"/>
                </a:ext>
              </a:extLst>
            </p:cNvPr>
            <p:cNvSpPr>
              <a:spLocks noEditPoints="1"/>
            </p:cNvSpPr>
            <p:nvPr/>
          </p:nvSpPr>
          <p:spPr bwMode="auto">
            <a:xfrm>
              <a:off x="4251" y="3767"/>
              <a:ext cx="1881" cy="1927"/>
            </a:xfrm>
            <a:custGeom>
              <a:avLst/>
              <a:gdLst>
                <a:gd name="T0" fmla="*/ 2828 w 3761"/>
                <a:gd name="T1" fmla="*/ 3316 h 3854"/>
                <a:gd name="T2" fmla="*/ 3140 w 3761"/>
                <a:gd name="T3" fmla="*/ 3343 h 3854"/>
                <a:gd name="T4" fmla="*/ 2956 w 3761"/>
                <a:gd name="T5" fmla="*/ 2472 h 3854"/>
                <a:gd name="T6" fmla="*/ 2393 w 3761"/>
                <a:gd name="T7" fmla="*/ 3215 h 3854"/>
                <a:gd name="T8" fmla="*/ 3016 w 3761"/>
                <a:gd name="T9" fmla="*/ 2766 h 3854"/>
                <a:gd name="T10" fmla="*/ 2438 w 3761"/>
                <a:gd name="T11" fmla="*/ 2275 h 3854"/>
                <a:gd name="T12" fmla="*/ 1895 w 3761"/>
                <a:gd name="T13" fmla="*/ 2995 h 3854"/>
                <a:gd name="T14" fmla="*/ 2694 w 3761"/>
                <a:gd name="T15" fmla="*/ 2373 h 3854"/>
                <a:gd name="T16" fmla="*/ 2523 w 3761"/>
                <a:gd name="T17" fmla="*/ 2311 h 3854"/>
                <a:gd name="T18" fmla="*/ 2009 w 3761"/>
                <a:gd name="T19" fmla="*/ 1989 h 3854"/>
                <a:gd name="T20" fmla="*/ 1471 w 3761"/>
                <a:gd name="T21" fmla="*/ 2704 h 3854"/>
                <a:gd name="T22" fmla="*/ 2209 w 3761"/>
                <a:gd name="T23" fmla="*/ 2143 h 3854"/>
                <a:gd name="T24" fmla="*/ 2009 w 3761"/>
                <a:gd name="T25" fmla="*/ 1989 h 3854"/>
                <a:gd name="T26" fmla="*/ 1040 w 3761"/>
                <a:gd name="T27" fmla="*/ 2243 h 3854"/>
                <a:gd name="T28" fmla="*/ 1199 w 3761"/>
                <a:gd name="T29" fmla="*/ 2437 h 3854"/>
                <a:gd name="T30" fmla="*/ 1778 w 3761"/>
                <a:gd name="T31" fmla="*/ 1739 h 3854"/>
                <a:gd name="T32" fmla="*/ 1682 w 3761"/>
                <a:gd name="T33" fmla="*/ 1600 h 3854"/>
                <a:gd name="T34" fmla="*/ 771 w 3761"/>
                <a:gd name="T35" fmla="*/ 1795 h 3854"/>
                <a:gd name="T36" fmla="*/ 896 w 3761"/>
                <a:gd name="T37" fmla="*/ 2027 h 3854"/>
                <a:gd name="T38" fmla="*/ 1524 w 3761"/>
                <a:gd name="T39" fmla="*/ 1278 h 3854"/>
                <a:gd name="T40" fmla="*/ 1466 w 3761"/>
                <a:gd name="T41" fmla="*/ 1102 h 3854"/>
                <a:gd name="T42" fmla="*/ 583 w 3761"/>
                <a:gd name="T43" fmla="*/ 1267 h 3854"/>
                <a:gd name="T44" fmla="*/ 666 w 3761"/>
                <a:gd name="T45" fmla="*/ 1542 h 3854"/>
                <a:gd name="T46" fmla="*/ 1080 w 3761"/>
                <a:gd name="T47" fmla="*/ 775 h 3854"/>
                <a:gd name="T48" fmla="*/ 514 w 3761"/>
                <a:gd name="T49" fmla="*/ 799 h 3854"/>
                <a:gd name="T50" fmla="*/ 788 w 3761"/>
                <a:gd name="T51" fmla="*/ 703 h 3854"/>
                <a:gd name="T52" fmla="*/ 47 w 3761"/>
                <a:gd name="T53" fmla="*/ 0 h 3854"/>
                <a:gd name="T54" fmla="*/ 1913 w 3761"/>
                <a:gd name="T55" fmla="*/ 647 h 3854"/>
                <a:gd name="T56" fmla="*/ 1927 w 3761"/>
                <a:gd name="T57" fmla="*/ 818 h 3854"/>
                <a:gd name="T58" fmla="*/ 1970 w 3761"/>
                <a:gd name="T59" fmla="*/ 1017 h 3854"/>
                <a:gd name="T60" fmla="*/ 2058 w 3761"/>
                <a:gd name="T61" fmla="*/ 1233 h 3854"/>
                <a:gd name="T62" fmla="*/ 2181 w 3761"/>
                <a:gd name="T63" fmla="*/ 1427 h 3854"/>
                <a:gd name="T64" fmla="*/ 2333 w 3761"/>
                <a:gd name="T65" fmla="*/ 1594 h 3854"/>
                <a:gd name="T66" fmla="*/ 2514 w 3761"/>
                <a:gd name="T67" fmla="*/ 1733 h 3854"/>
                <a:gd name="T68" fmla="*/ 2715 w 3761"/>
                <a:gd name="T69" fmla="*/ 1841 h 3854"/>
                <a:gd name="T70" fmla="*/ 2935 w 3761"/>
                <a:gd name="T71" fmla="*/ 1910 h 3854"/>
                <a:gd name="T72" fmla="*/ 3168 w 3761"/>
                <a:gd name="T73" fmla="*/ 1940 h 3854"/>
                <a:gd name="T74" fmla="*/ 3761 w 3761"/>
                <a:gd name="T75" fmla="*/ 3822 h 3854"/>
                <a:gd name="T76" fmla="*/ 3287 w 3761"/>
                <a:gd name="T77" fmla="*/ 3854 h 3854"/>
                <a:gd name="T78" fmla="*/ 2922 w 3761"/>
                <a:gd name="T79" fmla="*/ 3841 h 3854"/>
                <a:gd name="T80" fmla="*/ 2566 w 3761"/>
                <a:gd name="T81" fmla="*/ 3788 h 3854"/>
                <a:gd name="T82" fmla="*/ 2224 w 3761"/>
                <a:gd name="T83" fmla="*/ 3696 h 3854"/>
                <a:gd name="T84" fmla="*/ 1895 w 3761"/>
                <a:gd name="T85" fmla="*/ 3568 h 3854"/>
                <a:gd name="T86" fmla="*/ 1582 w 3761"/>
                <a:gd name="T87" fmla="*/ 3405 h 3854"/>
                <a:gd name="T88" fmla="*/ 1291 w 3761"/>
                <a:gd name="T89" fmla="*/ 3211 h 3854"/>
                <a:gd name="T90" fmla="*/ 1022 w 3761"/>
                <a:gd name="T91" fmla="*/ 2986 h 3854"/>
                <a:gd name="T92" fmla="*/ 777 w 3761"/>
                <a:gd name="T93" fmla="*/ 2732 h 3854"/>
                <a:gd name="T94" fmla="*/ 563 w 3761"/>
                <a:gd name="T95" fmla="*/ 2452 h 3854"/>
                <a:gd name="T96" fmla="*/ 376 w 3761"/>
                <a:gd name="T97" fmla="*/ 2149 h 3854"/>
                <a:gd name="T98" fmla="*/ 226 w 3761"/>
                <a:gd name="T99" fmla="*/ 1822 h 3854"/>
                <a:gd name="T100" fmla="*/ 111 w 3761"/>
                <a:gd name="T101" fmla="*/ 1476 h 3854"/>
                <a:gd name="T102" fmla="*/ 32 w 3761"/>
                <a:gd name="T103" fmla="*/ 1096 h 3854"/>
                <a:gd name="T104" fmla="*/ 0 w 3761"/>
                <a:gd name="T105" fmla="*/ 694 h 3854"/>
                <a:gd name="T106" fmla="*/ 17 w 3761"/>
                <a:gd name="T107" fmla="*/ 290 h 3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61" h="3854">
                  <a:moveTo>
                    <a:pt x="3080" y="3063"/>
                  </a:moveTo>
                  <a:lnTo>
                    <a:pt x="2828" y="3316"/>
                  </a:lnTo>
                  <a:lnTo>
                    <a:pt x="2982" y="3333"/>
                  </a:lnTo>
                  <a:lnTo>
                    <a:pt x="3140" y="3343"/>
                  </a:lnTo>
                  <a:lnTo>
                    <a:pt x="3080" y="3063"/>
                  </a:lnTo>
                  <a:close/>
                  <a:moveTo>
                    <a:pt x="2956" y="2472"/>
                  </a:moveTo>
                  <a:lnTo>
                    <a:pt x="2260" y="3168"/>
                  </a:lnTo>
                  <a:lnTo>
                    <a:pt x="2393" y="3215"/>
                  </a:lnTo>
                  <a:lnTo>
                    <a:pt x="2527" y="3254"/>
                  </a:lnTo>
                  <a:lnTo>
                    <a:pt x="3016" y="2766"/>
                  </a:lnTo>
                  <a:lnTo>
                    <a:pt x="2956" y="2472"/>
                  </a:lnTo>
                  <a:close/>
                  <a:moveTo>
                    <a:pt x="2438" y="2275"/>
                  </a:moveTo>
                  <a:lnTo>
                    <a:pt x="1784" y="2929"/>
                  </a:lnTo>
                  <a:lnTo>
                    <a:pt x="1895" y="2995"/>
                  </a:lnTo>
                  <a:lnTo>
                    <a:pt x="2011" y="3055"/>
                  </a:lnTo>
                  <a:lnTo>
                    <a:pt x="2694" y="2373"/>
                  </a:lnTo>
                  <a:lnTo>
                    <a:pt x="2608" y="2344"/>
                  </a:lnTo>
                  <a:lnTo>
                    <a:pt x="2523" y="2311"/>
                  </a:lnTo>
                  <a:lnTo>
                    <a:pt x="2438" y="2275"/>
                  </a:lnTo>
                  <a:close/>
                  <a:moveTo>
                    <a:pt x="2009" y="1989"/>
                  </a:moveTo>
                  <a:lnTo>
                    <a:pt x="1377" y="2619"/>
                  </a:lnTo>
                  <a:lnTo>
                    <a:pt x="1471" y="2704"/>
                  </a:lnTo>
                  <a:lnTo>
                    <a:pt x="1569" y="2782"/>
                  </a:lnTo>
                  <a:lnTo>
                    <a:pt x="2209" y="2143"/>
                  </a:lnTo>
                  <a:lnTo>
                    <a:pt x="2105" y="2070"/>
                  </a:lnTo>
                  <a:lnTo>
                    <a:pt x="2009" y="1989"/>
                  </a:lnTo>
                  <a:close/>
                  <a:moveTo>
                    <a:pt x="1682" y="1600"/>
                  </a:moveTo>
                  <a:lnTo>
                    <a:pt x="1040" y="2243"/>
                  </a:lnTo>
                  <a:lnTo>
                    <a:pt x="1118" y="2343"/>
                  </a:lnTo>
                  <a:lnTo>
                    <a:pt x="1199" y="2437"/>
                  </a:lnTo>
                  <a:lnTo>
                    <a:pt x="1833" y="1805"/>
                  </a:lnTo>
                  <a:lnTo>
                    <a:pt x="1778" y="1739"/>
                  </a:lnTo>
                  <a:lnTo>
                    <a:pt x="1729" y="1671"/>
                  </a:lnTo>
                  <a:lnTo>
                    <a:pt x="1682" y="1600"/>
                  </a:lnTo>
                  <a:close/>
                  <a:moveTo>
                    <a:pt x="1466" y="1102"/>
                  </a:moveTo>
                  <a:lnTo>
                    <a:pt x="771" y="1795"/>
                  </a:lnTo>
                  <a:lnTo>
                    <a:pt x="832" y="1912"/>
                  </a:lnTo>
                  <a:lnTo>
                    <a:pt x="896" y="2027"/>
                  </a:lnTo>
                  <a:lnTo>
                    <a:pt x="1558" y="1365"/>
                  </a:lnTo>
                  <a:lnTo>
                    <a:pt x="1524" y="1278"/>
                  </a:lnTo>
                  <a:lnTo>
                    <a:pt x="1492" y="1192"/>
                  </a:lnTo>
                  <a:lnTo>
                    <a:pt x="1466" y="1102"/>
                  </a:lnTo>
                  <a:close/>
                  <a:moveTo>
                    <a:pt x="1080" y="775"/>
                  </a:moveTo>
                  <a:lnTo>
                    <a:pt x="583" y="1267"/>
                  </a:lnTo>
                  <a:lnTo>
                    <a:pt x="621" y="1406"/>
                  </a:lnTo>
                  <a:lnTo>
                    <a:pt x="666" y="1542"/>
                  </a:lnTo>
                  <a:lnTo>
                    <a:pt x="1364" y="842"/>
                  </a:lnTo>
                  <a:lnTo>
                    <a:pt x="1080" y="775"/>
                  </a:lnTo>
                  <a:close/>
                  <a:moveTo>
                    <a:pt x="508" y="636"/>
                  </a:moveTo>
                  <a:lnTo>
                    <a:pt x="514" y="799"/>
                  </a:lnTo>
                  <a:lnTo>
                    <a:pt x="529" y="963"/>
                  </a:lnTo>
                  <a:lnTo>
                    <a:pt x="788" y="703"/>
                  </a:lnTo>
                  <a:lnTo>
                    <a:pt x="508" y="636"/>
                  </a:lnTo>
                  <a:close/>
                  <a:moveTo>
                    <a:pt x="47" y="0"/>
                  </a:moveTo>
                  <a:lnTo>
                    <a:pt x="1910" y="449"/>
                  </a:lnTo>
                  <a:lnTo>
                    <a:pt x="1913" y="647"/>
                  </a:lnTo>
                  <a:lnTo>
                    <a:pt x="1917" y="733"/>
                  </a:lnTo>
                  <a:lnTo>
                    <a:pt x="1927" y="818"/>
                  </a:lnTo>
                  <a:lnTo>
                    <a:pt x="1942" y="902"/>
                  </a:lnTo>
                  <a:lnTo>
                    <a:pt x="1970" y="1017"/>
                  </a:lnTo>
                  <a:lnTo>
                    <a:pt x="2009" y="1128"/>
                  </a:lnTo>
                  <a:lnTo>
                    <a:pt x="2058" y="1233"/>
                  </a:lnTo>
                  <a:lnTo>
                    <a:pt x="2115" y="1333"/>
                  </a:lnTo>
                  <a:lnTo>
                    <a:pt x="2181" y="1427"/>
                  </a:lnTo>
                  <a:lnTo>
                    <a:pt x="2254" y="1515"/>
                  </a:lnTo>
                  <a:lnTo>
                    <a:pt x="2333" y="1594"/>
                  </a:lnTo>
                  <a:lnTo>
                    <a:pt x="2420" y="1668"/>
                  </a:lnTo>
                  <a:lnTo>
                    <a:pt x="2514" y="1733"/>
                  </a:lnTo>
                  <a:lnTo>
                    <a:pt x="2612" y="1792"/>
                  </a:lnTo>
                  <a:lnTo>
                    <a:pt x="2715" y="1841"/>
                  </a:lnTo>
                  <a:lnTo>
                    <a:pt x="2822" y="1880"/>
                  </a:lnTo>
                  <a:lnTo>
                    <a:pt x="2935" y="1910"/>
                  </a:lnTo>
                  <a:lnTo>
                    <a:pt x="3050" y="1931"/>
                  </a:lnTo>
                  <a:lnTo>
                    <a:pt x="3168" y="1940"/>
                  </a:lnTo>
                  <a:lnTo>
                    <a:pt x="3368" y="1948"/>
                  </a:lnTo>
                  <a:lnTo>
                    <a:pt x="3761" y="3822"/>
                  </a:lnTo>
                  <a:lnTo>
                    <a:pt x="3471" y="3845"/>
                  </a:lnTo>
                  <a:lnTo>
                    <a:pt x="3287" y="3854"/>
                  </a:lnTo>
                  <a:lnTo>
                    <a:pt x="3104" y="3852"/>
                  </a:lnTo>
                  <a:lnTo>
                    <a:pt x="2922" y="3841"/>
                  </a:lnTo>
                  <a:lnTo>
                    <a:pt x="2743" y="3820"/>
                  </a:lnTo>
                  <a:lnTo>
                    <a:pt x="2566" y="3788"/>
                  </a:lnTo>
                  <a:lnTo>
                    <a:pt x="2393" y="3747"/>
                  </a:lnTo>
                  <a:lnTo>
                    <a:pt x="2224" y="3696"/>
                  </a:lnTo>
                  <a:lnTo>
                    <a:pt x="2056" y="3636"/>
                  </a:lnTo>
                  <a:lnTo>
                    <a:pt x="1895" y="3568"/>
                  </a:lnTo>
                  <a:lnTo>
                    <a:pt x="1737" y="3491"/>
                  </a:lnTo>
                  <a:lnTo>
                    <a:pt x="1582" y="3405"/>
                  </a:lnTo>
                  <a:lnTo>
                    <a:pt x="1434" y="3311"/>
                  </a:lnTo>
                  <a:lnTo>
                    <a:pt x="1291" y="3211"/>
                  </a:lnTo>
                  <a:lnTo>
                    <a:pt x="1153" y="3102"/>
                  </a:lnTo>
                  <a:lnTo>
                    <a:pt x="1022" y="2986"/>
                  </a:lnTo>
                  <a:lnTo>
                    <a:pt x="896" y="2861"/>
                  </a:lnTo>
                  <a:lnTo>
                    <a:pt x="777" y="2732"/>
                  </a:lnTo>
                  <a:lnTo>
                    <a:pt x="666" y="2594"/>
                  </a:lnTo>
                  <a:lnTo>
                    <a:pt x="563" y="2452"/>
                  </a:lnTo>
                  <a:lnTo>
                    <a:pt x="465" y="2303"/>
                  </a:lnTo>
                  <a:lnTo>
                    <a:pt x="376" y="2149"/>
                  </a:lnTo>
                  <a:lnTo>
                    <a:pt x="297" y="1987"/>
                  </a:lnTo>
                  <a:lnTo>
                    <a:pt x="226" y="1822"/>
                  </a:lnTo>
                  <a:lnTo>
                    <a:pt x="164" y="1651"/>
                  </a:lnTo>
                  <a:lnTo>
                    <a:pt x="111" y="1476"/>
                  </a:lnTo>
                  <a:lnTo>
                    <a:pt x="68" y="1295"/>
                  </a:lnTo>
                  <a:lnTo>
                    <a:pt x="32" y="1096"/>
                  </a:lnTo>
                  <a:lnTo>
                    <a:pt x="9" y="895"/>
                  </a:lnTo>
                  <a:lnTo>
                    <a:pt x="0" y="694"/>
                  </a:lnTo>
                  <a:lnTo>
                    <a:pt x="2" y="491"/>
                  </a:lnTo>
                  <a:lnTo>
                    <a:pt x="17" y="290"/>
                  </a:lnTo>
                  <a:lnTo>
                    <a:pt x="4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351">
              <a:extLst>
                <a:ext uri="{FF2B5EF4-FFF2-40B4-BE49-F238E27FC236}">
                  <a16:creationId xmlns:a16="http://schemas.microsoft.com/office/drawing/2014/main" id="{B71E6162-38CE-4C72-A09B-4174C41809D5}"/>
                </a:ext>
              </a:extLst>
            </p:cNvPr>
            <p:cNvSpPr>
              <a:spLocks/>
            </p:cNvSpPr>
            <p:nvPr/>
          </p:nvSpPr>
          <p:spPr bwMode="auto">
            <a:xfrm>
              <a:off x="5747" y="2601"/>
              <a:ext cx="1599" cy="2882"/>
            </a:xfrm>
            <a:custGeom>
              <a:avLst/>
              <a:gdLst>
                <a:gd name="T0" fmla="*/ 350 w 3198"/>
                <a:gd name="T1" fmla="*/ 2 h 5764"/>
                <a:gd name="T2" fmla="*/ 692 w 3198"/>
                <a:gd name="T3" fmla="*/ 36 h 5764"/>
                <a:gd name="T4" fmla="*/ 1025 w 3198"/>
                <a:gd name="T5" fmla="*/ 107 h 5764"/>
                <a:gd name="T6" fmla="*/ 1343 w 3198"/>
                <a:gd name="T7" fmla="*/ 216 h 5764"/>
                <a:gd name="T8" fmla="*/ 1648 w 3198"/>
                <a:gd name="T9" fmla="*/ 359 h 5764"/>
                <a:gd name="T10" fmla="*/ 1934 w 3198"/>
                <a:gd name="T11" fmla="*/ 536 h 5764"/>
                <a:gd name="T12" fmla="*/ 2197 w 3198"/>
                <a:gd name="T13" fmla="*/ 742 h 5764"/>
                <a:gd name="T14" fmla="*/ 2436 w 3198"/>
                <a:gd name="T15" fmla="*/ 979 h 5764"/>
                <a:gd name="T16" fmla="*/ 2649 w 3198"/>
                <a:gd name="T17" fmla="*/ 1244 h 5764"/>
                <a:gd name="T18" fmla="*/ 2831 w 3198"/>
                <a:gd name="T19" fmla="*/ 1534 h 5764"/>
                <a:gd name="T20" fmla="*/ 2980 w 3198"/>
                <a:gd name="T21" fmla="*/ 1846 h 5764"/>
                <a:gd name="T22" fmla="*/ 3093 w 3198"/>
                <a:gd name="T23" fmla="*/ 2181 h 5764"/>
                <a:gd name="T24" fmla="*/ 3166 w 3198"/>
                <a:gd name="T25" fmla="*/ 2532 h 5764"/>
                <a:gd name="T26" fmla="*/ 3198 w 3198"/>
                <a:gd name="T27" fmla="*/ 2884 h 5764"/>
                <a:gd name="T28" fmla="*/ 3187 w 3198"/>
                <a:gd name="T29" fmla="*/ 3230 h 5764"/>
                <a:gd name="T30" fmla="*/ 3136 w 3198"/>
                <a:gd name="T31" fmla="*/ 3568 h 5764"/>
                <a:gd name="T32" fmla="*/ 3049 w 3198"/>
                <a:gd name="T33" fmla="*/ 3895 h 5764"/>
                <a:gd name="T34" fmla="*/ 2925 w 3198"/>
                <a:gd name="T35" fmla="*/ 4207 h 5764"/>
                <a:gd name="T36" fmla="*/ 2767 w 3198"/>
                <a:gd name="T37" fmla="*/ 4504 h 5764"/>
                <a:gd name="T38" fmla="*/ 2575 w 3198"/>
                <a:gd name="T39" fmla="*/ 4781 h 5764"/>
                <a:gd name="T40" fmla="*/ 2355 w 3198"/>
                <a:gd name="T41" fmla="*/ 5035 h 5764"/>
                <a:gd name="T42" fmla="*/ 2107 w 3198"/>
                <a:gd name="T43" fmla="*/ 5262 h 5764"/>
                <a:gd name="T44" fmla="*/ 1832 w 3198"/>
                <a:gd name="T45" fmla="*/ 5461 h 5764"/>
                <a:gd name="T46" fmla="*/ 1531 w 3198"/>
                <a:gd name="T47" fmla="*/ 5630 h 5764"/>
                <a:gd name="T48" fmla="*/ 1209 w 3198"/>
                <a:gd name="T49" fmla="*/ 5764 h 5764"/>
                <a:gd name="T50" fmla="*/ 1023 w 3198"/>
                <a:gd name="T51" fmla="*/ 4311 h 5764"/>
                <a:gd name="T52" fmla="*/ 1223 w 3198"/>
                <a:gd name="T53" fmla="*/ 4172 h 5764"/>
                <a:gd name="T54" fmla="*/ 1396 w 3198"/>
                <a:gd name="T55" fmla="*/ 4004 h 5764"/>
                <a:gd name="T56" fmla="*/ 1541 w 3198"/>
                <a:gd name="T57" fmla="*/ 3814 h 5764"/>
                <a:gd name="T58" fmla="*/ 1655 w 3198"/>
                <a:gd name="T59" fmla="*/ 3604 h 5764"/>
                <a:gd name="T60" fmla="*/ 1738 w 3198"/>
                <a:gd name="T61" fmla="*/ 3378 h 5764"/>
                <a:gd name="T62" fmla="*/ 1783 w 3198"/>
                <a:gd name="T63" fmla="*/ 3141 h 5764"/>
                <a:gd name="T64" fmla="*/ 1793 w 3198"/>
                <a:gd name="T65" fmla="*/ 2895 h 5764"/>
                <a:gd name="T66" fmla="*/ 1761 w 3198"/>
                <a:gd name="T67" fmla="*/ 2643 h 5764"/>
                <a:gd name="T68" fmla="*/ 1689 w 3198"/>
                <a:gd name="T69" fmla="*/ 2401 h 5764"/>
                <a:gd name="T70" fmla="*/ 1582 w 3198"/>
                <a:gd name="T71" fmla="*/ 2177 h 5764"/>
                <a:gd name="T72" fmla="*/ 1445 w 3198"/>
                <a:gd name="T73" fmla="*/ 1978 h 5764"/>
                <a:gd name="T74" fmla="*/ 1277 w 3198"/>
                <a:gd name="T75" fmla="*/ 1805 h 5764"/>
                <a:gd name="T76" fmla="*/ 1089 w 3198"/>
                <a:gd name="T77" fmla="*/ 1658 h 5764"/>
                <a:gd name="T78" fmla="*/ 880 w 3198"/>
                <a:gd name="T79" fmla="*/ 1543 h 5764"/>
                <a:gd name="T80" fmla="*/ 654 w 3198"/>
                <a:gd name="T81" fmla="*/ 1459 h 5764"/>
                <a:gd name="T82" fmla="*/ 415 w 3198"/>
                <a:gd name="T83" fmla="*/ 1412 h 5764"/>
                <a:gd name="T84" fmla="*/ 0 w 3198"/>
                <a:gd name="T85" fmla="*/ 7 h 5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198" h="5764">
                  <a:moveTo>
                    <a:pt x="175" y="0"/>
                  </a:moveTo>
                  <a:lnTo>
                    <a:pt x="350" y="2"/>
                  </a:lnTo>
                  <a:lnTo>
                    <a:pt x="521" y="13"/>
                  </a:lnTo>
                  <a:lnTo>
                    <a:pt x="692" y="36"/>
                  </a:lnTo>
                  <a:lnTo>
                    <a:pt x="859" y="66"/>
                  </a:lnTo>
                  <a:lnTo>
                    <a:pt x="1025" y="107"/>
                  </a:lnTo>
                  <a:lnTo>
                    <a:pt x="1185" y="156"/>
                  </a:lnTo>
                  <a:lnTo>
                    <a:pt x="1343" y="216"/>
                  </a:lnTo>
                  <a:lnTo>
                    <a:pt x="1497" y="284"/>
                  </a:lnTo>
                  <a:lnTo>
                    <a:pt x="1648" y="359"/>
                  </a:lnTo>
                  <a:lnTo>
                    <a:pt x="1793" y="444"/>
                  </a:lnTo>
                  <a:lnTo>
                    <a:pt x="1934" y="536"/>
                  </a:lnTo>
                  <a:lnTo>
                    <a:pt x="2067" y="635"/>
                  </a:lnTo>
                  <a:lnTo>
                    <a:pt x="2197" y="742"/>
                  </a:lnTo>
                  <a:lnTo>
                    <a:pt x="2319" y="857"/>
                  </a:lnTo>
                  <a:lnTo>
                    <a:pt x="2436" y="979"/>
                  </a:lnTo>
                  <a:lnTo>
                    <a:pt x="2547" y="1109"/>
                  </a:lnTo>
                  <a:lnTo>
                    <a:pt x="2649" y="1244"/>
                  </a:lnTo>
                  <a:lnTo>
                    <a:pt x="2745" y="1385"/>
                  </a:lnTo>
                  <a:lnTo>
                    <a:pt x="2831" y="1534"/>
                  </a:lnTo>
                  <a:lnTo>
                    <a:pt x="2910" y="1686"/>
                  </a:lnTo>
                  <a:lnTo>
                    <a:pt x="2980" y="1846"/>
                  </a:lnTo>
                  <a:lnTo>
                    <a:pt x="3042" y="2011"/>
                  </a:lnTo>
                  <a:lnTo>
                    <a:pt x="3093" y="2181"/>
                  </a:lnTo>
                  <a:lnTo>
                    <a:pt x="3136" y="2356"/>
                  </a:lnTo>
                  <a:lnTo>
                    <a:pt x="3166" y="2532"/>
                  </a:lnTo>
                  <a:lnTo>
                    <a:pt x="3189" y="2709"/>
                  </a:lnTo>
                  <a:lnTo>
                    <a:pt x="3198" y="2884"/>
                  </a:lnTo>
                  <a:lnTo>
                    <a:pt x="3198" y="3059"/>
                  </a:lnTo>
                  <a:lnTo>
                    <a:pt x="3187" y="3230"/>
                  </a:lnTo>
                  <a:lnTo>
                    <a:pt x="3166" y="3401"/>
                  </a:lnTo>
                  <a:lnTo>
                    <a:pt x="3136" y="3568"/>
                  </a:lnTo>
                  <a:lnTo>
                    <a:pt x="3097" y="3734"/>
                  </a:lnTo>
                  <a:lnTo>
                    <a:pt x="3049" y="3895"/>
                  </a:lnTo>
                  <a:lnTo>
                    <a:pt x="2991" y="4053"/>
                  </a:lnTo>
                  <a:lnTo>
                    <a:pt x="2925" y="4207"/>
                  </a:lnTo>
                  <a:lnTo>
                    <a:pt x="2850" y="4358"/>
                  </a:lnTo>
                  <a:lnTo>
                    <a:pt x="2767" y="4504"/>
                  </a:lnTo>
                  <a:lnTo>
                    <a:pt x="2675" y="4645"/>
                  </a:lnTo>
                  <a:lnTo>
                    <a:pt x="2575" y="4781"/>
                  </a:lnTo>
                  <a:lnTo>
                    <a:pt x="2470" y="4910"/>
                  </a:lnTo>
                  <a:lnTo>
                    <a:pt x="2355" y="5035"/>
                  </a:lnTo>
                  <a:lnTo>
                    <a:pt x="2235" y="5151"/>
                  </a:lnTo>
                  <a:lnTo>
                    <a:pt x="2107" y="5262"/>
                  </a:lnTo>
                  <a:lnTo>
                    <a:pt x="1971" y="5365"/>
                  </a:lnTo>
                  <a:lnTo>
                    <a:pt x="1832" y="5461"/>
                  </a:lnTo>
                  <a:lnTo>
                    <a:pt x="1684" y="5550"/>
                  </a:lnTo>
                  <a:lnTo>
                    <a:pt x="1531" y="5630"/>
                  </a:lnTo>
                  <a:lnTo>
                    <a:pt x="1373" y="5702"/>
                  </a:lnTo>
                  <a:lnTo>
                    <a:pt x="1209" y="5764"/>
                  </a:lnTo>
                  <a:lnTo>
                    <a:pt x="916" y="4369"/>
                  </a:lnTo>
                  <a:lnTo>
                    <a:pt x="1023" y="4311"/>
                  </a:lnTo>
                  <a:lnTo>
                    <a:pt x="1127" y="4245"/>
                  </a:lnTo>
                  <a:lnTo>
                    <a:pt x="1223" y="4172"/>
                  </a:lnTo>
                  <a:lnTo>
                    <a:pt x="1313" y="4091"/>
                  </a:lnTo>
                  <a:lnTo>
                    <a:pt x="1396" y="4004"/>
                  </a:lnTo>
                  <a:lnTo>
                    <a:pt x="1473" y="3912"/>
                  </a:lnTo>
                  <a:lnTo>
                    <a:pt x="1541" y="3814"/>
                  </a:lnTo>
                  <a:lnTo>
                    <a:pt x="1603" y="3711"/>
                  </a:lnTo>
                  <a:lnTo>
                    <a:pt x="1655" y="3604"/>
                  </a:lnTo>
                  <a:lnTo>
                    <a:pt x="1700" y="3493"/>
                  </a:lnTo>
                  <a:lnTo>
                    <a:pt x="1738" y="3378"/>
                  </a:lnTo>
                  <a:lnTo>
                    <a:pt x="1764" y="3262"/>
                  </a:lnTo>
                  <a:lnTo>
                    <a:pt x="1783" y="3141"/>
                  </a:lnTo>
                  <a:lnTo>
                    <a:pt x="1793" y="3019"/>
                  </a:lnTo>
                  <a:lnTo>
                    <a:pt x="1793" y="2895"/>
                  </a:lnTo>
                  <a:lnTo>
                    <a:pt x="1781" y="2769"/>
                  </a:lnTo>
                  <a:lnTo>
                    <a:pt x="1761" y="2643"/>
                  </a:lnTo>
                  <a:lnTo>
                    <a:pt x="1729" y="2519"/>
                  </a:lnTo>
                  <a:lnTo>
                    <a:pt x="1689" y="2401"/>
                  </a:lnTo>
                  <a:lnTo>
                    <a:pt x="1640" y="2286"/>
                  </a:lnTo>
                  <a:lnTo>
                    <a:pt x="1582" y="2177"/>
                  </a:lnTo>
                  <a:lnTo>
                    <a:pt x="1516" y="2075"/>
                  </a:lnTo>
                  <a:lnTo>
                    <a:pt x="1445" y="1978"/>
                  </a:lnTo>
                  <a:lnTo>
                    <a:pt x="1364" y="1887"/>
                  </a:lnTo>
                  <a:lnTo>
                    <a:pt x="1277" y="1805"/>
                  </a:lnTo>
                  <a:lnTo>
                    <a:pt x="1187" y="1728"/>
                  </a:lnTo>
                  <a:lnTo>
                    <a:pt x="1089" y="1658"/>
                  </a:lnTo>
                  <a:lnTo>
                    <a:pt x="985" y="1596"/>
                  </a:lnTo>
                  <a:lnTo>
                    <a:pt x="880" y="1543"/>
                  </a:lnTo>
                  <a:lnTo>
                    <a:pt x="769" y="1496"/>
                  </a:lnTo>
                  <a:lnTo>
                    <a:pt x="654" y="1459"/>
                  </a:lnTo>
                  <a:lnTo>
                    <a:pt x="536" y="1431"/>
                  </a:lnTo>
                  <a:lnTo>
                    <a:pt x="415" y="1412"/>
                  </a:lnTo>
                  <a:lnTo>
                    <a:pt x="293" y="1402"/>
                  </a:lnTo>
                  <a:lnTo>
                    <a:pt x="0" y="7"/>
                  </a:lnTo>
                  <a:lnTo>
                    <a:pt x="1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52">
              <a:extLst>
                <a:ext uri="{FF2B5EF4-FFF2-40B4-BE49-F238E27FC236}">
                  <a16:creationId xmlns:a16="http://schemas.microsoft.com/office/drawing/2014/main" id="{9A1382E1-FB74-49C8-B7C4-3158D346AD4D}"/>
                </a:ext>
              </a:extLst>
            </p:cNvPr>
            <p:cNvSpPr>
              <a:spLocks/>
            </p:cNvSpPr>
            <p:nvPr/>
          </p:nvSpPr>
          <p:spPr bwMode="auto">
            <a:xfrm>
              <a:off x="4477" y="2684"/>
              <a:ext cx="1041" cy="1036"/>
            </a:xfrm>
            <a:custGeom>
              <a:avLst/>
              <a:gdLst>
                <a:gd name="T0" fmla="*/ 1791 w 2082"/>
                <a:gd name="T1" fmla="*/ 0 h 2072"/>
                <a:gd name="T2" fmla="*/ 2082 w 2082"/>
                <a:gd name="T3" fmla="*/ 1395 h 2072"/>
                <a:gd name="T4" fmla="*/ 1971 w 2082"/>
                <a:gd name="T5" fmla="*/ 1454 h 2072"/>
                <a:gd name="T6" fmla="*/ 1868 w 2082"/>
                <a:gd name="T7" fmla="*/ 1523 h 2072"/>
                <a:gd name="T8" fmla="*/ 1770 w 2082"/>
                <a:gd name="T9" fmla="*/ 1598 h 2072"/>
                <a:gd name="T10" fmla="*/ 1678 w 2082"/>
                <a:gd name="T11" fmla="*/ 1681 h 2072"/>
                <a:gd name="T12" fmla="*/ 1593 w 2082"/>
                <a:gd name="T13" fmla="*/ 1769 h 2072"/>
                <a:gd name="T14" fmla="*/ 1516 w 2082"/>
                <a:gd name="T15" fmla="*/ 1865 h 2072"/>
                <a:gd name="T16" fmla="*/ 1446 w 2082"/>
                <a:gd name="T17" fmla="*/ 1965 h 2072"/>
                <a:gd name="T18" fmla="*/ 1386 w 2082"/>
                <a:gd name="T19" fmla="*/ 2072 h 2072"/>
                <a:gd name="T20" fmla="*/ 0 w 2082"/>
                <a:gd name="T21" fmla="*/ 1737 h 2072"/>
                <a:gd name="T22" fmla="*/ 65 w 2082"/>
                <a:gd name="T23" fmla="*/ 1581 h 2072"/>
                <a:gd name="T24" fmla="*/ 139 w 2082"/>
                <a:gd name="T25" fmla="*/ 1427 h 2072"/>
                <a:gd name="T26" fmla="*/ 222 w 2082"/>
                <a:gd name="T27" fmla="*/ 1281 h 2072"/>
                <a:gd name="T28" fmla="*/ 314 w 2082"/>
                <a:gd name="T29" fmla="*/ 1136 h 2072"/>
                <a:gd name="T30" fmla="*/ 412 w 2082"/>
                <a:gd name="T31" fmla="*/ 999 h 2072"/>
                <a:gd name="T32" fmla="*/ 519 w 2082"/>
                <a:gd name="T33" fmla="*/ 867 h 2072"/>
                <a:gd name="T34" fmla="*/ 634 w 2082"/>
                <a:gd name="T35" fmla="*/ 741 h 2072"/>
                <a:gd name="T36" fmla="*/ 756 w 2082"/>
                <a:gd name="T37" fmla="*/ 623 h 2072"/>
                <a:gd name="T38" fmla="*/ 884 w 2082"/>
                <a:gd name="T39" fmla="*/ 510 h 2072"/>
                <a:gd name="T40" fmla="*/ 1019 w 2082"/>
                <a:gd name="T41" fmla="*/ 405 h 2072"/>
                <a:gd name="T42" fmla="*/ 1160 w 2082"/>
                <a:gd name="T43" fmla="*/ 307 h 2072"/>
                <a:gd name="T44" fmla="*/ 1309 w 2082"/>
                <a:gd name="T45" fmla="*/ 217 h 2072"/>
                <a:gd name="T46" fmla="*/ 1463 w 2082"/>
                <a:gd name="T47" fmla="*/ 136 h 2072"/>
                <a:gd name="T48" fmla="*/ 1623 w 2082"/>
                <a:gd name="T49" fmla="*/ 64 h 2072"/>
                <a:gd name="T50" fmla="*/ 1791 w 2082"/>
                <a:gd name="T51" fmla="*/ 0 h 2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82" h="2072">
                  <a:moveTo>
                    <a:pt x="1791" y="0"/>
                  </a:moveTo>
                  <a:lnTo>
                    <a:pt x="2082" y="1395"/>
                  </a:lnTo>
                  <a:lnTo>
                    <a:pt x="1971" y="1454"/>
                  </a:lnTo>
                  <a:lnTo>
                    <a:pt x="1868" y="1523"/>
                  </a:lnTo>
                  <a:lnTo>
                    <a:pt x="1770" y="1598"/>
                  </a:lnTo>
                  <a:lnTo>
                    <a:pt x="1678" y="1681"/>
                  </a:lnTo>
                  <a:lnTo>
                    <a:pt x="1593" y="1769"/>
                  </a:lnTo>
                  <a:lnTo>
                    <a:pt x="1516" y="1865"/>
                  </a:lnTo>
                  <a:lnTo>
                    <a:pt x="1446" y="1965"/>
                  </a:lnTo>
                  <a:lnTo>
                    <a:pt x="1386" y="2072"/>
                  </a:lnTo>
                  <a:lnTo>
                    <a:pt x="0" y="1737"/>
                  </a:lnTo>
                  <a:lnTo>
                    <a:pt x="65" y="1581"/>
                  </a:lnTo>
                  <a:lnTo>
                    <a:pt x="139" y="1427"/>
                  </a:lnTo>
                  <a:lnTo>
                    <a:pt x="222" y="1281"/>
                  </a:lnTo>
                  <a:lnTo>
                    <a:pt x="314" y="1136"/>
                  </a:lnTo>
                  <a:lnTo>
                    <a:pt x="412" y="999"/>
                  </a:lnTo>
                  <a:lnTo>
                    <a:pt x="519" y="867"/>
                  </a:lnTo>
                  <a:lnTo>
                    <a:pt x="634" y="741"/>
                  </a:lnTo>
                  <a:lnTo>
                    <a:pt x="756" y="623"/>
                  </a:lnTo>
                  <a:lnTo>
                    <a:pt x="884" y="510"/>
                  </a:lnTo>
                  <a:lnTo>
                    <a:pt x="1019" y="405"/>
                  </a:lnTo>
                  <a:lnTo>
                    <a:pt x="1160" y="307"/>
                  </a:lnTo>
                  <a:lnTo>
                    <a:pt x="1309" y="217"/>
                  </a:lnTo>
                  <a:lnTo>
                    <a:pt x="1463" y="136"/>
                  </a:lnTo>
                  <a:lnTo>
                    <a:pt x="1623" y="64"/>
                  </a:lnTo>
                  <a:lnTo>
                    <a:pt x="17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0" name="Group 336">
            <a:extLst>
              <a:ext uri="{FF2B5EF4-FFF2-40B4-BE49-F238E27FC236}">
                <a16:creationId xmlns:a16="http://schemas.microsoft.com/office/drawing/2014/main" id="{8BD6E938-1F9E-4F70-ACE2-CC4FC9DF446F}"/>
              </a:ext>
            </a:extLst>
          </p:cNvPr>
          <p:cNvGrpSpPr>
            <a:grpSpLocks noChangeAspect="1"/>
          </p:cNvGrpSpPr>
          <p:nvPr/>
        </p:nvGrpSpPr>
        <p:grpSpPr bwMode="auto">
          <a:xfrm>
            <a:off x="10992798" y="3225798"/>
            <a:ext cx="406662" cy="406402"/>
            <a:chOff x="3771" y="2943"/>
            <a:chExt cx="3138" cy="3136"/>
          </a:xfrm>
          <a:solidFill>
            <a:schemeClr val="bg1"/>
          </a:solidFill>
        </p:grpSpPr>
        <p:sp>
          <p:nvSpPr>
            <p:cNvPr id="41" name="Freeform 338">
              <a:extLst>
                <a:ext uri="{FF2B5EF4-FFF2-40B4-BE49-F238E27FC236}">
                  <a16:creationId xmlns:a16="http://schemas.microsoft.com/office/drawing/2014/main" id="{18F1CE57-64F2-41A9-9C4E-AD0B6AECA0F3}"/>
                </a:ext>
              </a:extLst>
            </p:cNvPr>
            <p:cNvSpPr>
              <a:spLocks noEditPoints="1"/>
            </p:cNvSpPr>
            <p:nvPr/>
          </p:nvSpPr>
          <p:spPr bwMode="auto">
            <a:xfrm>
              <a:off x="3771" y="2943"/>
              <a:ext cx="3138" cy="3136"/>
            </a:xfrm>
            <a:custGeom>
              <a:avLst/>
              <a:gdLst>
                <a:gd name="T0" fmla="*/ 2318 w 6277"/>
                <a:gd name="T1" fmla="*/ 1093 h 6274"/>
                <a:gd name="T2" fmla="*/ 1689 w 6277"/>
                <a:gd name="T3" fmla="*/ 1478 h 6274"/>
                <a:gd name="T4" fmla="*/ 1223 w 6277"/>
                <a:gd name="T5" fmla="*/ 2049 h 6274"/>
                <a:gd name="T6" fmla="*/ 969 w 6277"/>
                <a:gd name="T7" fmla="*/ 2754 h 6274"/>
                <a:gd name="T8" fmla="*/ 1351 w 6277"/>
                <a:gd name="T9" fmla="*/ 2947 h 6274"/>
                <a:gd name="T10" fmla="*/ 1450 w 6277"/>
                <a:gd name="T11" fmla="*/ 3136 h 6274"/>
                <a:gd name="T12" fmla="*/ 1351 w 6277"/>
                <a:gd name="T13" fmla="*/ 3327 h 6274"/>
                <a:gd name="T14" fmla="*/ 969 w 6277"/>
                <a:gd name="T15" fmla="*/ 3520 h 6274"/>
                <a:gd name="T16" fmla="*/ 1223 w 6277"/>
                <a:gd name="T17" fmla="*/ 4225 h 6274"/>
                <a:gd name="T18" fmla="*/ 1689 w 6277"/>
                <a:gd name="T19" fmla="*/ 4794 h 6274"/>
                <a:gd name="T20" fmla="*/ 2318 w 6277"/>
                <a:gd name="T21" fmla="*/ 5181 h 6274"/>
                <a:gd name="T22" fmla="*/ 2910 w 6277"/>
                <a:gd name="T23" fmla="*/ 5051 h 6274"/>
                <a:gd name="T24" fmla="*/ 3009 w 6277"/>
                <a:gd name="T25" fmla="*/ 4862 h 6274"/>
                <a:gd name="T26" fmla="*/ 3227 w 6277"/>
                <a:gd name="T27" fmla="*/ 4841 h 6274"/>
                <a:gd name="T28" fmla="*/ 3363 w 6277"/>
                <a:gd name="T29" fmla="*/ 5006 h 6274"/>
                <a:gd name="T30" fmla="*/ 3816 w 6277"/>
                <a:gd name="T31" fmla="*/ 5231 h 6274"/>
                <a:gd name="T32" fmla="*/ 4473 w 6277"/>
                <a:gd name="T33" fmla="*/ 4887 h 6274"/>
                <a:gd name="T34" fmla="*/ 4975 w 6277"/>
                <a:gd name="T35" fmla="*/ 4351 h 6274"/>
                <a:gd name="T36" fmla="*/ 5275 w 6277"/>
                <a:gd name="T37" fmla="*/ 3669 h 6274"/>
                <a:gd name="T38" fmla="*/ 4966 w 6277"/>
                <a:gd name="T39" fmla="*/ 3348 h 6274"/>
                <a:gd name="T40" fmla="*/ 4830 w 6277"/>
                <a:gd name="T41" fmla="*/ 3184 h 6274"/>
                <a:gd name="T42" fmla="*/ 4893 w 6277"/>
                <a:gd name="T43" fmla="*/ 2974 h 6274"/>
                <a:gd name="T44" fmla="*/ 5329 w 6277"/>
                <a:gd name="T45" fmla="*/ 2907 h 6274"/>
                <a:gd name="T46" fmla="*/ 5123 w 6277"/>
                <a:gd name="T47" fmla="*/ 2181 h 6274"/>
                <a:gd name="T48" fmla="*/ 4697 w 6277"/>
                <a:gd name="T49" fmla="*/ 1580 h 6274"/>
                <a:gd name="T50" fmla="*/ 4095 w 6277"/>
                <a:gd name="T51" fmla="*/ 1154 h 6274"/>
                <a:gd name="T52" fmla="*/ 3367 w 6277"/>
                <a:gd name="T53" fmla="*/ 948 h 6274"/>
                <a:gd name="T54" fmla="*/ 3300 w 6277"/>
                <a:gd name="T55" fmla="*/ 1383 h 6274"/>
                <a:gd name="T56" fmla="*/ 3092 w 6277"/>
                <a:gd name="T57" fmla="*/ 1446 h 6274"/>
                <a:gd name="T58" fmla="*/ 2927 w 6277"/>
                <a:gd name="T59" fmla="*/ 1310 h 6274"/>
                <a:gd name="T60" fmla="*/ 3185 w 6277"/>
                <a:gd name="T61" fmla="*/ 4 h 6274"/>
                <a:gd name="T62" fmla="*/ 3349 w 6277"/>
                <a:gd name="T63" fmla="*/ 140 h 6274"/>
                <a:gd name="T64" fmla="*/ 3709 w 6277"/>
                <a:gd name="T65" fmla="*/ 556 h 6274"/>
                <a:gd name="T66" fmla="*/ 4486 w 6277"/>
                <a:gd name="T67" fmla="*/ 864 h 6274"/>
                <a:gd name="T68" fmla="*/ 5121 w 6277"/>
                <a:gd name="T69" fmla="*/ 1389 h 6274"/>
                <a:gd name="T70" fmla="*/ 5566 w 6277"/>
                <a:gd name="T71" fmla="*/ 2086 h 6274"/>
                <a:gd name="T72" fmla="*/ 5772 w 6277"/>
                <a:gd name="T73" fmla="*/ 2907 h 6274"/>
                <a:gd name="T74" fmla="*/ 6208 w 6277"/>
                <a:gd name="T75" fmla="*/ 2974 h 6274"/>
                <a:gd name="T76" fmla="*/ 6271 w 6277"/>
                <a:gd name="T77" fmla="*/ 3184 h 6274"/>
                <a:gd name="T78" fmla="*/ 6137 w 6277"/>
                <a:gd name="T79" fmla="*/ 3348 h 6274"/>
                <a:gd name="T80" fmla="*/ 5721 w 6277"/>
                <a:gd name="T81" fmla="*/ 3707 h 6274"/>
                <a:gd name="T82" fmla="*/ 5413 w 6277"/>
                <a:gd name="T83" fmla="*/ 4484 h 6274"/>
                <a:gd name="T84" fmla="*/ 4888 w 6277"/>
                <a:gd name="T85" fmla="*/ 5118 h 6274"/>
                <a:gd name="T86" fmla="*/ 4190 w 6277"/>
                <a:gd name="T87" fmla="*/ 5561 h 6274"/>
                <a:gd name="T88" fmla="*/ 3367 w 6277"/>
                <a:gd name="T89" fmla="*/ 5769 h 6274"/>
                <a:gd name="T90" fmla="*/ 3300 w 6277"/>
                <a:gd name="T91" fmla="*/ 6207 h 6274"/>
                <a:gd name="T92" fmla="*/ 3092 w 6277"/>
                <a:gd name="T93" fmla="*/ 6268 h 6274"/>
                <a:gd name="T94" fmla="*/ 2927 w 6277"/>
                <a:gd name="T95" fmla="*/ 6132 h 6274"/>
                <a:gd name="T96" fmla="*/ 2568 w 6277"/>
                <a:gd name="T97" fmla="*/ 5718 h 6274"/>
                <a:gd name="T98" fmla="*/ 1788 w 6277"/>
                <a:gd name="T99" fmla="*/ 5410 h 6274"/>
                <a:gd name="T100" fmla="*/ 1156 w 6277"/>
                <a:gd name="T101" fmla="*/ 4885 h 6274"/>
                <a:gd name="T102" fmla="*/ 711 w 6277"/>
                <a:gd name="T103" fmla="*/ 4188 h 6274"/>
                <a:gd name="T104" fmla="*/ 505 w 6277"/>
                <a:gd name="T105" fmla="*/ 3365 h 6274"/>
                <a:gd name="T106" fmla="*/ 67 w 6277"/>
                <a:gd name="T107" fmla="*/ 3298 h 6274"/>
                <a:gd name="T108" fmla="*/ 0 w 6277"/>
                <a:gd name="T109" fmla="*/ 3136 h 6274"/>
                <a:gd name="T110" fmla="*/ 101 w 6277"/>
                <a:gd name="T111" fmla="*/ 2947 h 6274"/>
                <a:gd name="T112" fmla="*/ 524 w 6277"/>
                <a:gd name="T113" fmla="*/ 2735 h 6274"/>
                <a:gd name="T114" fmla="*/ 783 w 6277"/>
                <a:gd name="T115" fmla="*/ 1935 h 6274"/>
                <a:gd name="T116" fmla="*/ 1269 w 6277"/>
                <a:gd name="T117" fmla="*/ 1268 h 6274"/>
                <a:gd name="T118" fmla="*/ 1936 w 6277"/>
                <a:gd name="T119" fmla="*/ 783 h 6274"/>
                <a:gd name="T120" fmla="*/ 2736 w 6277"/>
                <a:gd name="T121" fmla="*/ 524 h 6274"/>
                <a:gd name="T122" fmla="*/ 2948 w 6277"/>
                <a:gd name="T123" fmla="*/ 102 h 6274"/>
                <a:gd name="T124" fmla="*/ 3137 w 6277"/>
                <a:gd name="T125" fmla="*/ 0 h 6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77" h="6274">
                  <a:moveTo>
                    <a:pt x="2910" y="948"/>
                  </a:moveTo>
                  <a:lnTo>
                    <a:pt x="2755" y="969"/>
                  </a:lnTo>
                  <a:lnTo>
                    <a:pt x="2606" y="1001"/>
                  </a:lnTo>
                  <a:lnTo>
                    <a:pt x="2461" y="1041"/>
                  </a:lnTo>
                  <a:lnTo>
                    <a:pt x="2318" y="1093"/>
                  </a:lnTo>
                  <a:lnTo>
                    <a:pt x="2182" y="1154"/>
                  </a:lnTo>
                  <a:lnTo>
                    <a:pt x="2050" y="1223"/>
                  </a:lnTo>
                  <a:lnTo>
                    <a:pt x="1924" y="1301"/>
                  </a:lnTo>
                  <a:lnTo>
                    <a:pt x="1804" y="1385"/>
                  </a:lnTo>
                  <a:lnTo>
                    <a:pt x="1689" y="1478"/>
                  </a:lnTo>
                  <a:lnTo>
                    <a:pt x="1580" y="1580"/>
                  </a:lnTo>
                  <a:lnTo>
                    <a:pt x="1481" y="1689"/>
                  </a:lnTo>
                  <a:lnTo>
                    <a:pt x="1387" y="1801"/>
                  </a:lnTo>
                  <a:lnTo>
                    <a:pt x="1301" y="1923"/>
                  </a:lnTo>
                  <a:lnTo>
                    <a:pt x="1223" y="2049"/>
                  </a:lnTo>
                  <a:lnTo>
                    <a:pt x="1154" y="2181"/>
                  </a:lnTo>
                  <a:lnTo>
                    <a:pt x="1093" y="2317"/>
                  </a:lnTo>
                  <a:lnTo>
                    <a:pt x="1041" y="2458"/>
                  </a:lnTo>
                  <a:lnTo>
                    <a:pt x="1001" y="2605"/>
                  </a:lnTo>
                  <a:lnTo>
                    <a:pt x="969" y="2754"/>
                  </a:lnTo>
                  <a:lnTo>
                    <a:pt x="948" y="2907"/>
                  </a:lnTo>
                  <a:lnTo>
                    <a:pt x="1221" y="2907"/>
                  </a:lnTo>
                  <a:lnTo>
                    <a:pt x="1269" y="2913"/>
                  </a:lnTo>
                  <a:lnTo>
                    <a:pt x="1311" y="2926"/>
                  </a:lnTo>
                  <a:lnTo>
                    <a:pt x="1351" y="2947"/>
                  </a:lnTo>
                  <a:lnTo>
                    <a:pt x="1383" y="2974"/>
                  </a:lnTo>
                  <a:lnTo>
                    <a:pt x="1412" y="3008"/>
                  </a:lnTo>
                  <a:lnTo>
                    <a:pt x="1433" y="3048"/>
                  </a:lnTo>
                  <a:lnTo>
                    <a:pt x="1446" y="3090"/>
                  </a:lnTo>
                  <a:lnTo>
                    <a:pt x="1450" y="3136"/>
                  </a:lnTo>
                  <a:lnTo>
                    <a:pt x="1446" y="3184"/>
                  </a:lnTo>
                  <a:lnTo>
                    <a:pt x="1433" y="3226"/>
                  </a:lnTo>
                  <a:lnTo>
                    <a:pt x="1412" y="3264"/>
                  </a:lnTo>
                  <a:lnTo>
                    <a:pt x="1383" y="3298"/>
                  </a:lnTo>
                  <a:lnTo>
                    <a:pt x="1351" y="3327"/>
                  </a:lnTo>
                  <a:lnTo>
                    <a:pt x="1311" y="3348"/>
                  </a:lnTo>
                  <a:lnTo>
                    <a:pt x="1269" y="3361"/>
                  </a:lnTo>
                  <a:lnTo>
                    <a:pt x="1221" y="3365"/>
                  </a:lnTo>
                  <a:lnTo>
                    <a:pt x="948" y="3365"/>
                  </a:lnTo>
                  <a:lnTo>
                    <a:pt x="969" y="3520"/>
                  </a:lnTo>
                  <a:lnTo>
                    <a:pt x="1001" y="3669"/>
                  </a:lnTo>
                  <a:lnTo>
                    <a:pt x="1041" y="3814"/>
                  </a:lnTo>
                  <a:lnTo>
                    <a:pt x="1093" y="3955"/>
                  </a:lnTo>
                  <a:lnTo>
                    <a:pt x="1154" y="4093"/>
                  </a:lnTo>
                  <a:lnTo>
                    <a:pt x="1223" y="4225"/>
                  </a:lnTo>
                  <a:lnTo>
                    <a:pt x="1301" y="4351"/>
                  </a:lnTo>
                  <a:lnTo>
                    <a:pt x="1387" y="4471"/>
                  </a:lnTo>
                  <a:lnTo>
                    <a:pt x="1481" y="4585"/>
                  </a:lnTo>
                  <a:lnTo>
                    <a:pt x="1580" y="4692"/>
                  </a:lnTo>
                  <a:lnTo>
                    <a:pt x="1689" y="4794"/>
                  </a:lnTo>
                  <a:lnTo>
                    <a:pt x="1804" y="4887"/>
                  </a:lnTo>
                  <a:lnTo>
                    <a:pt x="1924" y="4973"/>
                  </a:lnTo>
                  <a:lnTo>
                    <a:pt x="2050" y="5051"/>
                  </a:lnTo>
                  <a:lnTo>
                    <a:pt x="2182" y="5120"/>
                  </a:lnTo>
                  <a:lnTo>
                    <a:pt x="2318" y="5181"/>
                  </a:lnTo>
                  <a:lnTo>
                    <a:pt x="2461" y="5231"/>
                  </a:lnTo>
                  <a:lnTo>
                    <a:pt x="2606" y="5273"/>
                  </a:lnTo>
                  <a:lnTo>
                    <a:pt x="2755" y="5305"/>
                  </a:lnTo>
                  <a:lnTo>
                    <a:pt x="2910" y="5326"/>
                  </a:lnTo>
                  <a:lnTo>
                    <a:pt x="2910" y="5051"/>
                  </a:lnTo>
                  <a:lnTo>
                    <a:pt x="2914" y="5006"/>
                  </a:lnTo>
                  <a:lnTo>
                    <a:pt x="2927" y="4964"/>
                  </a:lnTo>
                  <a:lnTo>
                    <a:pt x="2948" y="4923"/>
                  </a:lnTo>
                  <a:lnTo>
                    <a:pt x="2977" y="4891"/>
                  </a:lnTo>
                  <a:lnTo>
                    <a:pt x="3009" y="4862"/>
                  </a:lnTo>
                  <a:lnTo>
                    <a:pt x="3050" y="4841"/>
                  </a:lnTo>
                  <a:lnTo>
                    <a:pt x="3092" y="4828"/>
                  </a:lnTo>
                  <a:lnTo>
                    <a:pt x="3137" y="4822"/>
                  </a:lnTo>
                  <a:lnTo>
                    <a:pt x="3185" y="4828"/>
                  </a:lnTo>
                  <a:lnTo>
                    <a:pt x="3227" y="4841"/>
                  </a:lnTo>
                  <a:lnTo>
                    <a:pt x="3267" y="4862"/>
                  </a:lnTo>
                  <a:lnTo>
                    <a:pt x="3300" y="4891"/>
                  </a:lnTo>
                  <a:lnTo>
                    <a:pt x="3328" y="4923"/>
                  </a:lnTo>
                  <a:lnTo>
                    <a:pt x="3349" y="4964"/>
                  </a:lnTo>
                  <a:lnTo>
                    <a:pt x="3363" y="5006"/>
                  </a:lnTo>
                  <a:lnTo>
                    <a:pt x="3367" y="5051"/>
                  </a:lnTo>
                  <a:lnTo>
                    <a:pt x="3367" y="5326"/>
                  </a:lnTo>
                  <a:lnTo>
                    <a:pt x="3521" y="5305"/>
                  </a:lnTo>
                  <a:lnTo>
                    <a:pt x="3670" y="5273"/>
                  </a:lnTo>
                  <a:lnTo>
                    <a:pt x="3816" y="5231"/>
                  </a:lnTo>
                  <a:lnTo>
                    <a:pt x="3957" y="5181"/>
                  </a:lnTo>
                  <a:lnTo>
                    <a:pt x="4095" y="5120"/>
                  </a:lnTo>
                  <a:lnTo>
                    <a:pt x="4226" y="5051"/>
                  </a:lnTo>
                  <a:lnTo>
                    <a:pt x="4353" y="4973"/>
                  </a:lnTo>
                  <a:lnTo>
                    <a:pt x="4473" y="4887"/>
                  </a:lnTo>
                  <a:lnTo>
                    <a:pt x="4588" y="4794"/>
                  </a:lnTo>
                  <a:lnTo>
                    <a:pt x="4697" y="4692"/>
                  </a:lnTo>
                  <a:lnTo>
                    <a:pt x="4796" y="4585"/>
                  </a:lnTo>
                  <a:lnTo>
                    <a:pt x="4889" y="4471"/>
                  </a:lnTo>
                  <a:lnTo>
                    <a:pt x="4975" y="4351"/>
                  </a:lnTo>
                  <a:lnTo>
                    <a:pt x="5054" y="4225"/>
                  </a:lnTo>
                  <a:lnTo>
                    <a:pt x="5123" y="4093"/>
                  </a:lnTo>
                  <a:lnTo>
                    <a:pt x="5184" y="3955"/>
                  </a:lnTo>
                  <a:lnTo>
                    <a:pt x="5235" y="3814"/>
                  </a:lnTo>
                  <a:lnTo>
                    <a:pt x="5275" y="3669"/>
                  </a:lnTo>
                  <a:lnTo>
                    <a:pt x="5308" y="3520"/>
                  </a:lnTo>
                  <a:lnTo>
                    <a:pt x="5329" y="3365"/>
                  </a:lnTo>
                  <a:lnTo>
                    <a:pt x="5056" y="3365"/>
                  </a:lnTo>
                  <a:lnTo>
                    <a:pt x="5008" y="3361"/>
                  </a:lnTo>
                  <a:lnTo>
                    <a:pt x="4966" y="3348"/>
                  </a:lnTo>
                  <a:lnTo>
                    <a:pt x="4926" y="3327"/>
                  </a:lnTo>
                  <a:lnTo>
                    <a:pt x="4893" y="3298"/>
                  </a:lnTo>
                  <a:lnTo>
                    <a:pt x="4865" y="3264"/>
                  </a:lnTo>
                  <a:lnTo>
                    <a:pt x="4844" y="3226"/>
                  </a:lnTo>
                  <a:lnTo>
                    <a:pt x="4830" y="3184"/>
                  </a:lnTo>
                  <a:lnTo>
                    <a:pt x="4826" y="3136"/>
                  </a:lnTo>
                  <a:lnTo>
                    <a:pt x="4830" y="3090"/>
                  </a:lnTo>
                  <a:lnTo>
                    <a:pt x="4844" y="3048"/>
                  </a:lnTo>
                  <a:lnTo>
                    <a:pt x="4865" y="3008"/>
                  </a:lnTo>
                  <a:lnTo>
                    <a:pt x="4893" y="2974"/>
                  </a:lnTo>
                  <a:lnTo>
                    <a:pt x="4926" y="2947"/>
                  </a:lnTo>
                  <a:lnTo>
                    <a:pt x="4966" y="2926"/>
                  </a:lnTo>
                  <a:lnTo>
                    <a:pt x="5008" y="2913"/>
                  </a:lnTo>
                  <a:lnTo>
                    <a:pt x="5056" y="2907"/>
                  </a:lnTo>
                  <a:lnTo>
                    <a:pt x="5329" y="2907"/>
                  </a:lnTo>
                  <a:lnTo>
                    <a:pt x="5308" y="2754"/>
                  </a:lnTo>
                  <a:lnTo>
                    <a:pt x="5275" y="2605"/>
                  </a:lnTo>
                  <a:lnTo>
                    <a:pt x="5235" y="2458"/>
                  </a:lnTo>
                  <a:lnTo>
                    <a:pt x="5184" y="2317"/>
                  </a:lnTo>
                  <a:lnTo>
                    <a:pt x="5123" y="2181"/>
                  </a:lnTo>
                  <a:lnTo>
                    <a:pt x="5054" y="2049"/>
                  </a:lnTo>
                  <a:lnTo>
                    <a:pt x="4975" y="1923"/>
                  </a:lnTo>
                  <a:lnTo>
                    <a:pt x="4889" y="1801"/>
                  </a:lnTo>
                  <a:lnTo>
                    <a:pt x="4796" y="1689"/>
                  </a:lnTo>
                  <a:lnTo>
                    <a:pt x="4697" y="1580"/>
                  </a:lnTo>
                  <a:lnTo>
                    <a:pt x="4588" y="1478"/>
                  </a:lnTo>
                  <a:lnTo>
                    <a:pt x="4473" y="1385"/>
                  </a:lnTo>
                  <a:lnTo>
                    <a:pt x="4353" y="1301"/>
                  </a:lnTo>
                  <a:lnTo>
                    <a:pt x="4226" y="1223"/>
                  </a:lnTo>
                  <a:lnTo>
                    <a:pt x="4095" y="1154"/>
                  </a:lnTo>
                  <a:lnTo>
                    <a:pt x="3957" y="1093"/>
                  </a:lnTo>
                  <a:lnTo>
                    <a:pt x="3816" y="1041"/>
                  </a:lnTo>
                  <a:lnTo>
                    <a:pt x="3670" y="1001"/>
                  </a:lnTo>
                  <a:lnTo>
                    <a:pt x="3521" y="969"/>
                  </a:lnTo>
                  <a:lnTo>
                    <a:pt x="3367" y="948"/>
                  </a:lnTo>
                  <a:lnTo>
                    <a:pt x="3367" y="1221"/>
                  </a:lnTo>
                  <a:lnTo>
                    <a:pt x="3363" y="1266"/>
                  </a:lnTo>
                  <a:lnTo>
                    <a:pt x="3349" y="1310"/>
                  </a:lnTo>
                  <a:lnTo>
                    <a:pt x="3328" y="1349"/>
                  </a:lnTo>
                  <a:lnTo>
                    <a:pt x="3300" y="1383"/>
                  </a:lnTo>
                  <a:lnTo>
                    <a:pt x="3267" y="1412"/>
                  </a:lnTo>
                  <a:lnTo>
                    <a:pt x="3227" y="1433"/>
                  </a:lnTo>
                  <a:lnTo>
                    <a:pt x="3185" y="1446"/>
                  </a:lnTo>
                  <a:lnTo>
                    <a:pt x="3137" y="1450"/>
                  </a:lnTo>
                  <a:lnTo>
                    <a:pt x="3092" y="1446"/>
                  </a:lnTo>
                  <a:lnTo>
                    <a:pt x="3050" y="1433"/>
                  </a:lnTo>
                  <a:lnTo>
                    <a:pt x="3009" y="1412"/>
                  </a:lnTo>
                  <a:lnTo>
                    <a:pt x="2977" y="1383"/>
                  </a:lnTo>
                  <a:lnTo>
                    <a:pt x="2948" y="1349"/>
                  </a:lnTo>
                  <a:lnTo>
                    <a:pt x="2927" y="1310"/>
                  </a:lnTo>
                  <a:lnTo>
                    <a:pt x="2914" y="1266"/>
                  </a:lnTo>
                  <a:lnTo>
                    <a:pt x="2910" y="1221"/>
                  </a:lnTo>
                  <a:lnTo>
                    <a:pt x="2910" y="948"/>
                  </a:lnTo>
                  <a:close/>
                  <a:moveTo>
                    <a:pt x="3137" y="0"/>
                  </a:moveTo>
                  <a:lnTo>
                    <a:pt x="3185" y="4"/>
                  </a:lnTo>
                  <a:lnTo>
                    <a:pt x="3227" y="18"/>
                  </a:lnTo>
                  <a:lnTo>
                    <a:pt x="3267" y="39"/>
                  </a:lnTo>
                  <a:lnTo>
                    <a:pt x="3300" y="67"/>
                  </a:lnTo>
                  <a:lnTo>
                    <a:pt x="3328" y="102"/>
                  </a:lnTo>
                  <a:lnTo>
                    <a:pt x="3349" y="140"/>
                  </a:lnTo>
                  <a:lnTo>
                    <a:pt x="3363" y="184"/>
                  </a:lnTo>
                  <a:lnTo>
                    <a:pt x="3367" y="230"/>
                  </a:lnTo>
                  <a:lnTo>
                    <a:pt x="3367" y="503"/>
                  </a:lnTo>
                  <a:lnTo>
                    <a:pt x="3541" y="524"/>
                  </a:lnTo>
                  <a:lnTo>
                    <a:pt x="3709" y="556"/>
                  </a:lnTo>
                  <a:lnTo>
                    <a:pt x="3875" y="598"/>
                  </a:lnTo>
                  <a:lnTo>
                    <a:pt x="4035" y="650"/>
                  </a:lnTo>
                  <a:lnTo>
                    <a:pt x="4190" y="711"/>
                  </a:lnTo>
                  <a:lnTo>
                    <a:pt x="4341" y="783"/>
                  </a:lnTo>
                  <a:lnTo>
                    <a:pt x="4486" y="864"/>
                  </a:lnTo>
                  <a:lnTo>
                    <a:pt x="4628" y="951"/>
                  </a:lnTo>
                  <a:lnTo>
                    <a:pt x="4761" y="1049"/>
                  </a:lnTo>
                  <a:lnTo>
                    <a:pt x="4888" y="1156"/>
                  </a:lnTo>
                  <a:lnTo>
                    <a:pt x="5008" y="1268"/>
                  </a:lnTo>
                  <a:lnTo>
                    <a:pt x="5121" y="1389"/>
                  </a:lnTo>
                  <a:lnTo>
                    <a:pt x="5226" y="1515"/>
                  </a:lnTo>
                  <a:lnTo>
                    <a:pt x="5323" y="1648"/>
                  </a:lnTo>
                  <a:lnTo>
                    <a:pt x="5413" y="1788"/>
                  </a:lnTo>
                  <a:lnTo>
                    <a:pt x="5493" y="1935"/>
                  </a:lnTo>
                  <a:lnTo>
                    <a:pt x="5566" y="2086"/>
                  </a:lnTo>
                  <a:lnTo>
                    <a:pt x="5627" y="2240"/>
                  </a:lnTo>
                  <a:lnTo>
                    <a:pt x="5679" y="2401"/>
                  </a:lnTo>
                  <a:lnTo>
                    <a:pt x="5721" y="2567"/>
                  </a:lnTo>
                  <a:lnTo>
                    <a:pt x="5753" y="2735"/>
                  </a:lnTo>
                  <a:lnTo>
                    <a:pt x="5772" y="2907"/>
                  </a:lnTo>
                  <a:lnTo>
                    <a:pt x="6047" y="2907"/>
                  </a:lnTo>
                  <a:lnTo>
                    <a:pt x="6093" y="2913"/>
                  </a:lnTo>
                  <a:lnTo>
                    <a:pt x="6135" y="2926"/>
                  </a:lnTo>
                  <a:lnTo>
                    <a:pt x="6175" y="2947"/>
                  </a:lnTo>
                  <a:lnTo>
                    <a:pt x="6208" y="2974"/>
                  </a:lnTo>
                  <a:lnTo>
                    <a:pt x="6237" y="3008"/>
                  </a:lnTo>
                  <a:lnTo>
                    <a:pt x="6258" y="3048"/>
                  </a:lnTo>
                  <a:lnTo>
                    <a:pt x="6271" y="3090"/>
                  </a:lnTo>
                  <a:lnTo>
                    <a:pt x="6277" y="3136"/>
                  </a:lnTo>
                  <a:lnTo>
                    <a:pt x="6271" y="3184"/>
                  </a:lnTo>
                  <a:lnTo>
                    <a:pt x="6258" y="3226"/>
                  </a:lnTo>
                  <a:lnTo>
                    <a:pt x="6237" y="3264"/>
                  </a:lnTo>
                  <a:lnTo>
                    <a:pt x="6210" y="3298"/>
                  </a:lnTo>
                  <a:lnTo>
                    <a:pt x="6175" y="3327"/>
                  </a:lnTo>
                  <a:lnTo>
                    <a:pt x="6137" y="3348"/>
                  </a:lnTo>
                  <a:lnTo>
                    <a:pt x="6093" y="3361"/>
                  </a:lnTo>
                  <a:lnTo>
                    <a:pt x="6047" y="3365"/>
                  </a:lnTo>
                  <a:lnTo>
                    <a:pt x="5772" y="3365"/>
                  </a:lnTo>
                  <a:lnTo>
                    <a:pt x="5753" y="3539"/>
                  </a:lnTo>
                  <a:lnTo>
                    <a:pt x="5721" y="3707"/>
                  </a:lnTo>
                  <a:lnTo>
                    <a:pt x="5679" y="3871"/>
                  </a:lnTo>
                  <a:lnTo>
                    <a:pt x="5627" y="4032"/>
                  </a:lnTo>
                  <a:lnTo>
                    <a:pt x="5566" y="4188"/>
                  </a:lnTo>
                  <a:lnTo>
                    <a:pt x="5493" y="4339"/>
                  </a:lnTo>
                  <a:lnTo>
                    <a:pt x="5413" y="4484"/>
                  </a:lnTo>
                  <a:lnTo>
                    <a:pt x="5323" y="4624"/>
                  </a:lnTo>
                  <a:lnTo>
                    <a:pt x="5226" y="4757"/>
                  </a:lnTo>
                  <a:lnTo>
                    <a:pt x="5121" y="4885"/>
                  </a:lnTo>
                  <a:lnTo>
                    <a:pt x="5008" y="5006"/>
                  </a:lnTo>
                  <a:lnTo>
                    <a:pt x="4888" y="5118"/>
                  </a:lnTo>
                  <a:lnTo>
                    <a:pt x="4761" y="5223"/>
                  </a:lnTo>
                  <a:lnTo>
                    <a:pt x="4628" y="5321"/>
                  </a:lnTo>
                  <a:lnTo>
                    <a:pt x="4486" y="5410"/>
                  </a:lnTo>
                  <a:lnTo>
                    <a:pt x="4341" y="5491"/>
                  </a:lnTo>
                  <a:lnTo>
                    <a:pt x="4190" y="5561"/>
                  </a:lnTo>
                  <a:lnTo>
                    <a:pt x="4035" y="5624"/>
                  </a:lnTo>
                  <a:lnTo>
                    <a:pt x="3875" y="5676"/>
                  </a:lnTo>
                  <a:lnTo>
                    <a:pt x="3709" y="5718"/>
                  </a:lnTo>
                  <a:lnTo>
                    <a:pt x="3541" y="5750"/>
                  </a:lnTo>
                  <a:lnTo>
                    <a:pt x="3367" y="5769"/>
                  </a:lnTo>
                  <a:lnTo>
                    <a:pt x="3367" y="6044"/>
                  </a:lnTo>
                  <a:lnTo>
                    <a:pt x="3363" y="6090"/>
                  </a:lnTo>
                  <a:lnTo>
                    <a:pt x="3349" y="6132"/>
                  </a:lnTo>
                  <a:lnTo>
                    <a:pt x="3328" y="6172"/>
                  </a:lnTo>
                  <a:lnTo>
                    <a:pt x="3300" y="6207"/>
                  </a:lnTo>
                  <a:lnTo>
                    <a:pt x="3267" y="6234"/>
                  </a:lnTo>
                  <a:lnTo>
                    <a:pt x="3227" y="6255"/>
                  </a:lnTo>
                  <a:lnTo>
                    <a:pt x="3185" y="6268"/>
                  </a:lnTo>
                  <a:lnTo>
                    <a:pt x="3137" y="6274"/>
                  </a:lnTo>
                  <a:lnTo>
                    <a:pt x="3092" y="6268"/>
                  </a:lnTo>
                  <a:lnTo>
                    <a:pt x="3050" y="6255"/>
                  </a:lnTo>
                  <a:lnTo>
                    <a:pt x="3009" y="6234"/>
                  </a:lnTo>
                  <a:lnTo>
                    <a:pt x="2977" y="6207"/>
                  </a:lnTo>
                  <a:lnTo>
                    <a:pt x="2948" y="6172"/>
                  </a:lnTo>
                  <a:lnTo>
                    <a:pt x="2927" y="6132"/>
                  </a:lnTo>
                  <a:lnTo>
                    <a:pt x="2914" y="6090"/>
                  </a:lnTo>
                  <a:lnTo>
                    <a:pt x="2910" y="6044"/>
                  </a:lnTo>
                  <a:lnTo>
                    <a:pt x="2910" y="5769"/>
                  </a:lnTo>
                  <a:lnTo>
                    <a:pt x="2736" y="5750"/>
                  </a:lnTo>
                  <a:lnTo>
                    <a:pt x="2568" y="5718"/>
                  </a:lnTo>
                  <a:lnTo>
                    <a:pt x="2402" y="5676"/>
                  </a:lnTo>
                  <a:lnTo>
                    <a:pt x="2241" y="5624"/>
                  </a:lnTo>
                  <a:lnTo>
                    <a:pt x="2087" y="5561"/>
                  </a:lnTo>
                  <a:lnTo>
                    <a:pt x="1936" y="5491"/>
                  </a:lnTo>
                  <a:lnTo>
                    <a:pt x="1788" y="5410"/>
                  </a:lnTo>
                  <a:lnTo>
                    <a:pt x="1649" y="5321"/>
                  </a:lnTo>
                  <a:lnTo>
                    <a:pt x="1515" y="5223"/>
                  </a:lnTo>
                  <a:lnTo>
                    <a:pt x="1389" y="5118"/>
                  </a:lnTo>
                  <a:lnTo>
                    <a:pt x="1269" y="5006"/>
                  </a:lnTo>
                  <a:lnTo>
                    <a:pt x="1156" y="4885"/>
                  </a:lnTo>
                  <a:lnTo>
                    <a:pt x="1051" y="4757"/>
                  </a:lnTo>
                  <a:lnTo>
                    <a:pt x="954" y="4624"/>
                  </a:lnTo>
                  <a:lnTo>
                    <a:pt x="864" y="4484"/>
                  </a:lnTo>
                  <a:lnTo>
                    <a:pt x="783" y="4339"/>
                  </a:lnTo>
                  <a:lnTo>
                    <a:pt x="711" y="4188"/>
                  </a:lnTo>
                  <a:lnTo>
                    <a:pt x="650" y="4032"/>
                  </a:lnTo>
                  <a:lnTo>
                    <a:pt x="598" y="3871"/>
                  </a:lnTo>
                  <a:lnTo>
                    <a:pt x="556" y="3707"/>
                  </a:lnTo>
                  <a:lnTo>
                    <a:pt x="524" y="3539"/>
                  </a:lnTo>
                  <a:lnTo>
                    <a:pt x="505" y="3365"/>
                  </a:lnTo>
                  <a:lnTo>
                    <a:pt x="229" y="3365"/>
                  </a:lnTo>
                  <a:lnTo>
                    <a:pt x="184" y="3361"/>
                  </a:lnTo>
                  <a:lnTo>
                    <a:pt x="140" y="3348"/>
                  </a:lnTo>
                  <a:lnTo>
                    <a:pt x="101" y="3327"/>
                  </a:lnTo>
                  <a:lnTo>
                    <a:pt x="67" y="3298"/>
                  </a:lnTo>
                  <a:lnTo>
                    <a:pt x="40" y="3264"/>
                  </a:lnTo>
                  <a:lnTo>
                    <a:pt x="19" y="3226"/>
                  </a:lnTo>
                  <a:lnTo>
                    <a:pt x="6" y="3184"/>
                  </a:lnTo>
                  <a:lnTo>
                    <a:pt x="0" y="3136"/>
                  </a:lnTo>
                  <a:lnTo>
                    <a:pt x="0" y="3136"/>
                  </a:lnTo>
                  <a:lnTo>
                    <a:pt x="6" y="3090"/>
                  </a:lnTo>
                  <a:lnTo>
                    <a:pt x="19" y="3048"/>
                  </a:lnTo>
                  <a:lnTo>
                    <a:pt x="40" y="3008"/>
                  </a:lnTo>
                  <a:lnTo>
                    <a:pt x="67" y="2974"/>
                  </a:lnTo>
                  <a:lnTo>
                    <a:pt x="101" y="2947"/>
                  </a:lnTo>
                  <a:lnTo>
                    <a:pt x="140" y="2926"/>
                  </a:lnTo>
                  <a:lnTo>
                    <a:pt x="184" y="2913"/>
                  </a:lnTo>
                  <a:lnTo>
                    <a:pt x="229" y="2907"/>
                  </a:lnTo>
                  <a:lnTo>
                    <a:pt x="505" y="2907"/>
                  </a:lnTo>
                  <a:lnTo>
                    <a:pt x="524" y="2735"/>
                  </a:lnTo>
                  <a:lnTo>
                    <a:pt x="556" y="2567"/>
                  </a:lnTo>
                  <a:lnTo>
                    <a:pt x="598" y="2401"/>
                  </a:lnTo>
                  <a:lnTo>
                    <a:pt x="650" y="2240"/>
                  </a:lnTo>
                  <a:lnTo>
                    <a:pt x="711" y="2086"/>
                  </a:lnTo>
                  <a:lnTo>
                    <a:pt x="783" y="1935"/>
                  </a:lnTo>
                  <a:lnTo>
                    <a:pt x="864" y="1788"/>
                  </a:lnTo>
                  <a:lnTo>
                    <a:pt x="954" y="1648"/>
                  </a:lnTo>
                  <a:lnTo>
                    <a:pt x="1051" y="1515"/>
                  </a:lnTo>
                  <a:lnTo>
                    <a:pt x="1156" y="1389"/>
                  </a:lnTo>
                  <a:lnTo>
                    <a:pt x="1269" y="1268"/>
                  </a:lnTo>
                  <a:lnTo>
                    <a:pt x="1389" y="1156"/>
                  </a:lnTo>
                  <a:lnTo>
                    <a:pt x="1515" y="1049"/>
                  </a:lnTo>
                  <a:lnTo>
                    <a:pt x="1649" y="951"/>
                  </a:lnTo>
                  <a:lnTo>
                    <a:pt x="1788" y="864"/>
                  </a:lnTo>
                  <a:lnTo>
                    <a:pt x="1936" y="783"/>
                  </a:lnTo>
                  <a:lnTo>
                    <a:pt x="2087" y="711"/>
                  </a:lnTo>
                  <a:lnTo>
                    <a:pt x="2241" y="650"/>
                  </a:lnTo>
                  <a:lnTo>
                    <a:pt x="2402" y="598"/>
                  </a:lnTo>
                  <a:lnTo>
                    <a:pt x="2568" y="556"/>
                  </a:lnTo>
                  <a:lnTo>
                    <a:pt x="2736" y="524"/>
                  </a:lnTo>
                  <a:lnTo>
                    <a:pt x="2910" y="503"/>
                  </a:lnTo>
                  <a:lnTo>
                    <a:pt x="2910" y="230"/>
                  </a:lnTo>
                  <a:lnTo>
                    <a:pt x="2914" y="184"/>
                  </a:lnTo>
                  <a:lnTo>
                    <a:pt x="2927" y="140"/>
                  </a:lnTo>
                  <a:lnTo>
                    <a:pt x="2948" y="102"/>
                  </a:lnTo>
                  <a:lnTo>
                    <a:pt x="2977" y="67"/>
                  </a:lnTo>
                  <a:lnTo>
                    <a:pt x="3009" y="39"/>
                  </a:lnTo>
                  <a:lnTo>
                    <a:pt x="3050" y="18"/>
                  </a:lnTo>
                  <a:lnTo>
                    <a:pt x="3092" y="4"/>
                  </a:lnTo>
                  <a:lnTo>
                    <a:pt x="313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9">
              <a:extLst>
                <a:ext uri="{FF2B5EF4-FFF2-40B4-BE49-F238E27FC236}">
                  <a16:creationId xmlns:a16="http://schemas.microsoft.com/office/drawing/2014/main" id="{4E91531C-48F4-4A91-8984-75C5E3F798AF}"/>
                </a:ext>
              </a:extLst>
            </p:cNvPr>
            <p:cNvSpPr>
              <a:spLocks noEditPoints="1"/>
            </p:cNvSpPr>
            <p:nvPr/>
          </p:nvSpPr>
          <p:spPr bwMode="auto">
            <a:xfrm>
              <a:off x="4684" y="3856"/>
              <a:ext cx="1312" cy="1310"/>
            </a:xfrm>
            <a:custGeom>
              <a:avLst/>
              <a:gdLst>
                <a:gd name="T0" fmla="*/ 1207 w 2623"/>
                <a:gd name="T1" fmla="*/ 430 h 2622"/>
                <a:gd name="T2" fmla="*/ 1200 w 2623"/>
                <a:gd name="T3" fmla="*/ 573 h 2622"/>
                <a:gd name="T4" fmla="*/ 1175 w 2623"/>
                <a:gd name="T5" fmla="*/ 623 h 2622"/>
                <a:gd name="T6" fmla="*/ 1022 w 2623"/>
                <a:gd name="T7" fmla="*/ 695 h 2622"/>
                <a:gd name="T8" fmla="*/ 881 w 2623"/>
                <a:gd name="T9" fmla="*/ 869 h 2622"/>
                <a:gd name="T10" fmla="*/ 867 w 2623"/>
                <a:gd name="T11" fmla="*/ 1098 h 2622"/>
                <a:gd name="T12" fmla="*/ 972 w 2623"/>
                <a:gd name="T13" fmla="*/ 1266 h 2622"/>
                <a:gd name="T14" fmla="*/ 1182 w 2623"/>
                <a:gd name="T15" fmla="*/ 1392 h 2622"/>
                <a:gd name="T16" fmla="*/ 1404 w 2623"/>
                <a:gd name="T17" fmla="*/ 1499 h 2622"/>
                <a:gd name="T18" fmla="*/ 1456 w 2623"/>
                <a:gd name="T19" fmla="*/ 1619 h 2622"/>
                <a:gd name="T20" fmla="*/ 1373 w 2623"/>
                <a:gd name="T21" fmla="*/ 1721 h 2622"/>
                <a:gd name="T22" fmla="*/ 1148 w 2623"/>
                <a:gd name="T23" fmla="*/ 1732 h 2622"/>
                <a:gd name="T24" fmla="*/ 942 w 2623"/>
                <a:gd name="T25" fmla="*/ 1658 h 2622"/>
                <a:gd name="T26" fmla="*/ 890 w 2623"/>
                <a:gd name="T27" fmla="*/ 1700 h 2622"/>
                <a:gd name="T28" fmla="*/ 844 w 2623"/>
                <a:gd name="T29" fmla="*/ 1873 h 2622"/>
                <a:gd name="T30" fmla="*/ 898 w 2623"/>
                <a:gd name="T31" fmla="*/ 1927 h 2622"/>
                <a:gd name="T32" fmla="*/ 1121 w 2623"/>
                <a:gd name="T33" fmla="*/ 1992 h 2622"/>
                <a:gd name="T34" fmla="*/ 1180 w 2623"/>
                <a:gd name="T35" fmla="*/ 2020 h 2622"/>
                <a:gd name="T36" fmla="*/ 1188 w 2623"/>
                <a:gd name="T37" fmla="*/ 2173 h 2622"/>
                <a:gd name="T38" fmla="*/ 1364 w 2623"/>
                <a:gd name="T39" fmla="*/ 2208 h 2622"/>
                <a:gd name="T40" fmla="*/ 1415 w 2623"/>
                <a:gd name="T41" fmla="*/ 2154 h 2622"/>
                <a:gd name="T42" fmla="*/ 1427 w 2623"/>
                <a:gd name="T43" fmla="*/ 1992 h 2622"/>
                <a:gd name="T44" fmla="*/ 1589 w 2623"/>
                <a:gd name="T45" fmla="*/ 1915 h 2622"/>
                <a:gd name="T46" fmla="*/ 1750 w 2623"/>
                <a:gd name="T47" fmla="*/ 1724 h 2622"/>
                <a:gd name="T48" fmla="*/ 1769 w 2623"/>
                <a:gd name="T49" fmla="*/ 1503 h 2622"/>
                <a:gd name="T50" fmla="*/ 1658 w 2623"/>
                <a:gd name="T51" fmla="*/ 1302 h 2622"/>
                <a:gd name="T52" fmla="*/ 1414 w 2623"/>
                <a:gd name="T53" fmla="*/ 1159 h 2622"/>
                <a:gd name="T54" fmla="*/ 1219 w 2623"/>
                <a:gd name="T55" fmla="*/ 1060 h 2622"/>
                <a:gd name="T56" fmla="*/ 1173 w 2623"/>
                <a:gd name="T57" fmla="*/ 959 h 2622"/>
                <a:gd name="T58" fmla="*/ 1244 w 2623"/>
                <a:gd name="T59" fmla="*/ 873 h 2622"/>
                <a:gd name="T60" fmla="*/ 1459 w 2623"/>
                <a:gd name="T61" fmla="*/ 867 h 2622"/>
                <a:gd name="T62" fmla="*/ 1635 w 2623"/>
                <a:gd name="T63" fmla="*/ 924 h 2622"/>
                <a:gd name="T64" fmla="*/ 1691 w 2623"/>
                <a:gd name="T65" fmla="*/ 810 h 2622"/>
                <a:gd name="T66" fmla="*/ 1698 w 2623"/>
                <a:gd name="T67" fmla="*/ 680 h 2622"/>
                <a:gd name="T68" fmla="*/ 1503 w 2623"/>
                <a:gd name="T69" fmla="*/ 617 h 2622"/>
                <a:gd name="T70" fmla="*/ 1427 w 2623"/>
                <a:gd name="T71" fmla="*/ 581 h 2622"/>
                <a:gd name="T72" fmla="*/ 1421 w 2623"/>
                <a:gd name="T73" fmla="*/ 453 h 2622"/>
                <a:gd name="T74" fmla="*/ 1352 w 2623"/>
                <a:gd name="T75" fmla="*/ 411 h 2622"/>
                <a:gd name="T76" fmla="*/ 1438 w 2623"/>
                <a:gd name="T77" fmla="*/ 6 h 2622"/>
                <a:gd name="T78" fmla="*/ 1903 w 2623"/>
                <a:gd name="T79" fmla="*/ 139 h 2622"/>
                <a:gd name="T80" fmla="*/ 2281 w 2623"/>
                <a:gd name="T81" fmla="*/ 426 h 2622"/>
                <a:gd name="T82" fmla="*/ 2531 w 2623"/>
                <a:gd name="T83" fmla="*/ 829 h 2622"/>
                <a:gd name="T84" fmla="*/ 2623 w 2623"/>
                <a:gd name="T85" fmla="*/ 1310 h 2622"/>
                <a:gd name="T86" fmla="*/ 2531 w 2623"/>
                <a:gd name="T87" fmla="*/ 1793 h 2622"/>
                <a:gd name="T88" fmla="*/ 2281 w 2623"/>
                <a:gd name="T89" fmla="*/ 2196 h 2622"/>
                <a:gd name="T90" fmla="*/ 1903 w 2623"/>
                <a:gd name="T91" fmla="*/ 2481 h 2622"/>
                <a:gd name="T92" fmla="*/ 1438 w 2623"/>
                <a:gd name="T93" fmla="*/ 2616 h 2622"/>
                <a:gd name="T94" fmla="*/ 944 w 2623"/>
                <a:gd name="T95" fmla="*/ 2570 h 2622"/>
                <a:gd name="T96" fmla="*/ 517 w 2623"/>
                <a:gd name="T97" fmla="*/ 2355 h 2622"/>
                <a:gd name="T98" fmla="*/ 198 w 2623"/>
                <a:gd name="T99" fmla="*/ 2007 h 2622"/>
                <a:gd name="T100" fmla="*/ 23 w 2623"/>
                <a:gd name="T101" fmla="*/ 1560 h 2622"/>
                <a:gd name="T102" fmla="*/ 23 w 2623"/>
                <a:gd name="T103" fmla="*/ 1062 h 2622"/>
                <a:gd name="T104" fmla="*/ 198 w 2623"/>
                <a:gd name="T105" fmla="*/ 615 h 2622"/>
                <a:gd name="T106" fmla="*/ 517 w 2623"/>
                <a:gd name="T107" fmla="*/ 265 h 2622"/>
                <a:gd name="T108" fmla="*/ 944 w 2623"/>
                <a:gd name="T109" fmla="*/ 52 h 2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23" h="2622">
                  <a:moveTo>
                    <a:pt x="1263" y="411"/>
                  </a:moveTo>
                  <a:lnTo>
                    <a:pt x="1236" y="413"/>
                  </a:lnTo>
                  <a:lnTo>
                    <a:pt x="1219" y="418"/>
                  </a:lnTo>
                  <a:lnTo>
                    <a:pt x="1207" y="430"/>
                  </a:lnTo>
                  <a:lnTo>
                    <a:pt x="1201" y="449"/>
                  </a:lnTo>
                  <a:lnTo>
                    <a:pt x="1200" y="476"/>
                  </a:lnTo>
                  <a:lnTo>
                    <a:pt x="1200" y="546"/>
                  </a:lnTo>
                  <a:lnTo>
                    <a:pt x="1200" y="573"/>
                  </a:lnTo>
                  <a:lnTo>
                    <a:pt x="1198" y="592"/>
                  </a:lnTo>
                  <a:lnTo>
                    <a:pt x="1194" y="605"/>
                  </a:lnTo>
                  <a:lnTo>
                    <a:pt x="1188" y="615"/>
                  </a:lnTo>
                  <a:lnTo>
                    <a:pt x="1175" y="623"/>
                  </a:lnTo>
                  <a:lnTo>
                    <a:pt x="1158" y="630"/>
                  </a:lnTo>
                  <a:lnTo>
                    <a:pt x="1133" y="640"/>
                  </a:lnTo>
                  <a:lnTo>
                    <a:pt x="1073" y="665"/>
                  </a:lnTo>
                  <a:lnTo>
                    <a:pt x="1022" y="695"/>
                  </a:lnTo>
                  <a:lnTo>
                    <a:pt x="976" y="730"/>
                  </a:lnTo>
                  <a:lnTo>
                    <a:pt x="936" y="772"/>
                  </a:lnTo>
                  <a:lnTo>
                    <a:pt x="905" y="817"/>
                  </a:lnTo>
                  <a:lnTo>
                    <a:pt x="881" y="869"/>
                  </a:lnTo>
                  <a:lnTo>
                    <a:pt x="865" y="926"/>
                  </a:lnTo>
                  <a:lnTo>
                    <a:pt x="858" y="989"/>
                  </a:lnTo>
                  <a:lnTo>
                    <a:pt x="858" y="1047"/>
                  </a:lnTo>
                  <a:lnTo>
                    <a:pt x="867" y="1098"/>
                  </a:lnTo>
                  <a:lnTo>
                    <a:pt x="882" y="1146"/>
                  </a:lnTo>
                  <a:lnTo>
                    <a:pt x="905" y="1190"/>
                  </a:lnTo>
                  <a:lnTo>
                    <a:pt x="936" y="1230"/>
                  </a:lnTo>
                  <a:lnTo>
                    <a:pt x="972" y="1266"/>
                  </a:lnTo>
                  <a:lnTo>
                    <a:pt x="1012" y="1300"/>
                  </a:lnTo>
                  <a:lnTo>
                    <a:pt x="1058" y="1331"/>
                  </a:lnTo>
                  <a:lnTo>
                    <a:pt x="1119" y="1364"/>
                  </a:lnTo>
                  <a:lnTo>
                    <a:pt x="1182" y="1392"/>
                  </a:lnTo>
                  <a:lnTo>
                    <a:pt x="1247" y="1419"/>
                  </a:lnTo>
                  <a:lnTo>
                    <a:pt x="1310" y="1446"/>
                  </a:lnTo>
                  <a:lnTo>
                    <a:pt x="1360" y="1469"/>
                  </a:lnTo>
                  <a:lnTo>
                    <a:pt x="1404" y="1499"/>
                  </a:lnTo>
                  <a:lnTo>
                    <a:pt x="1429" y="1526"/>
                  </a:lnTo>
                  <a:lnTo>
                    <a:pt x="1446" y="1556"/>
                  </a:lnTo>
                  <a:lnTo>
                    <a:pt x="1456" y="1587"/>
                  </a:lnTo>
                  <a:lnTo>
                    <a:pt x="1456" y="1619"/>
                  </a:lnTo>
                  <a:lnTo>
                    <a:pt x="1448" y="1650"/>
                  </a:lnTo>
                  <a:lnTo>
                    <a:pt x="1431" y="1677"/>
                  </a:lnTo>
                  <a:lnTo>
                    <a:pt x="1406" y="1702"/>
                  </a:lnTo>
                  <a:lnTo>
                    <a:pt x="1373" y="1721"/>
                  </a:lnTo>
                  <a:lnTo>
                    <a:pt x="1322" y="1738"/>
                  </a:lnTo>
                  <a:lnTo>
                    <a:pt x="1266" y="1744"/>
                  </a:lnTo>
                  <a:lnTo>
                    <a:pt x="1211" y="1742"/>
                  </a:lnTo>
                  <a:lnTo>
                    <a:pt x="1148" y="1732"/>
                  </a:lnTo>
                  <a:lnTo>
                    <a:pt x="1085" y="1715"/>
                  </a:lnTo>
                  <a:lnTo>
                    <a:pt x="1024" y="1696"/>
                  </a:lnTo>
                  <a:lnTo>
                    <a:pt x="965" y="1667"/>
                  </a:lnTo>
                  <a:lnTo>
                    <a:pt x="942" y="1658"/>
                  </a:lnTo>
                  <a:lnTo>
                    <a:pt x="923" y="1654"/>
                  </a:lnTo>
                  <a:lnTo>
                    <a:pt x="909" y="1660"/>
                  </a:lnTo>
                  <a:lnTo>
                    <a:pt x="900" y="1675"/>
                  </a:lnTo>
                  <a:lnTo>
                    <a:pt x="890" y="1700"/>
                  </a:lnTo>
                  <a:lnTo>
                    <a:pt x="871" y="1765"/>
                  </a:lnTo>
                  <a:lnTo>
                    <a:pt x="854" y="1829"/>
                  </a:lnTo>
                  <a:lnTo>
                    <a:pt x="846" y="1854"/>
                  </a:lnTo>
                  <a:lnTo>
                    <a:pt x="844" y="1873"/>
                  </a:lnTo>
                  <a:lnTo>
                    <a:pt x="848" y="1891"/>
                  </a:lnTo>
                  <a:lnTo>
                    <a:pt x="858" y="1902"/>
                  </a:lnTo>
                  <a:lnTo>
                    <a:pt x="875" y="1915"/>
                  </a:lnTo>
                  <a:lnTo>
                    <a:pt x="898" y="1927"/>
                  </a:lnTo>
                  <a:lnTo>
                    <a:pt x="951" y="1950"/>
                  </a:lnTo>
                  <a:lnTo>
                    <a:pt x="1007" y="1967"/>
                  </a:lnTo>
                  <a:lnTo>
                    <a:pt x="1064" y="1980"/>
                  </a:lnTo>
                  <a:lnTo>
                    <a:pt x="1121" y="1992"/>
                  </a:lnTo>
                  <a:lnTo>
                    <a:pt x="1146" y="1996"/>
                  </a:lnTo>
                  <a:lnTo>
                    <a:pt x="1163" y="2001"/>
                  </a:lnTo>
                  <a:lnTo>
                    <a:pt x="1175" y="2009"/>
                  </a:lnTo>
                  <a:lnTo>
                    <a:pt x="1180" y="2020"/>
                  </a:lnTo>
                  <a:lnTo>
                    <a:pt x="1182" y="2040"/>
                  </a:lnTo>
                  <a:lnTo>
                    <a:pt x="1182" y="2066"/>
                  </a:lnTo>
                  <a:lnTo>
                    <a:pt x="1184" y="2150"/>
                  </a:lnTo>
                  <a:lnTo>
                    <a:pt x="1188" y="2173"/>
                  </a:lnTo>
                  <a:lnTo>
                    <a:pt x="1198" y="2192"/>
                  </a:lnTo>
                  <a:lnTo>
                    <a:pt x="1215" y="2204"/>
                  </a:lnTo>
                  <a:lnTo>
                    <a:pt x="1238" y="2208"/>
                  </a:lnTo>
                  <a:lnTo>
                    <a:pt x="1364" y="2208"/>
                  </a:lnTo>
                  <a:lnTo>
                    <a:pt x="1385" y="2204"/>
                  </a:lnTo>
                  <a:lnTo>
                    <a:pt x="1402" y="2192"/>
                  </a:lnTo>
                  <a:lnTo>
                    <a:pt x="1412" y="2177"/>
                  </a:lnTo>
                  <a:lnTo>
                    <a:pt x="1415" y="2154"/>
                  </a:lnTo>
                  <a:lnTo>
                    <a:pt x="1415" y="2095"/>
                  </a:lnTo>
                  <a:lnTo>
                    <a:pt x="1415" y="2038"/>
                  </a:lnTo>
                  <a:lnTo>
                    <a:pt x="1417" y="2013"/>
                  </a:lnTo>
                  <a:lnTo>
                    <a:pt x="1427" y="1992"/>
                  </a:lnTo>
                  <a:lnTo>
                    <a:pt x="1444" y="1978"/>
                  </a:lnTo>
                  <a:lnTo>
                    <a:pt x="1469" y="1969"/>
                  </a:lnTo>
                  <a:lnTo>
                    <a:pt x="1532" y="1946"/>
                  </a:lnTo>
                  <a:lnTo>
                    <a:pt x="1589" y="1915"/>
                  </a:lnTo>
                  <a:lnTo>
                    <a:pt x="1641" y="1875"/>
                  </a:lnTo>
                  <a:lnTo>
                    <a:pt x="1687" y="1828"/>
                  </a:lnTo>
                  <a:lnTo>
                    <a:pt x="1723" y="1778"/>
                  </a:lnTo>
                  <a:lnTo>
                    <a:pt x="1750" y="1724"/>
                  </a:lnTo>
                  <a:lnTo>
                    <a:pt x="1767" y="1671"/>
                  </a:lnTo>
                  <a:lnTo>
                    <a:pt x="1775" y="1614"/>
                  </a:lnTo>
                  <a:lnTo>
                    <a:pt x="1777" y="1558"/>
                  </a:lnTo>
                  <a:lnTo>
                    <a:pt x="1769" y="1503"/>
                  </a:lnTo>
                  <a:lnTo>
                    <a:pt x="1752" y="1448"/>
                  </a:lnTo>
                  <a:lnTo>
                    <a:pt x="1729" y="1396"/>
                  </a:lnTo>
                  <a:lnTo>
                    <a:pt x="1696" y="1346"/>
                  </a:lnTo>
                  <a:lnTo>
                    <a:pt x="1658" y="1302"/>
                  </a:lnTo>
                  <a:lnTo>
                    <a:pt x="1612" y="1262"/>
                  </a:lnTo>
                  <a:lnTo>
                    <a:pt x="1559" y="1228"/>
                  </a:lnTo>
                  <a:lnTo>
                    <a:pt x="1486" y="1192"/>
                  </a:lnTo>
                  <a:lnTo>
                    <a:pt x="1414" y="1159"/>
                  </a:lnTo>
                  <a:lnTo>
                    <a:pt x="1339" y="1129"/>
                  </a:lnTo>
                  <a:lnTo>
                    <a:pt x="1297" y="1110"/>
                  </a:lnTo>
                  <a:lnTo>
                    <a:pt x="1255" y="1087"/>
                  </a:lnTo>
                  <a:lnTo>
                    <a:pt x="1219" y="1060"/>
                  </a:lnTo>
                  <a:lnTo>
                    <a:pt x="1196" y="1037"/>
                  </a:lnTo>
                  <a:lnTo>
                    <a:pt x="1180" y="1012"/>
                  </a:lnTo>
                  <a:lnTo>
                    <a:pt x="1173" y="985"/>
                  </a:lnTo>
                  <a:lnTo>
                    <a:pt x="1173" y="959"/>
                  </a:lnTo>
                  <a:lnTo>
                    <a:pt x="1179" y="934"/>
                  </a:lnTo>
                  <a:lnTo>
                    <a:pt x="1194" y="909"/>
                  </a:lnTo>
                  <a:lnTo>
                    <a:pt x="1215" y="890"/>
                  </a:lnTo>
                  <a:lnTo>
                    <a:pt x="1244" y="873"/>
                  </a:lnTo>
                  <a:lnTo>
                    <a:pt x="1280" y="861"/>
                  </a:lnTo>
                  <a:lnTo>
                    <a:pt x="1316" y="857"/>
                  </a:lnTo>
                  <a:lnTo>
                    <a:pt x="1391" y="857"/>
                  </a:lnTo>
                  <a:lnTo>
                    <a:pt x="1459" y="867"/>
                  </a:lnTo>
                  <a:lnTo>
                    <a:pt x="1528" y="886"/>
                  </a:lnTo>
                  <a:lnTo>
                    <a:pt x="1595" y="913"/>
                  </a:lnTo>
                  <a:lnTo>
                    <a:pt x="1618" y="922"/>
                  </a:lnTo>
                  <a:lnTo>
                    <a:pt x="1635" y="924"/>
                  </a:lnTo>
                  <a:lnTo>
                    <a:pt x="1649" y="919"/>
                  </a:lnTo>
                  <a:lnTo>
                    <a:pt x="1660" y="905"/>
                  </a:lnTo>
                  <a:lnTo>
                    <a:pt x="1668" y="882"/>
                  </a:lnTo>
                  <a:lnTo>
                    <a:pt x="1691" y="810"/>
                  </a:lnTo>
                  <a:lnTo>
                    <a:pt x="1712" y="735"/>
                  </a:lnTo>
                  <a:lnTo>
                    <a:pt x="1715" y="714"/>
                  </a:lnTo>
                  <a:lnTo>
                    <a:pt x="1710" y="695"/>
                  </a:lnTo>
                  <a:lnTo>
                    <a:pt x="1698" y="680"/>
                  </a:lnTo>
                  <a:lnTo>
                    <a:pt x="1679" y="668"/>
                  </a:lnTo>
                  <a:lnTo>
                    <a:pt x="1622" y="645"/>
                  </a:lnTo>
                  <a:lnTo>
                    <a:pt x="1563" y="628"/>
                  </a:lnTo>
                  <a:lnTo>
                    <a:pt x="1503" y="617"/>
                  </a:lnTo>
                  <a:lnTo>
                    <a:pt x="1469" y="611"/>
                  </a:lnTo>
                  <a:lnTo>
                    <a:pt x="1448" y="605"/>
                  </a:lnTo>
                  <a:lnTo>
                    <a:pt x="1435" y="596"/>
                  </a:lnTo>
                  <a:lnTo>
                    <a:pt x="1427" y="581"/>
                  </a:lnTo>
                  <a:lnTo>
                    <a:pt x="1425" y="558"/>
                  </a:lnTo>
                  <a:lnTo>
                    <a:pt x="1423" y="523"/>
                  </a:lnTo>
                  <a:lnTo>
                    <a:pt x="1423" y="481"/>
                  </a:lnTo>
                  <a:lnTo>
                    <a:pt x="1421" y="453"/>
                  </a:lnTo>
                  <a:lnTo>
                    <a:pt x="1415" y="432"/>
                  </a:lnTo>
                  <a:lnTo>
                    <a:pt x="1402" y="420"/>
                  </a:lnTo>
                  <a:lnTo>
                    <a:pt x="1383" y="414"/>
                  </a:lnTo>
                  <a:lnTo>
                    <a:pt x="1352" y="411"/>
                  </a:lnTo>
                  <a:lnTo>
                    <a:pt x="1310" y="411"/>
                  </a:lnTo>
                  <a:lnTo>
                    <a:pt x="1263" y="411"/>
                  </a:lnTo>
                  <a:close/>
                  <a:moveTo>
                    <a:pt x="1310" y="0"/>
                  </a:moveTo>
                  <a:lnTo>
                    <a:pt x="1438" y="6"/>
                  </a:lnTo>
                  <a:lnTo>
                    <a:pt x="1561" y="23"/>
                  </a:lnTo>
                  <a:lnTo>
                    <a:pt x="1679" y="52"/>
                  </a:lnTo>
                  <a:lnTo>
                    <a:pt x="1794" y="92"/>
                  </a:lnTo>
                  <a:lnTo>
                    <a:pt x="1903" y="139"/>
                  </a:lnTo>
                  <a:lnTo>
                    <a:pt x="2008" y="199"/>
                  </a:lnTo>
                  <a:lnTo>
                    <a:pt x="2105" y="265"/>
                  </a:lnTo>
                  <a:lnTo>
                    <a:pt x="2197" y="342"/>
                  </a:lnTo>
                  <a:lnTo>
                    <a:pt x="2281" y="426"/>
                  </a:lnTo>
                  <a:lnTo>
                    <a:pt x="2356" y="518"/>
                  </a:lnTo>
                  <a:lnTo>
                    <a:pt x="2424" y="615"/>
                  </a:lnTo>
                  <a:lnTo>
                    <a:pt x="2482" y="718"/>
                  </a:lnTo>
                  <a:lnTo>
                    <a:pt x="2531" y="829"/>
                  </a:lnTo>
                  <a:lnTo>
                    <a:pt x="2571" y="943"/>
                  </a:lnTo>
                  <a:lnTo>
                    <a:pt x="2600" y="1062"/>
                  </a:lnTo>
                  <a:lnTo>
                    <a:pt x="2617" y="1184"/>
                  </a:lnTo>
                  <a:lnTo>
                    <a:pt x="2623" y="1310"/>
                  </a:lnTo>
                  <a:lnTo>
                    <a:pt x="2617" y="1436"/>
                  </a:lnTo>
                  <a:lnTo>
                    <a:pt x="2600" y="1560"/>
                  </a:lnTo>
                  <a:lnTo>
                    <a:pt x="2571" y="1679"/>
                  </a:lnTo>
                  <a:lnTo>
                    <a:pt x="2531" y="1793"/>
                  </a:lnTo>
                  <a:lnTo>
                    <a:pt x="2482" y="1902"/>
                  </a:lnTo>
                  <a:lnTo>
                    <a:pt x="2424" y="2007"/>
                  </a:lnTo>
                  <a:lnTo>
                    <a:pt x="2356" y="2104"/>
                  </a:lnTo>
                  <a:lnTo>
                    <a:pt x="2281" y="2196"/>
                  </a:lnTo>
                  <a:lnTo>
                    <a:pt x="2197" y="2278"/>
                  </a:lnTo>
                  <a:lnTo>
                    <a:pt x="2105" y="2355"/>
                  </a:lnTo>
                  <a:lnTo>
                    <a:pt x="2008" y="2423"/>
                  </a:lnTo>
                  <a:lnTo>
                    <a:pt x="1903" y="2481"/>
                  </a:lnTo>
                  <a:lnTo>
                    <a:pt x="1794" y="2530"/>
                  </a:lnTo>
                  <a:lnTo>
                    <a:pt x="1679" y="2570"/>
                  </a:lnTo>
                  <a:lnTo>
                    <a:pt x="1561" y="2599"/>
                  </a:lnTo>
                  <a:lnTo>
                    <a:pt x="1438" y="2616"/>
                  </a:lnTo>
                  <a:lnTo>
                    <a:pt x="1310" y="2622"/>
                  </a:lnTo>
                  <a:lnTo>
                    <a:pt x="1184" y="2616"/>
                  </a:lnTo>
                  <a:lnTo>
                    <a:pt x="1062" y="2599"/>
                  </a:lnTo>
                  <a:lnTo>
                    <a:pt x="944" y="2570"/>
                  </a:lnTo>
                  <a:lnTo>
                    <a:pt x="829" y="2530"/>
                  </a:lnTo>
                  <a:lnTo>
                    <a:pt x="718" y="2481"/>
                  </a:lnTo>
                  <a:lnTo>
                    <a:pt x="615" y="2423"/>
                  </a:lnTo>
                  <a:lnTo>
                    <a:pt x="517" y="2355"/>
                  </a:lnTo>
                  <a:lnTo>
                    <a:pt x="426" y="2278"/>
                  </a:lnTo>
                  <a:lnTo>
                    <a:pt x="342" y="2196"/>
                  </a:lnTo>
                  <a:lnTo>
                    <a:pt x="267" y="2104"/>
                  </a:lnTo>
                  <a:lnTo>
                    <a:pt x="198" y="2007"/>
                  </a:lnTo>
                  <a:lnTo>
                    <a:pt x="139" y="1902"/>
                  </a:lnTo>
                  <a:lnTo>
                    <a:pt x="91" y="1793"/>
                  </a:lnTo>
                  <a:lnTo>
                    <a:pt x="51" y="1679"/>
                  </a:lnTo>
                  <a:lnTo>
                    <a:pt x="23" y="1560"/>
                  </a:lnTo>
                  <a:lnTo>
                    <a:pt x="5" y="1436"/>
                  </a:lnTo>
                  <a:lnTo>
                    <a:pt x="0" y="1310"/>
                  </a:lnTo>
                  <a:lnTo>
                    <a:pt x="5" y="1184"/>
                  </a:lnTo>
                  <a:lnTo>
                    <a:pt x="23" y="1062"/>
                  </a:lnTo>
                  <a:lnTo>
                    <a:pt x="51" y="943"/>
                  </a:lnTo>
                  <a:lnTo>
                    <a:pt x="91" y="829"/>
                  </a:lnTo>
                  <a:lnTo>
                    <a:pt x="139" y="718"/>
                  </a:lnTo>
                  <a:lnTo>
                    <a:pt x="198" y="615"/>
                  </a:lnTo>
                  <a:lnTo>
                    <a:pt x="267" y="518"/>
                  </a:lnTo>
                  <a:lnTo>
                    <a:pt x="342" y="426"/>
                  </a:lnTo>
                  <a:lnTo>
                    <a:pt x="426" y="342"/>
                  </a:lnTo>
                  <a:lnTo>
                    <a:pt x="517" y="265"/>
                  </a:lnTo>
                  <a:lnTo>
                    <a:pt x="615" y="199"/>
                  </a:lnTo>
                  <a:lnTo>
                    <a:pt x="718" y="139"/>
                  </a:lnTo>
                  <a:lnTo>
                    <a:pt x="829" y="92"/>
                  </a:lnTo>
                  <a:lnTo>
                    <a:pt x="944" y="52"/>
                  </a:lnTo>
                  <a:lnTo>
                    <a:pt x="1062" y="23"/>
                  </a:lnTo>
                  <a:lnTo>
                    <a:pt x="1184" y="6"/>
                  </a:lnTo>
                  <a:lnTo>
                    <a:pt x="131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a16="http://schemas.microsoft.com/office/drawing/2014/main" id="{2A9D95E6-0EB6-49EB-A89D-696FFB7A9E6F}"/>
              </a:ext>
            </a:extLst>
          </p:cNvPr>
          <p:cNvGrpSpPr/>
          <p:nvPr/>
        </p:nvGrpSpPr>
        <p:grpSpPr>
          <a:xfrm flipH="1" flipV="1">
            <a:off x="10247080" y="-522058"/>
            <a:ext cx="2495768" cy="2208424"/>
            <a:chOff x="1057320" y="4949751"/>
            <a:chExt cx="2412004" cy="2134304"/>
          </a:xfrm>
        </p:grpSpPr>
        <p:cxnSp>
          <p:nvCxnSpPr>
            <p:cNvPr id="44" name="Straight Connector 43">
              <a:extLst>
                <a:ext uri="{FF2B5EF4-FFF2-40B4-BE49-F238E27FC236}">
                  <a16:creationId xmlns:a16="http://schemas.microsoft.com/office/drawing/2014/main" id="{6E301D47-F4B6-4A43-AE65-18CED129A564}"/>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AA8E41B-0E7C-4AA4-9658-5399B9276DA7}"/>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B8B6C5AE-7521-4ED6-9E77-63E712CDFFE4}"/>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2ABFFC5-96CF-4313-82AD-8348A351A297}"/>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B67980AF-9750-42BC-B895-E3A3EC58E8B3}"/>
              </a:ext>
            </a:extLst>
          </p:cNvPr>
          <p:cNvGrpSpPr/>
          <p:nvPr/>
        </p:nvGrpSpPr>
        <p:grpSpPr>
          <a:xfrm flipH="1" flipV="1">
            <a:off x="4581416" y="-1271469"/>
            <a:ext cx="2495768" cy="2208424"/>
            <a:chOff x="1057320" y="4949751"/>
            <a:chExt cx="2412004" cy="2134304"/>
          </a:xfrm>
        </p:grpSpPr>
        <p:cxnSp>
          <p:nvCxnSpPr>
            <p:cNvPr id="49" name="Straight Connector 48">
              <a:extLst>
                <a:ext uri="{FF2B5EF4-FFF2-40B4-BE49-F238E27FC236}">
                  <a16:creationId xmlns:a16="http://schemas.microsoft.com/office/drawing/2014/main" id="{83C1D7CC-F455-48C8-B5D5-7EBD64B9C44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0A8592B1-9CB1-4F60-9DBA-1A203B29C5C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2D66458-9FF4-4968-9255-0CD163F8496B}"/>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DCBFF48-A4C0-4303-93D3-38DF1C9B408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04978EC1-E181-4ED2-9830-A2E68DBB51BE}"/>
              </a:ext>
            </a:extLst>
          </p:cNvPr>
          <p:cNvGrpSpPr/>
          <p:nvPr/>
        </p:nvGrpSpPr>
        <p:grpSpPr>
          <a:xfrm flipH="1" flipV="1">
            <a:off x="1424653" y="5619750"/>
            <a:ext cx="2495768" cy="2208424"/>
            <a:chOff x="1057320" y="4949751"/>
            <a:chExt cx="2412004" cy="2134304"/>
          </a:xfrm>
        </p:grpSpPr>
        <p:cxnSp>
          <p:nvCxnSpPr>
            <p:cNvPr id="59" name="Straight Connector 58">
              <a:extLst>
                <a:ext uri="{FF2B5EF4-FFF2-40B4-BE49-F238E27FC236}">
                  <a16:creationId xmlns:a16="http://schemas.microsoft.com/office/drawing/2014/main" id="{D1D95673-8095-4D2C-8818-6C302768A03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7AF1F5AF-3DC7-42CF-96FC-6C34928A1531}"/>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1AEF704-E03C-4402-9734-F9B7E3ADCE3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F2982CA6-A094-48B2-8222-CB39DCE51B1A}"/>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4" name="Picture Placeholder 3" descr="A colorful pie chart with many different colored squares&#10;&#10;Description automatically generated with medium confidence">
            <a:extLst>
              <a:ext uri="{FF2B5EF4-FFF2-40B4-BE49-F238E27FC236}">
                <a16:creationId xmlns:a16="http://schemas.microsoft.com/office/drawing/2014/main" id="{1AC4703A-4C6A-AE5C-E849-66743C8DB09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89" r="16689"/>
          <a:stretch>
            <a:fillRect/>
          </a:stretch>
        </p:blipFill>
        <p:spPr/>
      </p:pic>
    </p:spTree>
    <p:extLst>
      <p:ext uri="{BB962C8B-B14F-4D97-AF65-F5344CB8AC3E}">
        <p14:creationId xmlns:p14="http://schemas.microsoft.com/office/powerpoint/2010/main" val="1028333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a:extLst>
              <a:ext uri="{FF2B5EF4-FFF2-40B4-BE49-F238E27FC236}">
                <a16:creationId xmlns:a16="http://schemas.microsoft.com/office/drawing/2014/main" id="{A389064E-3C8B-E19D-0576-42EBBC96C755}"/>
              </a:ext>
            </a:extLst>
          </p:cNvPr>
          <p:cNvSpPr txBox="1"/>
          <p:nvPr/>
        </p:nvSpPr>
        <p:spPr>
          <a:xfrm>
            <a:off x="2219244" y="175808"/>
            <a:ext cx="7920580" cy="769441"/>
          </a:xfrm>
          <a:prstGeom prst="rect">
            <a:avLst/>
          </a:prstGeom>
          <a:noFill/>
        </p:spPr>
        <p:txBody>
          <a:bodyPr wrap="square" rtlCol="0">
            <a:spAutoFit/>
          </a:bodyPr>
          <a:lstStyle/>
          <a:p>
            <a:pPr algn="ctr"/>
            <a:r>
              <a:rPr lang="en-US" sz="4400" b="1" dirty="0">
                <a:solidFill>
                  <a:schemeClr val="bg1"/>
                </a:solidFill>
                <a:latin typeface="+mj-lt"/>
              </a:rPr>
              <a:t>STAKOS INCENTIVE PLAN</a:t>
            </a:r>
            <a:endParaRPr lang="en-ID" sz="4400" b="1" dirty="0">
              <a:solidFill>
                <a:schemeClr val="bg1"/>
              </a:solidFill>
              <a:latin typeface="+mj-lt"/>
            </a:endParaRPr>
          </a:p>
        </p:txBody>
      </p:sp>
      <p:sp>
        <p:nvSpPr>
          <p:cNvPr id="4" name="TextBox 3">
            <a:extLst>
              <a:ext uri="{FF2B5EF4-FFF2-40B4-BE49-F238E27FC236}">
                <a16:creationId xmlns:a16="http://schemas.microsoft.com/office/drawing/2014/main" id="{215BC34B-B20F-1A86-66EF-FE50D052FDF9}"/>
              </a:ext>
            </a:extLst>
          </p:cNvPr>
          <p:cNvSpPr txBox="1"/>
          <p:nvPr/>
        </p:nvSpPr>
        <p:spPr>
          <a:xfrm>
            <a:off x="479443" y="856357"/>
            <a:ext cx="11221278" cy="5755422"/>
          </a:xfrm>
          <a:prstGeom prst="rect">
            <a:avLst/>
          </a:prstGeom>
          <a:noFill/>
        </p:spPr>
        <p:txBody>
          <a:bodyPr wrap="square">
            <a:spAutoFit/>
          </a:bodyPr>
          <a:lstStyle/>
          <a:p>
            <a:endParaRPr lang="en-US" sz="1600" dirty="0">
              <a:solidFill>
                <a:schemeClr val="bg1"/>
              </a:solidFill>
            </a:endParaRPr>
          </a:p>
          <a:p>
            <a:r>
              <a:rPr lang="en-US" sz="1600" dirty="0">
                <a:solidFill>
                  <a:schemeClr val="bg1"/>
                </a:solidFill>
              </a:rPr>
              <a:t>•⁠  ⁠*Staking Lock-up Period:* 0 days, 60 days, 90 days; corresponding daily rewards are 0.5%, 0.8%, and 1.1%, respectively.</a:t>
            </a:r>
          </a:p>
          <a:p>
            <a:endParaRPr lang="en-US" sz="1600" dirty="0">
              <a:solidFill>
                <a:schemeClr val="bg1"/>
              </a:solidFill>
            </a:endParaRPr>
          </a:p>
          <a:p>
            <a:r>
              <a:rPr lang="en-US" sz="1600" dirty="0">
                <a:solidFill>
                  <a:schemeClr val="bg1"/>
                </a:solidFill>
              </a:rPr>
              <a:t>*contribution reward:*</a:t>
            </a:r>
          </a:p>
          <a:p>
            <a:endParaRPr lang="en-US" sz="1600" dirty="0">
              <a:solidFill>
                <a:schemeClr val="bg1"/>
              </a:solidFill>
            </a:endParaRPr>
          </a:p>
          <a:p>
            <a:r>
              <a:rPr lang="en-US" sz="1600" dirty="0">
                <a:solidFill>
                  <a:schemeClr val="bg1"/>
                </a:solidFill>
              </a:rPr>
              <a:t>•⁠  ⁠*First Generation:* Receive 15% of the static bonus.</a:t>
            </a:r>
          </a:p>
          <a:p>
            <a:r>
              <a:rPr lang="en-US" sz="1600" dirty="0">
                <a:solidFill>
                  <a:schemeClr val="bg1"/>
                </a:solidFill>
              </a:rPr>
              <a:t>•⁠  ⁠*Second Generation:* Receive 5% of the static bonus.</a:t>
            </a:r>
          </a:p>
          <a:p>
            <a:endParaRPr lang="en-US" sz="1600" dirty="0">
              <a:solidFill>
                <a:schemeClr val="bg1"/>
              </a:solidFill>
            </a:endParaRPr>
          </a:p>
          <a:p>
            <a:r>
              <a:rPr lang="en-US" sz="1600" dirty="0">
                <a:solidFill>
                  <a:schemeClr val="bg1"/>
                </a:solidFill>
              </a:rPr>
              <a:t>business partner reward:*</a:t>
            </a:r>
          </a:p>
          <a:p>
            <a:endParaRPr lang="en-US" sz="1600" dirty="0">
              <a:solidFill>
                <a:schemeClr val="bg1"/>
              </a:solidFill>
            </a:endParaRPr>
          </a:p>
          <a:p>
            <a:r>
              <a:rPr lang="en-US" sz="1600" dirty="0">
                <a:solidFill>
                  <a:schemeClr val="bg1"/>
                </a:solidFill>
              </a:rPr>
              <a:t>•⁠  ⁠*BP1:* Five direct referrals and a team performance of 50,000 USDT; receive 20% of the daily static earnings from the downline.</a:t>
            </a:r>
          </a:p>
          <a:p>
            <a:r>
              <a:rPr lang="en-US" sz="1600" dirty="0">
                <a:solidFill>
                  <a:schemeClr val="bg1"/>
                </a:solidFill>
              </a:rPr>
              <a:t>•⁠  ⁠*BP2:* When any one person in two downline regions simultaneously reaches BP1; receive 30% of the daily static earnings from the downline performance.</a:t>
            </a:r>
          </a:p>
          <a:p>
            <a:r>
              <a:rPr lang="en-US" sz="1600" dirty="0">
                <a:solidFill>
                  <a:schemeClr val="bg1"/>
                </a:solidFill>
              </a:rPr>
              <a:t>•⁠  ⁠*BP3:* When any one person in two downline regions simultaneously reaches BP2; receive 40% of the daily static earnings from the downline performance.</a:t>
            </a:r>
          </a:p>
          <a:p>
            <a:r>
              <a:rPr lang="en-US" sz="1600" dirty="0">
                <a:solidFill>
                  <a:schemeClr val="bg1"/>
                </a:solidFill>
              </a:rPr>
              <a:t>•⁠  ⁠*BP4:* When any one person in two downline regions simultaneously reaches BP3; receive 50% of the daily static earnings from the downline performance.</a:t>
            </a:r>
          </a:p>
          <a:p>
            <a:r>
              <a:rPr lang="en-US" sz="1600" dirty="0">
                <a:solidFill>
                  <a:schemeClr val="bg1"/>
                </a:solidFill>
              </a:rPr>
              <a:t>•⁠  ⁠*BP5:* When any one person in two downline regions simultaneously reaches BP4; receive 60% of the daily static earnings from the downline performance.</a:t>
            </a:r>
          </a:p>
          <a:p>
            <a:r>
              <a:rPr lang="en-US" sz="1600" dirty="0">
                <a:solidFill>
                  <a:schemeClr val="bg1"/>
                </a:solidFill>
              </a:rPr>
              <a:t>•⁠  ⁠*BPP:* When two direct referrals simultaneously reach BP5; receive 60% of the daily static earnings from the downline performance plus 15% of the global total static earnings.</a:t>
            </a:r>
          </a:p>
        </p:txBody>
      </p:sp>
    </p:spTree>
    <p:extLst>
      <p:ext uri="{BB962C8B-B14F-4D97-AF65-F5344CB8AC3E}">
        <p14:creationId xmlns:p14="http://schemas.microsoft.com/office/powerpoint/2010/main" val="10669966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9583886-5ACD-409E-3204-ED901A7F87E5}"/>
              </a:ext>
            </a:extLst>
          </p:cNvPr>
          <p:cNvSpPr>
            <a:spLocks noGrp="1"/>
          </p:cNvSpPr>
          <p:nvPr>
            <p:ph type="pic" sz="quarter" idx="13"/>
          </p:nvPr>
        </p:nvSpPr>
        <p:spPr/>
        <p:txBody>
          <a:bodyPr/>
          <a:lstStyle/>
          <a:p>
            <a:endParaRPr lang="en-US"/>
          </a:p>
        </p:txBody>
      </p:sp>
      <p:pic>
        <p:nvPicPr>
          <p:cNvPr id="3" name="Picture 2">
            <a:extLst>
              <a:ext uri="{FF2B5EF4-FFF2-40B4-BE49-F238E27FC236}">
                <a16:creationId xmlns:a16="http://schemas.microsoft.com/office/drawing/2014/main" id="{E518E0E7-5C4B-3C57-8521-48472A827223}"/>
              </a:ext>
            </a:extLst>
          </p:cNvPr>
          <p:cNvPicPr>
            <a:picLocks noChangeAspect="1"/>
          </p:cNvPicPr>
          <p:nvPr/>
        </p:nvPicPr>
        <p:blipFill>
          <a:blip r:embed="rId2"/>
          <a:stretch>
            <a:fillRect/>
          </a:stretch>
        </p:blipFill>
        <p:spPr>
          <a:xfrm>
            <a:off x="0" y="-1"/>
            <a:ext cx="12134914" cy="6778487"/>
          </a:xfrm>
          <a:prstGeom prst="rect">
            <a:avLst/>
          </a:prstGeom>
        </p:spPr>
      </p:pic>
    </p:spTree>
    <p:extLst>
      <p:ext uri="{BB962C8B-B14F-4D97-AF65-F5344CB8AC3E}">
        <p14:creationId xmlns:p14="http://schemas.microsoft.com/office/powerpoint/2010/main" val="3659568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C9583886-5ACD-409E-3204-ED901A7F87E5}"/>
              </a:ext>
            </a:extLst>
          </p:cNvPr>
          <p:cNvSpPr>
            <a:spLocks noGrp="1"/>
          </p:cNvSpPr>
          <p:nvPr>
            <p:ph type="pic" sz="quarter" idx="13"/>
          </p:nvPr>
        </p:nvSpPr>
        <p:spPr/>
        <p:txBody>
          <a:bodyPr/>
          <a:lstStyle/>
          <a:p>
            <a:endParaRPr lang="en-US"/>
          </a:p>
        </p:txBody>
      </p:sp>
      <p:pic>
        <p:nvPicPr>
          <p:cNvPr id="4" name="Picture 3">
            <a:extLst>
              <a:ext uri="{FF2B5EF4-FFF2-40B4-BE49-F238E27FC236}">
                <a16:creationId xmlns:a16="http://schemas.microsoft.com/office/drawing/2014/main" id="{157A07FC-43D8-8CC9-17B4-523E2C23A9B1}"/>
              </a:ext>
            </a:extLst>
          </p:cNvPr>
          <p:cNvPicPr>
            <a:picLocks noChangeAspect="1"/>
          </p:cNvPicPr>
          <p:nvPr/>
        </p:nvPicPr>
        <p:blipFill>
          <a:blip r:embed="rId2"/>
          <a:stretch>
            <a:fillRect/>
          </a:stretch>
        </p:blipFill>
        <p:spPr>
          <a:xfrm>
            <a:off x="17866" y="278296"/>
            <a:ext cx="12174134" cy="6858000"/>
          </a:xfrm>
          <a:prstGeom prst="rect">
            <a:avLst/>
          </a:prstGeom>
        </p:spPr>
      </p:pic>
    </p:spTree>
    <p:extLst>
      <p:ext uri="{BB962C8B-B14F-4D97-AF65-F5344CB8AC3E}">
        <p14:creationId xmlns:p14="http://schemas.microsoft.com/office/powerpoint/2010/main" val="41393365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9B83D57-98FC-3CD1-F9D2-7C8818F18CC3}"/>
              </a:ext>
            </a:extLst>
          </p:cNvPr>
          <p:cNvSpPr txBox="1"/>
          <p:nvPr/>
        </p:nvSpPr>
        <p:spPr>
          <a:xfrm>
            <a:off x="630938" y="679175"/>
            <a:ext cx="5973112" cy="1446550"/>
          </a:xfrm>
          <a:prstGeom prst="rect">
            <a:avLst/>
          </a:prstGeom>
          <a:noFill/>
        </p:spPr>
        <p:txBody>
          <a:bodyPr wrap="square" rtlCol="0">
            <a:spAutoFit/>
          </a:bodyPr>
          <a:lstStyle/>
          <a:p>
            <a:r>
              <a:rPr lang="en-ID" sz="4400" b="1" dirty="0">
                <a:solidFill>
                  <a:schemeClr val="bg1"/>
                </a:solidFill>
                <a:latin typeface="+mj-lt"/>
              </a:rPr>
              <a:t>THE STAKOS SERVICES</a:t>
            </a:r>
          </a:p>
        </p:txBody>
      </p:sp>
      <p:sp>
        <p:nvSpPr>
          <p:cNvPr id="7" name="TextBox 6">
            <a:extLst>
              <a:ext uri="{FF2B5EF4-FFF2-40B4-BE49-F238E27FC236}">
                <a16:creationId xmlns:a16="http://schemas.microsoft.com/office/drawing/2014/main" id="{899157E8-F56B-BD03-5218-4B1D1F102094}"/>
              </a:ext>
            </a:extLst>
          </p:cNvPr>
          <p:cNvSpPr txBox="1"/>
          <p:nvPr/>
        </p:nvSpPr>
        <p:spPr>
          <a:xfrm>
            <a:off x="5570220" y="695335"/>
            <a:ext cx="6602726" cy="827021"/>
          </a:xfrm>
          <a:prstGeom prst="rect">
            <a:avLst/>
          </a:prstGeom>
          <a:noFill/>
        </p:spPr>
        <p:txBody>
          <a:bodyPr wrap="square">
            <a:spAutoFit/>
          </a:bodyPr>
          <a:lstStyle/>
          <a:p>
            <a:pPr algn="just">
              <a:lnSpc>
                <a:spcPct val="150000"/>
              </a:lnSpc>
            </a:pPr>
            <a:r>
              <a:rPr lang="id-ID" sz="1100" dirty="0" err="1">
                <a:solidFill>
                  <a:schemeClr val="bg1"/>
                </a:solidFill>
                <a:ea typeface="Times New Roman" panose="02020603050405020304" pitchFamily="18" charset="0"/>
              </a:rPr>
              <a:t>Allows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users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maximize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their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returns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by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earning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additional</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rewards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on</a:t>
            </a:r>
            <a:r>
              <a:rPr lang="id-ID" sz="1100" dirty="0">
                <a:solidFill>
                  <a:schemeClr val="bg1"/>
                </a:solidFill>
                <a:ea typeface="Times New Roman" panose="02020603050405020304" pitchFamily="18" charset="0"/>
              </a:rPr>
              <a:t> top </a:t>
            </a:r>
            <a:r>
              <a:rPr lang="id-ID" sz="1100" dirty="0" err="1">
                <a:solidFill>
                  <a:schemeClr val="bg1"/>
                </a:solidFill>
                <a:ea typeface="Times New Roman" panose="02020603050405020304" pitchFamily="18" charset="0"/>
              </a:rPr>
              <a:t>of</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their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original</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rewards</a:t>
            </a:r>
            <a:r>
              <a:rPr lang="id-ID" sz="1100" dirty="0">
                <a:solidFill>
                  <a:schemeClr val="bg1"/>
                </a:solidFill>
                <a:ea typeface="Times New Roman" panose="02020603050405020304" pitchFamily="18" charset="0"/>
              </a:rPr>
              <a:t>. For </a:t>
            </a:r>
            <a:r>
              <a:rPr lang="id-ID" sz="1100" dirty="0" err="1">
                <a:solidFill>
                  <a:schemeClr val="bg1"/>
                </a:solidFill>
                <a:ea typeface="Times New Roman" panose="02020603050405020304" pitchFamily="18" charset="0"/>
              </a:rPr>
              <a:t>example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after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tokens</a:t>
            </a:r>
            <a:r>
              <a:rPr lang="id-ID" sz="1100" dirty="0">
                <a:solidFill>
                  <a:schemeClr val="bg1"/>
                </a:solidFill>
                <a:ea typeface="Times New Roman" panose="02020603050405020304" pitchFamily="18" charset="0"/>
              </a:rPr>
              <a:t> in </a:t>
            </a:r>
            <a:r>
              <a:rPr lang="id-ID" sz="1100" dirty="0" err="1">
                <a:solidFill>
                  <a:schemeClr val="bg1"/>
                </a:solidFill>
                <a:ea typeface="Times New Roman" panose="02020603050405020304" pitchFamily="18" charset="0"/>
              </a:rPr>
              <a:t>one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case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users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can</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same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tokens</a:t>
            </a:r>
            <a:r>
              <a:rPr lang="id-ID" sz="1100" dirty="0">
                <a:solidFill>
                  <a:schemeClr val="bg1"/>
                </a:solidFill>
                <a:ea typeface="Times New Roman" panose="02020603050405020304" pitchFamily="18" charset="0"/>
              </a:rPr>
              <a:t> in </a:t>
            </a:r>
            <a:r>
              <a:rPr lang="id-ID" sz="1100" dirty="0" err="1">
                <a:solidFill>
                  <a:schemeClr val="bg1"/>
                </a:solidFill>
                <a:ea typeface="Times New Roman" panose="02020603050405020304" pitchFamily="18" charset="0"/>
              </a:rPr>
              <a:t>another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case</a:t>
            </a:r>
            <a:r>
              <a:rPr lang="id-ID" sz="1100" dirty="0">
                <a:solidFill>
                  <a:schemeClr val="bg1"/>
                </a:solidFill>
                <a:ea typeface="Times New Roman" panose="02020603050405020304" pitchFamily="18" charset="0"/>
              </a:rPr>
              <a:t>(</a:t>
            </a:r>
            <a:r>
              <a:rPr lang="id-ID" sz="1100" dirty="0" err="1">
                <a:solidFill>
                  <a:schemeClr val="bg1"/>
                </a:solidFill>
                <a:ea typeface="Times New Roman" panose="02020603050405020304" pitchFamily="18" charset="0"/>
              </a:rPr>
              <a:t>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effectively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compounding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their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earnings</a:t>
            </a:r>
            <a:endParaRPr lang="id-ID" sz="1100" dirty="0">
              <a:solidFill>
                <a:schemeClr val="bg1"/>
              </a:solidFill>
              <a:ea typeface="Times New Roman" panose="02020603050405020304" pitchFamily="18" charset="0"/>
            </a:endParaRPr>
          </a:p>
        </p:txBody>
      </p:sp>
      <p:sp>
        <p:nvSpPr>
          <p:cNvPr id="8" name="TextBox 7">
            <a:extLst>
              <a:ext uri="{FF2B5EF4-FFF2-40B4-BE49-F238E27FC236}">
                <a16:creationId xmlns:a16="http://schemas.microsoft.com/office/drawing/2014/main" id="{8E9FA707-6C99-365E-6051-3C1D1EC873E8}"/>
              </a:ext>
            </a:extLst>
          </p:cNvPr>
          <p:cNvSpPr txBox="1"/>
          <p:nvPr/>
        </p:nvSpPr>
        <p:spPr>
          <a:xfrm>
            <a:off x="5570220" y="380055"/>
            <a:ext cx="4871500" cy="338554"/>
          </a:xfrm>
          <a:prstGeom prst="rect">
            <a:avLst/>
          </a:prstGeom>
          <a:noFill/>
        </p:spPr>
        <p:txBody>
          <a:bodyPr wrap="square" rtlCol="0">
            <a:spAutoFit/>
          </a:bodyPr>
          <a:lstStyle/>
          <a:p>
            <a:r>
              <a:rPr lang="en-ID" sz="1600" b="1" dirty="0">
                <a:solidFill>
                  <a:schemeClr val="bg1"/>
                </a:solidFill>
                <a:latin typeface="+mj-lt"/>
              </a:rPr>
              <a:t>Enhanced Yield Generation</a:t>
            </a:r>
          </a:p>
        </p:txBody>
      </p:sp>
      <p:sp>
        <p:nvSpPr>
          <p:cNvPr id="9" name="TextBox 8">
            <a:extLst>
              <a:ext uri="{FF2B5EF4-FFF2-40B4-BE49-F238E27FC236}">
                <a16:creationId xmlns:a16="http://schemas.microsoft.com/office/drawing/2014/main" id="{FEF7A99E-7EE6-BAF8-59BC-159A4D80181D}"/>
              </a:ext>
            </a:extLst>
          </p:cNvPr>
          <p:cNvSpPr txBox="1"/>
          <p:nvPr/>
        </p:nvSpPr>
        <p:spPr>
          <a:xfrm>
            <a:off x="5570220" y="2094152"/>
            <a:ext cx="6602726" cy="573106"/>
          </a:xfrm>
          <a:prstGeom prst="rect">
            <a:avLst/>
          </a:prstGeom>
          <a:noFill/>
        </p:spPr>
        <p:txBody>
          <a:bodyPr wrap="square">
            <a:spAutoFit/>
          </a:bodyPr>
          <a:lstStyle/>
          <a:p>
            <a:pPr algn="just">
              <a:lnSpc>
                <a:spcPct val="150000"/>
              </a:lnSpc>
            </a:pPr>
            <a:r>
              <a:rPr lang="id-ID" sz="1100" dirty="0" err="1">
                <a:solidFill>
                  <a:schemeClr val="bg1"/>
                </a:solidFill>
                <a:ea typeface="Times New Roman" panose="02020603050405020304" pitchFamily="18" charset="0"/>
              </a:rPr>
              <a:t>Restaking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can</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involve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assets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across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different</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networks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This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allows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users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participate</a:t>
            </a:r>
            <a:r>
              <a:rPr lang="id-ID" sz="1100" dirty="0">
                <a:solidFill>
                  <a:schemeClr val="bg1"/>
                </a:solidFill>
                <a:ea typeface="Times New Roman" panose="02020603050405020304" pitchFamily="18" charset="0"/>
              </a:rPr>
              <a:t> in </a:t>
            </a:r>
            <a:r>
              <a:rPr lang="id-ID" sz="1100" dirty="0" err="1">
                <a:solidFill>
                  <a:schemeClr val="bg1"/>
                </a:solidFill>
                <a:ea typeface="Times New Roman" panose="02020603050405020304" pitchFamily="18" charset="0"/>
              </a:rPr>
              <a:t>multiple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ecosystems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diversifying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their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activities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and</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earning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rewards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from</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various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chains</a:t>
            </a:r>
            <a:r>
              <a:rPr lang="id-ID" sz="1100" dirty="0">
                <a:solidFill>
                  <a:schemeClr val="bg1"/>
                </a:solidFill>
                <a:ea typeface="Times New Roman" panose="02020603050405020304" pitchFamily="18" charset="0"/>
              </a:rPr>
              <a:t>.</a:t>
            </a:r>
          </a:p>
        </p:txBody>
      </p:sp>
      <p:sp>
        <p:nvSpPr>
          <p:cNvPr id="10" name="TextBox 9">
            <a:extLst>
              <a:ext uri="{FF2B5EF4-FFF2-40B4-BE49-F238E27FC236}">
                <a16:creationId xmlns:a16="http://schemas.microsoft.com/office/drawing/2014/main" id="{578DB63F-0668-D92D-D5F3-749D13FDC748}"/>
              </a:ext>
            </a:extLst>
          </p:cNvPr>
          <p:cNvSpPr txBox="1"/>
          <p:nvPr/>
        </p:nvSpPr>
        <p:spPr>
          <a:xfrm>
            <a:off x="5570220" y="1778872"/>
            <a:ext cx="4871500" cy="338554"/>
          </a:xfrm>
          <a:prstGeom prst="rect">
            <a:avLst/>
          </a:prstGeom>
          <a:noFill/>
        </p:spPr>
        <p:txBody>
          <a:bodyPr wrap="square" rtlCol="0">
            <a:spAutoFit/>
          </a:bodyPr>
          <a:lstStyle/>
          <a:p>
            <a:r>
              <a:rPr lang="en-ID" sz="1600" b="1" dirty="0">
                <a:solidFill>
                  <a:schemeClr val="bg1"/>
                </a:solidFill>
                <a:latin typeface="+mj-lt"/>
              </a:rPr>
              <a:t>Cross-Chain Staking</a:t>
            </a:r>
          </a:p>
        </p:txBody>
      </p:sp>
      <p:grpSp>
        <p:nvGrpSpPr>
          <p:cNvPr id="12" name="Group 11">
            <a:extLst>
              <a:ext uri="{FF2B5EF4-FFF2-40B4-BE49-F238E27FC236}">
                <a16:creationId xmlns:a16="http://schemas.microsoft.com/office/drawing/2014/main" id="{FC839147-8B96-64B8-7E36-11F7F7EE5765}"/>
              </a:ext>
            </a:extLst>
          </p:cNvPr>
          <p:cNvGrpSpPr/>
          <p:nvPr/>
        </p:nvGrpSpPr>
        <p:grpSpPr>
          <a:xfrm flipH="1" flipV="1">
            <a:off x="9677178" y="-488423"/>
            <a:ext cx="2495768" cy="2208424"/>
            <a:chOff x="1057320" y="4949751"/>
            <a:chExt cx="2412004" cy="2134304"/>
          </a:xfrm>
        </p:grpSpPr>
        <p:cxnSp>
          <p:nvCxnSpPr>
            <p:cNvPr id="13" name="Straight Connector 12">
              <a:extLst>
                <a:ext uri="{FF2B5EF4-FFF2-40B4-BE49-F238E27FC236}">
                  <a16:creationId xmlns:a16="http://schemas.microsoft.com/office/drawing/2014/main" id="{4EB37236-4B48-8A4D-B70D-34A82E6E436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49CA4B0-704E-AEE2-57A9-3FE5DE7CDD5A}"/>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087856C-B785-4CB0-E6DD-013E2BAB34B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EFE44E5-3150-51CC-8FF5-42FDF0EF72BD}"/>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Group 16">
            <a:extLst>
              <a:ext uri="{FF2B5EF4-FFF2-40B4-BE49-F238E27FC236}">
                <a16:creationId xmlns:a16="http://schemas.microsoft.com/office/drawing/2014/main" id="{8DA017E9-023A-B92B-EF05-88EAD7143AC7}"/>
              </a:ext>
            </a:extLst>
          </p:cNvPr>
          <p:cNvGrpSpPr/>
          <p:nvPr/>
        </p:nvGrpSpPr>
        <p:grpSpPr>
          <a:xfrm flipH="1" flipV="1">
            <a:off x="-1392096" y="2265471"/>
            <a:ext cx="2495768" cy="2208424"/>
            <a:chOff x="1057320" y="4949751"/>
            <a:chExt cx="2412004" cy="2134304"/>
          </a:xfrm>
        </p:grpSpPr>
        <p:cxnSp>
          <p:nvCxnSpPr>
            <p:cNvPr id="18" name="Straight Connector 17">
              <a:extLst>
                <a:ext uri="{FF2B5EF4-FFF2-40B4-BE49-F238E27FC236}">
                  <a16:creationId xmlns:a16="http://schemas.microsoft.com/office/drawing/2014/main" id="{3A964F3A-322E-E2D3-83A9-AD01348B4622}"/>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772D6CA-0675-07F1-C1E4-6A9EF60DCCBB}"/>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09480C40-8D84-A871-7D28-D4DE0B722142}"/>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FF493605-5F74-D68D-2D08-612829DD7516}"/>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1F23F455-1816-AC09-3A73-A304B4B0D45E}"/>
              </a:ext>
            </a:extLst>
          </p:cNvPr>
          <p:cNvGrpSpPr/>
          <p:nvPr/>
        </p:nvGrpSpPr>
        <p:grpSpPr>
          <a:xfrm flipH="1" flipV="1">
            <a:off x="6401023" y="5236234"/>
            <a:ext cx="2495768" cy="2208424"/>
            <a:chOff x="1057320" y="4949751"/>
            <a:chExt cx="2412004" cy="2134304"/>
          </a:xfrm>
        </p:grpSpPr>
        <p:cxnSp>
          <p:nvCxnSpPr>
            <p:cNvPr id="23" name="Straight Connector 22">
              <a:extLst>
                <a:ext uri="{FF2B5EF4-FFF2-40B4-BE49-F238E27FC236}">
                  <a16:creationId xmlns:a16="http://schemas.microsoft.com/office/drawing/2014/main" id="{FD4E63BC-E3F8-847A-632E-E8738C97A01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1CAE08F8-3921-5D47-B033-4F85A0700FE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BB0C16F-838E-CD21-2D02-2C1A0E796A6D}"/>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0AC3EFF-DF05-7B3B-60A1-1249518DCB7D}"/>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descr="A colorful planet with circles and lines&#10;&#10;Description automatically generated with medium confidence">
            <a:extLst>
              <a:ext uri="{FF2B5EF4-FFF2-40B4-BE49-F238E27FC236}">
                <a16:creationId xmlns:a16="http://schemas.microsoft.com/office/drawing/2014/main" id="{55CDBE28-897B-59CC-886C-25374EE778EF}"/>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3758" b="3758"/>
          <a:stretch>
            <a:fillRect/>
          </a:stretch>
        </p:blipFill>
        <p:spPr>
          <a:xfrm>
            <a:off x="130650" y="2427947"/>
            <a:ext cx="5426436" cy="3118640"/>
          </a:xfrm>
        </p:spPr>
      </p:pic>
      <p:sp>
        <p:nvSpPr>
          <p:cNvPr id="2" name="TextBox 1">
            <a:extLst>
              <a:ext uri="{FF2B5EF4-FFF2-40B4-BE49-F238E27FC236}">
                <a16:creationId xmlns:a16="http://schemas.microsoft.com/office/drawing/2014/main" id="{FFA6CF4C-7605-8565-163C-9E198C105F5C}"/>
              </a:ext>
            </a:extLst>
          </p:cNvPr>
          <p:cNvSpPr txBox="1"/>
          <p:nvPr/>
        </p:nvSpPr>
        <p:spPr>
          <a:xfrm>
            <a:off x="5570220" y="3260040"/>
            <a:ext cx="6602726" cy="573106"/>
          </a:xfrm>
          <a:prstGeom prst="rect">
            <a:avLst/>
          </a:prstGeom>
          <a:noFill/>
        </p:spPr>
        <p:txBody>
          <a:bodyPr wrap="square">
            <a:spAutoFit/>
          </a:bodyPr>
          <a:lstStyle/>
          <a:p>
            <a:pPr algn="just">
              <a:lnSpc>
                <a:spcPct val="150000"/>
              </a:lnSpc>
            </a:pPr>
            <a:r>
              <a:rPr lang="id-ID" sz="1100" dirty="0" err="1">
                <a:solidFill>
                  <a:schemeClr val="bg1"/>
                </a:solidFill>
                <a:ea typeface="Times New Roman" panose="02020603050405020304" pitchFamily="18" charset="0"/>
              </a:rPr>
              <a:t>Stakos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involves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providing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liquidity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DeX</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Users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earn</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rewards</a:t>
            </a:r>
            <a:r>
              <a:rPr lang="id-ID" sz="1100" dirty="0">
                <a:solidFill>
                  <a:schemeClr val="bg1"/>
                </a:solidFill>
                <a:ea typeface="Times New Roman" panose="02020603050405020304" pitchFamily="18" charset="0"/>
              </a:rPr>
              <a:t> not </a:t>
            </a:r>
            <a:r>
              <a:rPr lang="id-ID" sz="1100" dirty="0" err="1">
                <a:solidFill>
                  <a:schemeClr val="bg1"/>
                </a:solidFill>
                <a:ea typeface="Times New Roman" panose="02020603050405020304" pitchFamily="18" charset="0"/>
              </a:rPr>
              <a:t>only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from</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but</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also</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from</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fees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generated</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by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liquidity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pools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they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support</a:t>
            </a:r>
            <a:r>
              <a:rPr lang="id-ID" sz="1100" dirty="0">
                <a:solidFill>
                  <a:schemeClr val="bg1"/>
                </a:solidFill>
                <a:ea typeface="Times New Roman" panose="02020603050405020304" pitchFamily="18" charset="0"/>
              </a:rPr>
              <a:t>.</a:t>
            </a:r>
          </a:p>
        </p:txBody>
      </p:sp>
      <p:sp>
        <p:nvSpPr>
          <p:cNvPr id="4" name="TextBox 3">
            <a:extLst>
              <a:ext uri="{FF2B5EF4-FFF2-40B4-BE49-F238E27FC236}">
                <a16:creationId xmlns:a16="http://schemas.microsoft.com/office/drawing/2014/main" id="{BAAE55B8-0A59-F00C-D4D5-C2162DB272FD}"/>
              </a:ext>
            </a:extLst>
          </p:cNvPr>
          <p:cNvSpPr txBox="1"/>
          <p:nvPr/>
        </p:nvSpPr>
        <p:spPr>
          <a:xfrm>
            <a:off x="5570220" y="2944760"/>
            <a:ext cx="4871500" cy="338554"/>
          </a:xfrm>
          <a:prstGeom prst="rect">
            <a:avLst/>
          </a:prstGeom>
          <a:noFill/>
        </p:spPr>
        <p:txBody>
          <a:bodyPr wrap="square" rtlCol="0">
            <a:spAutoFit/>
          </a:bodyPr>
          <a:lstStyle/>
          <a:p>
            <a:r>
              <a:rPr lang="en-ID" sz="1600" b="1" dirty="0">
                <a:solidFill>
                  <a:schemeClr val="bg1"/>
                </a:solidFill>
                <a:latin typeface="+mj-lt"/>
              </a:rPr>
              <a:t>Liquidity Provision</a:t>
            </a:r>
          </a:p>
        </p:txBody>
      </p:sp>
      <p:sp>
        <p:nvSpPr>
          <p:cNvPr id="5" name="TextBox 4">
            <a:extLst>
              <a:ext uri="{FF2B5EF4-FFF2-40B4-BE49-F238E27FC236}">
                <a16:creationId xmlns:a16="http://schemas.microsoft.com/office/drawing/2014/main" id="{A9DA204A-C586-5C7B-88EC-0A0F31066B4C}"/>
              </a:ext>
            </a:extLst>
          </p:cNvPr>
          <p:cNvSpPr txBox="1"/>
          <p:nvPr/>
        </p:nvSpPr>
        <p:spPr>
          <a:xfrm>
            <a:off x="5570220" y="4350272"/>
            <a:ext cx="6602726" cy="573106"/>
          </a:xfrm>
          <a:prstGeom prst="rect">
            <a:avLst/>
          </a:prstGeom>
          <a:noFill/>
        </p:spPr>
        <p:txBody>
          <a:bodyPr wrap="square">
            <a:spAutoFit/>
          </a:bodyPr>
          <a:lstStyle/>
          <a:p>
            <a:pPr>
              <a:lnSpc>
                <a:spcPct val="150000"/>
              </a:lnSpc>
            </a:pPr>
            <a:r>
              <a:rPr lang="id-ID" sz="1100" dirty="0" err="1">
                <a:solidFill>
                  <a:schemeClr val="bg1"/>
                </a:solidFill>
                <a:ea typeface="Times New Roman" panose="02020603050405020304" pitchFamily="18" charset="0"/>
              </a:rPr>
              <a:t>reStaking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with</a:t>
            </a:r>
            <a:r>
              <a:rPr lang="id-ID" sz="1100" dirty="0">
                <a:solidFill>
                  <a:schemeClr val="bg1"/>
                </a:solidFill>
                <a:ea typeface="Times New Roman" panose="02020603050405020304" pitchFamily="18" charset="0"/>
              </a:rPr>
              <a:t> Monas </a:t>
            </a:r>
            <a:r>
              <a:rPr lang="id-ID" sz="1100" dirty="0" err="1">
                <a:solidFill>
                  <a:schemeClr val="bg1"/>
                </a:solidFill>
                <a:ea typeface="Times New Roman" panose="02020603050405020304" pitchFamily="18" charset="0"/>
              </a:rPr>
              <a:t>is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way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to</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encourage</a:t>
            </a:r>
            <a:r>
              <a:rPr lang="id-ID" sz="1100" dirty="0">
                <a:solidFill>
                  <a:schemeClr val="bg1"/>
                </a:solidFill>
                <a:ea typeface="Times New Roman" panose="02020603050405020304" pitchFamily="18" charset="0"/>
              </a:rPr>
              <a:t> long-term </a:t>
            </a:r>
            <a:r>
              <a:rPr lang="id-ID" sz="1100" dirty="0" err="1">
                <a:solidFill>
                  <a:schemeClr val="bg1"/>
                </a:solidFill>
                <a:ea typeface="Times New Roman" panose="02020603050405020304" pitchFamily="18" charset="0"/>
              </a:rPr>
              <a:t>participation</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by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providing</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unique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incentives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bonuses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or</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rewards</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that</a:t>
            </a:r>
            <a:r>
              <a:rPr lang="id-ID" sz="1100" dirty="0">
                <a:solidFill>
                  <a:schemeClr val="bg1"/>
                </a:solidFill>
                <a:ea typeface="Times New Roman" panose="02020603050405020304" pitchFamily="18" charset="0"/>
              </a:rPr>
              <a:t> are </a:t>
            </a:r>
            <a:r>
              <a:rPr lang="id-ID" sz="1100" dirty="0" err="1">
                <a:solidFill>
                  <a:schemeClr val="bg1"/>
                </a:solidFill>
                <a:ea typeface="Times New Roman" panose="02020603050405020304" pitchFamily="18" charset="0"/>
              </a:rPr>
              <a:t>only</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accessible</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through</a:t>
            </a:r>
            <a:r>
              <a:rPr lang="id-ID" sz="1100" dirty="0">
                <a:solidFill>
                  <a:schemeClr val="bg1"/>
                </a:solidFill>
                <a:ea typeface="Times New Roman" panose="02020603050405020304" pitchFamily="18" charset="0"/>
              </a:rPr>
              <a:t> </a:t>
            </a:r>
            <a:r>
              <a:rPr lang="id-ID" sz="1100" dirty="0" err="1">
                <a:solidFill>
                  <a:schemeClr val="bg1"/>
                </a:solidFill>
                <a:ea typeface="Times New Roman" panose="02020603050405020304" pitchFamily="18" charset="0"/>
              </a:rPr>
              <a:t>Stakos</a:t>
            </a:r>
            <a:r>
              <a:rPr lang="id-ID" sz="1100" dirty="0">
                <a:solidFill>
                  <a:schemeClr val="bg1"/>
                </a:solidFill>
                <a:ea typeface="Times New Roman" panose="02020603050405020304" pitchFamily="18" charset="0"/>
              </a:rPr>
              <a:t>.</a:t>
            </a:r>
          </a:p>
        </p:txBody>
      </p:sp>
      <p:sp>
        <p:nvSpPr>
          <p:cNvPr id="11" name="TextBox 10">
            <a:extLst>
              <a:ext uri="{FF2B5EF4-FFF2-40B4-BE49-F238E27FC236}">
                <a16:creationId xmlns:a16="http://schemas.microsoft.com/office/drawing/2014/main" id="{C1262797-2F1B-6891-8D30-EDA0F576F1F2}"/>
              </a:ext>
            </a:extLst>
          </p:cNvPr>
          <p:cNvSpPr txBox="1"/>
          <p:nvPr/>
        </p:nvSpPr>
        <p:spPr>
          <a:xfrm>
            <a:off x="5570220" y="4034992"/>
            <a:ext cx="4871500" cy="338554"/>
          </a:xfrm>
          <a:prstGeom prst="rect">
            <a:avLst/>
          </a:prstGeom>
          <a:noFill/>
        </p:spPr>
        <p:txBody>
          <a:bodyPr wrap="square" rtlCol="0">
            <a:spAutoFit/>
          </a:bodyPr>
          <a:lstStyle/>
          <a:p>
            <a:r>
              <a:rPr lang="en-ID" sz="1600" b="1" dirty="0" err="1">
                <a:solidFill>
                  <a:schemeClr val="bg1"/>
                </a:solidFill>
                <a:latin typeface="+mj-lt"/>
              </a:rPr>
              <a:t>ReStaking</a:t>
            </a:r>
            <a:r>
              <a:rPr lang="en-ID" sz="1600" b="1" dirty="0">
                <a:solidFill>
                  <a:schemeClr val="bg1"/>
                </a:solidFill>
                <a:latin typeface="+mj-lt"/>
              </a:rPr>
              <a:t> for Monas Layer Incentive</a:t>
            </a:r>
          </a:p>
        </p:txBody>
      </p:sp>
    </p:spTree>
    <p:extLst>
      <p:ext uri="{BB962C8B-B14F-4D97-AF65-F5344CB8AC3E}">
        <p14:creationId xmlns:p14="http://schemas.microsoft.com/office/powerpoint/2010/main" val="18399010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ABE6EE30-F045-C357-B586-ACAEFEC63377}"/>
              </a:ext>
            </a:extLst>
          </p:cNvPr>
          <p:cNvGrpSpPr/>
          <p:nvPr/>
        </p:nvGrpSpPr>
        <p:grpSpPr>
          <a:xfrm flipH="1" flipV="1">
            <a:off x="6329527" y="4013114"/>
            <a:ext cx="2495768" cy="2208424"/>
            <a:chOff x="1057320" y="4949751"/>
            <a:chExt cx="2412004" cy="2134304"/>
          </a:xfrm>
        </p:grpSpPr>
        <p:cxnSp>
          <p:nvCxnSpPr>
            <p:cNvPr id="28" name="Straight Connector 27">
              <a:extLst>
                <a:ext uri="{FF2B5EF4-FFF2-40B4-BE49-F238E27FC236}">
                  <a16:creationId xmlns:a16="http://schemas.microsoft.com/office/drawing/2014/main" id="{C52A90E7-B1F7-76C5-99F4-BD1C84C5712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59EDFBA-2653-6312-C05B-F1E3ABA65F6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B0799F19-398A-194A-1991-434AC12E650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4167E10-2CA8-777F-D814-975D2CE83F7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4" name="TextBox 3">
            <a:extLst>
              <a:ext uri="{FF2B5EF4-FFF2-40B4-BE49-F238E27FC236}">
                <a16:creationId xmlns:a16="http://schemas.microsoft.com/office/drawing/2014/main" id="{33DE35C6-1215-1411-2447-57AFB810239F}"/>
              </a:ext>
            </a:extLst>
          </p:cNvPr>
          <p:cNvSpPr txBox="1"/>
          <p:nvPr/>
        </p:nvSpPr>
        <p:spPr>
          <a:xfrm>
            <a:off x="694985" y="378729"/>
            <a:ext cx="8347375" cy="769441"/>
          </a:xfrm>
          <a:prstGeom prst="rect">
            <a:avLst/>
          </a:prstGeom>
          <a:noFill/>
        </p:spPr>
        <p:txBody>
          <a:bodyPr wrap="square" rtlCol="0">
            <a:spAutoFit/>
          </a:bodyPr>
          <a:lstStyle/>
          <a:p>
            <a:r>
              <a:rPr lang="en-ID" sz="4400" b="1" dirty="0">
                <a:solidFill>
                  <a:schemeClr val="bg1"/>
                </a:solidFill>
                <a:latin typeface="+mj-lt"/>
              </a:rPr>
              <a:t>THE TIME  TO INVEST IS NOW!</a:t>
            </a:r>
          </a:p>
        </p:txBody>
      </p:sp>
      <p:sp>
        <p:nvSpPr>
          <p:cNvPr id="5" name="Rectangle 4">
            <a:extLst>
              <a:ext uri="{FF2B5EF4-FFF2-40B4-BE49-F238E27FC236}">
                <a16:creationId xmlns:a16="http://schemas.microsoft.com/office/drawing/2014/main" id="{00E0CAD4-82C8-E18B-6AC3-19FB0C44A3CD}"/>
              </a:ext>
            </a:extLst>
          </p:cNvPr>
          <p:cNvSpPr/>
          <p:nvPr/>
        </p:nvSpPr>
        <p:spPr>
          <a:xfrm>
            <a:off x="846125" y="2263379"/>
            <a:ext cx="4610100" cy="463525"/>
          </a:xfrm>
          <a:prstGeom prst="rect">
            <a:avLst/>
          </a:prstGeom>
          <a:noFill/>
        </p:spPr>
        <p:txBody>
          <a:bodyPr wrap="square">
            <a:spAutoFit/>
          </a:bodyPr>
          <a:lstStyle/>
          <a:p>
            <a:pPr algn="just">
              <a:lnSpc>
                <a:spcPct val="150000"/>
              </a:lnSpc>
            </a:pPr>
            <a:r>
              <a:rPr lang="en-US" dirty="0">
                <a:solidFill>
                  <a:schemeClr val="bg1"/>
                </a:solidFill>
                <a:ea typeface="Times New Roman" panose="02020603050405020304" pitchFamily="18" charset="0"/>
              </a:rPr>
              <a:t>He invests about 1000 U into STAKOS</a:t>
            </a:r>
            <a:endParaRPr lang="id-ID" dirty="0">
              <a:solidFill>
                <a:schemeClr val="bg1"/>
              </a:solidFill>
              <a:ea typeface="Times New Roman" panose="02020603050405020304" pitchFamily="18" charset="0"/>
            </a:endParaRPr>
          </a:p>
        </p:txBody>
      </p:sp>
      <p:sp>
        <p:nvSpPr>
          <p:cNvPr id="6" name="Rectangle 36">
            <a:extLst>
              <a:ext uri="{FF2B5EF4-FFF2-40B4-BE49-F238E27FC236}">
                <a16:creationId xmlns:a16="http://schemas.microsoft.com/office/drawing/2014/main" id="{1E268EE9-060C-0242-CBAB-BA275515B3E9}"/>
              </a:ext>
            </a:extLst>
          </p:cNvPr>
          <p:cNvSpPr>
            <a:spLocks noChangeArrowheads="1"/>
          </p:cNvSpPr>
          <p:nvPr/>
        </p:nvSpPr>
        <p:spPr bwMode="auto">
          <a:xfrm>
            <a:off x="856064" y="1271671"/>
            <a:ext cx="25598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to" panose="020F0502020204030203" pitchFamily="34" charset="0"/>
              </a:defRPr>
            </a:lvl1pPr>
            <a:lvl2pPr marL="742950" indent="-285750">
              <a:defRPr>
                <a:solidFill>
                  <a:schemeClr val="tx1"/>
                </a:solidFill>
                <a:latin typeface="Lato" panose="020F0502020204030203" pitchFamily="34" charset="0"/>
              </a:defRPr>
            </a:lvl2pPr>
            <a:lvl3pPr marL="1143000" indent="-228600">
              <a:defRPr>
                <a:solidFill>
                  <a:schemeClr val="tx1"/>
                </a:solidFill>
                <a:latin typeface="Lato" panose="020F0502020204030203" pitchFamily="34" charset="0"/>
              </a:defRPr>
            </a:lvl3pPr>
            <a:lvl4pPr marL="1600200" indent="-228600">
              <a:defRPr>
                <a:solidFill>
                  <a:schemeClr val="tx1"/>
                </a:solidFill>
                <a:latin typeface="Lato" panose="020F0502020204030203" pitchFamily="34" charset="0"/>
              </a:defRPr>
            </a:lvl4pPr>
            <a:lvl5pPr marL="2057400" indent="-228600">
              <a:defRPr>
                <a:solidFill>
                  <a:schemeClr val="tx1"/>
                </a:solidFill>
                <a:latin typeface="Lato" panose="020F0502020204030203" pitchFamily="34" charset="0"/>
              </a:defRPr>
            </a:lvl5pPr>
            <a:lvl6pPr marL="2514600" indent="-228600" fontAlgn="base">
              <a:spcBef>
                <a:spcPct val="0"/>
              </a:spcBef>
              <a:spcAft>
                <a:spcPct val="0"/>
              </a:spcAft>
              <a:defRPr>
                <a:solidFill>
                  <a:schemeClr val="tx1"/>
                </a:solidFill>
                <a:latin typeface="Lato" panose="020F0502020204030203" pitchFamily="34" charset="0"/>
              </a:defRPr>
            </a:lvl6pPr>
            <a:lvl7pPr marL="2971800" indent="-228600" fontAlgn="base">
              <a:spcBef>
                <a:spcPct val="0"/>
              </a:spcBef>
              <a:spcAft>
                <a:spcPct val="0"/>
              </a:spcAft>
              <a:defRPr>
                <a:solidFill>
                  <a:schemeClr val="tx1"/>
                </a:solidFill>
                <a:latin typeface="Lato" panose="020F0502020204030203" pitchFamily="34" charset="0"/>
              </a:defRPr>
            </a:lvl7pPr>
            <a:lvl8pPr marL="3429000" indent="-228600" fontAlgn="base">
              <a:spcBef>
                <a:spcPct val="0"/>
              </a:spcBef>
              <a:spcAft>
                <a:spcPct val="0"/>
              </a:spcAft>
              <a:defRPr>
                <a:solidFill>
                  <a:schemeClr val="tx1"/>
                </a:solidFill>
                <a:latin typeface="Lato" panose="020F0502020204030203" pitchFamily="34" charset="0"/>
              </a:defRPr>
            </a:lvl8pPr>
            <a:lvl9pPr marL="3886200" indent="-228600" fontAlgn="base">
              <a:spcBef>
                <a:spcPct val="0"/>
              </a:spcBef>
              <a:spcAft>
                <a:spcPct val="0"/>
              </a:spcAft>
              <a:defRPr>
                <a:solidFill>
                  <a:schemeClr val="tx1"/>
                </a:solidFill>
                <a:latin typeface="Lato" panose="020F0502020204030203" pitchFamily="34" charset="0"/>
              </a:defRPr>
            </a:lvl9pPr>
          </a:lstStyle>
          <a:p>
            <a:r>
              <a:rPr lang="en-US" sz="1600" b="1" dirty="0">
                <a:solidFill>
                  <a:schemeClr val="bg1"/>
                </a:solidFill>
                <a:latin typeface="+mj-lt"/>
              </a:rPr>
              <a:t>EXAMPLE REWARDS</a:t>
            </a:r>
          </a:p>
        </p:txBody>
      </p:sp>
      <p:sp>
        <p:nvSpPr>
          <p:cNvPr id="7" name="Rectangle 6">
            <a:extLst>
              <a:ext uri="{FF2B5EF4-FFF2-40B4-BE49-F238E27FC236}">
                <a16:creationId xmlns:a16="http://schemas.microsoft.com/office/drawing/2014/main" id="{199A4F3A-9CEF-2A7B-C3E0-3FB80B7BB5BF}"/>
              </a:ext>
            </a:extLst>
          </p:cNvPr>
          <p:cNvSpPr/>
          <p:nvPr/>
        </p:nvSpPr>
        <p:spPr>
          <a:xfrm>
            <a:off x="849298" y="1946930"/>
            <a:ext cx="2400300" cy="463588"/>
          </a:xfrm>
          <a:prstGeom prst="rect">
            <a:avLst/>
          </a:prstGeom>
          <a:noFill/>
        </p:spPr>
        <p:txBody>
          <a:bodyPr>
            <a:spAutoFit/>
          </a:bodyPr>
          <a:lstStyle/>
          <a:p>
            <a:pPr>
              <a:lnSpc>
                <a:spcPct val="150000"/>
              </a:lnSpc>
              <a:defRPr/>
            </a:pPr>
            <a:r>
              <a:rPr lang="en-US" i="1" dirty="0">
                <a:solidFill>
                  <a:schemeClr val="bg1"/>
                </a:solidFill>
              </a:rPr>
              <a:t>Tom</a:t>
            </a:r>
            <a:endParaRPr lang="id-ID" i="1" dirty="0">
              <a:solidFill>
                <a:schemeClr val="bg1"/>
              </a:solidFill>
            </a:endParaRPr>
          </a:p>
        </p:txBody>
      </p:sp>
      <p:sp>
        <p:nvSpPr>
          <p:cNvPr id="8" name="Rectangle 7">
            <a:extLst>
              <a:ext uri="{FF2B5EF4-FFF2-40B4-BE49-F238E27FC236}">
                <a16:creationId xmlns:a16="http://schemas.microsoft.com/office/drawing/2014/main" id="{6D10DAB6-53E6-80B1-BABA-119B99BE50C7}"/>
              </a:ext>
            </a:extLst>
          </p:cNvPr>
          <p:cNvSpPr/>
          <p:nvPr/>
        </p:nvSpPr>
        <p:spPr>
          <a:xfrm>
            <a:off x="940301" y="3404999"/>
            <a:ext cx="3474720" cy="145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solidFill>
                <a:schemeClr val="accent6"/>
              </a:solidFill>
            </a:endParaRPr>
          </a:p>
        </p:txBody>
      </p:sp>
      <p:sp>
        <p:nvSpPr>
          <p:cNvPr id="9" name="Rectangle 8">
            <a:extLst>
              <a:ext uri="{FF2B5EF4-FFF2-40B4-BE49-F238E27FC236}">
                <a16:creationId xmlns:a16="http://schemas.microsoft.com/office/drawing/2014/main" id="{6F11CA99-D89F-AC92-1301-906F709E471C}"/>
              </a:ext>
            </a:extLst>
          </p:cNvPr>
          <p:cNvSpPr/>
          <p:nvPr/>
        </p:nvSpPr>
        <p:spPr>
          <a:xfrm>
            <a:off x="940302" y="3405000"/>
            <a:ext cx="3154680" cy="145734"/>
          </a:xfrm>
          <a:prstGeom prst="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18E87555-B98A-70E1-7C0A-E4FAE59DA17B}"/>
              </a:ext>
            </a:extLst>
          </p:cNvPr>
          <p:cNvSpPr txBox="1"/>
          <p:nvPr/>
        </p:nvSpPr>
        <p:spPr>
          <a:xfrm flipH="1">
            <a:off x="4634724" y="3294548"/>
            <a:ext cx="529880" cy="246063"/>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sz="1200" dirty="0">
                <a:solidFill>
                  <a:schemeClr val="bg1"/>
                </a:solidFill>
                <a:ea typeface="Lato Medium" panose="020F0502020204030203" pitchFamily="34" charset="0"/>
                <a:cs typeface="Lato Medium" panose="020F0502020204030203" pitchFamily="34" charset="0"/>
              </a:rPr>
              <a:t>90%</a:t>
            </a:r>
            <a:endParaRPr lang="en-US" sz="1200" dirty="0">
              <a:solidFill>
                <a:schemeClr val="bg1"/>
              </a:solidFill>
              <a:ea typeface="Lato Medium" panose="020F0502020204030203" pitchFamily="34" charset="0"/>
              <a:cs typeface="Lato Medium" panose="020F0502020204030203" pitchFamily="34" charset="0"/>
            </a:endParaRPr>
          </a:p>
        </p:txBody>
      </p:sp>
      <p:sp>
        <p:nvSpPr>
          <p:cNvPr id="11" name="TextBox 10">
            <a:extLst>
              <a:ext uri="{FF2B5EF4-FFF2-40B4-BE49-F238E27FC236}">
                <a16:creationId xmlns:a16="http://schemas.microsoft.com/office/drawing/2014/main" id="{408F3AB9-8B84-6F30-4289-BFB345577BD7}"/>
              </a:ext>
            </a:extLst>
          </p:cNvPr>
          <p:cNvSpPr txBox="1"/>
          <p:nvPr/>
        </p:nvSpPr>
        <p:spPr>
          <a:xfrm flipH="1">
            <a:off x="945638" y="3054315"/>
            <a:ext cx="1922463" cy="226857"/>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sz="1100" i="1" dirty="0" err="1">
                <a:solidFill>
                  <a:schemeClr val="bg1"/>
                </a:solidFill>
                <a:ea typeface="Lato Medium" panose="020F0502020204030203" pitchFamily="34" charset="0"/>
                <a:cs typeface="Lato Medium" panose="020F0502020204030203" pitchFamily="34" charset="0"/>
              </a:rPr>
              <a:t>Stake</a:t>
            </a:r>
            <a:r>
              <a:rPr lang="id-ID" sz="1100" i="1" dirty="0">
                <a:solidFill>
                  <a:schemeClr val="bg1"/>
                </a:solidFill>
                <a:ea typeface="Lato Medium" panose="020F0502020204030203" pitchFamily="34" charset="0"/>
                <a:cs typeface="Lato Medium" panose="020F0502020204030203" pitchFamily="34" charset="0"/>
              </a:rPr>
              <a:t> @90Days </a:t>
            </a:r>
            <a:r>
              <a:rPr lang="id-ID" sz="1100" i="1" dirty="0" err="1">
                <a:solidFill>
                  <a:schemeClr val="bg1"/>
                </a:solidFill>
                <a:ea typeface="Lato Medium" panose="020F0502020204030203" pitchFamily="34" charset="0"/>
                <a:cs typeface="Lato Medium" panose="020F0502020204030203" pitchFamily="34" charset="0"/>
              </a:rPr>
              <a:t>Returns</a:t>
            </a:r>
            <a:r>
              <a:rPr lang="id-ID" sz="1100" i="1" dirty="0">
                <a:solidFill>
                  <a:schemeClr val="bg1"/>
                </a:solidFill>
                <a:ea typeface="Lato Medium" panose="020F0502020204030203" pitchFamily="34" charset="0"/>
                <a:cs typeface="Lato Medium" panose="020F0502020204030203" pitchFamily="34" charset="0"/>
              </a:rPr>
              <a:t> </a:t>
            </a:r>
            <a:endParaRPr lang="en-US" sz="1100" i="1" dirty="0">
              <a:solidFill>
                <a:schemeClr val="bg1"/>
              </a:solidFill>
              <a:ea typeface="Lato Medium" panose="020F0502020204030203" pitchFamily="34" charset="0"/>
              <a:cs typeface="Lato Medium" panose="020F0502020204030203" pitchFamily="34" charset="0"/>
            </a:endParaRPr>
          </a:p>
        </p:txBody>
      </p:sp>
      <p:sp>
        <p:nvSpPr>
          <p:cNvPr id="12" name="Rectangle 11">
            <a:extLst>
              <a:ext uri="{FF2B5EF4-FFF2-40B4-BE49-F238E27FC236}">
                <a16:creationId xmlns:a16="http://schemas.microsoft.com/office/drawing/2014/main" id="{DC390A37-6327-541F-ABD2-790D97FC6AD1}"/>
              </a:ext>
            </a:extLst>
          </p:cNvPr>
          <p:cNvSpPr/>
          <p:nvPr/>
        </p:nvSpPr>
        <p:spPr>
          <a:xfrm>
            <a:off x="940301" y="4087209"/>
            <a:ext cx="3474720" cy="145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solidFill>
                <a:schemeClr val="accent6"/>
              </a:solidFill>
            </a:endParaRPr>
          </a:p>
        </p:txBody>
      </p:sp>
      <p:sp>
        <p:nvSpPr>
          <p:cNvPr id="13" name="Rectangle 12">
            <a:extLst>
              <a:ext uri="{FF2B5EF4-FFF2-40B4-BE49-F238E27FC236}">
                <a16:creationId xmlns:a16="http://schemas.microsoft.com/office/drawing/2014/main" id="{8478F778-2A17-848B-ACBF-3FB21CBC5695}"/>
              </a:ext>
            </a:extLst>
          </p:cNvPr>
          <p:cNvSpPr/>
          <p:nvPr/>
        </p:nvSpPr>
        <p:spPr>
          <a:xfrm>
            <a:off x="940302" y="4087210"/>
            <a:ext cx="2724767" cy="145734"/>
          </a:xfrm>
          <a:prstGeom prst="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TextBox 13">
            <a:extLst>
              <a:ext uri="{FF2B5EF4-FFF2-40B4-BE49-F238E27FC236}">
                <a16:creationId xmlns:a16="http://schemas.microsoft.com/office/drawing/2014/main" id="{1D7C647D-DBBB-2D4A-65F8-CA57028333E1}"/>
              </a:ext>
            </a:extLst>
          </p:cNvPr>
          <p:cNvSpPr txBox="1"/>
          <p:nvPr/>
        </p:nvSpPr>
        <p:spPr>
          <a:xfrm flipH="1">
            <a:off x="4634724" y="3976758"/>
            <a:ext cx="529880" cy="246063"/>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sz="1200" dirty="0">
                <a:solidFill>
                  <a:schemeClr val="bg1"/>
                </a:solidFill>
                <a:ea typeface="Lato Medium" panose="020F0502020204030203" pitchFamily="34" charset="0"/>
                <a:cs typeface="Lato Medium" panose="020F0502020204030203" pitchFamily="34" charset="0"/>
              </a:rPr>
              <a:t>80%</a:t>
            </a:r>
            <a:endParaRPr lang="en-US" sz="1200" dirty="0">
              <a:solidFill>
                <a:schemeClr val="bg1"/>
              </a:solidFill>
              <a:ea typeface="Lato Medium" panose="020F0502020204030203" pitchFamily="34" charset="0"/>
              <a:cs typeface="Lato Medium" panose="020F0502020204030203" pitchFamily="34" charset="0"/>
            </a:endParaRPr>
          </a:p>
        </p:txBody>
      </p:sp>
      <p:sp>
        <p:nvSpPr>
          <p:cNvPr id="15" name="TextBox 14">
            <a:extLst>
              <a:ext uri="{FF2B5EF4-FFF2-40B4-BE49-F238E27FC236}">
                <a16:creationId xmlns:a16="http://schemas.microsoft.com/office/drawing/2014/main" id="{0C92AAD5-68EB-9808-F592-17672B0D6E14}"/>
              </a:ext>
            </a:extLst>
          </p:cNvPr>
          <p:cNvSpPr txBox="1"/>
          <p:nvPr/>
        </p:nvSpPr>
        <p:spPr>
          <a:xfrm flipH="1">
            <a:off x="945638" y="3736525"/>
            <a:ext cx="1922463" cy="226857"/>
          </a:xfrm>
          <a:prstGeom prst="rect">
            <a:avLst/>
          </a:prstGeom>
          <a:noFill/>
        </p:spPr>
        <p:txBody>
          <a:bodyPr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sz="1100" i="1" dirty="0" err="1">
                <a:solidFill>
                  <a:schemeClr val="bg1"/>
                </a:solidFill>
                <a:ea typeface="Lato Medium" panose="020F0502020204030203" pitchFamily="34" charset="0"/>
                <a:cs typeface="Lato Medium" panose="020F0502020204030203" pitchFamily="34" charset="0"/>
              </a:rPr>
              <a:t>ReStake</a:t>
            </a:r>
            <a:r>
              <a:rPr lang="id-ID" sz="1100" i="1" dirty="0">
                <a:solidFill>
                  <a:schemeClr val="bg1"/>
                </a:solidFill>
                <a:ea typeface="Lato Medium" panose="020F0502020204030203" pitchFamily="34" charset="0"/>
                <a:cs typeface="Lato Medium" panose="020F0502020204030203" pitchFamily="34" charset="0"/>
              </a:rPr>
              <a:t> </a:t>
            </a:r>
            <a:r>
              <a:rPr lang="id-ID" sz="1100" i="1" dirty="0" err="1">
                <a:solidFill>
                  <a:schemeClr val="bg1"/>
                </a:solidFill>
                <a:ea typeface="Lato Medium" panose="020F0502020204030203" pitchFamily="34" charset="0"/>
                <a:cs typeface="Lato Medium" panose="020F0502020204030203" pitchFamily="34" charset="0"/>
              </a:rPr>
              <a:t>with</a:t>
            </a:r>
            <a:r>
              <a:rPr lang="id-ID" sz="1100" i="1" dirty="0">
                <a:solidFill>
                  <a:schemeClr val="bg1"/>
                </a:solidFill>
                <a:ea typeface="Lato Medium" panose="020F0502020204030203" pitchFamily="34" charset="0"/>
                <a:cs typeface="Lato Medium" panose="020F0502020204030203" pitchFamily="34" charset="0"/>
              </a:rPr>
              <a:t> </a:t>
            </a:r>
            <a:r>
              <a:rPr lang="id-ID" sz="1100" i="1" dirty="0" err="1">
                <a:solidFill>
                  <a:schemeClr val="bg1"/>
                </a:solidFill>
                <a:ea typeface="Lato Medium" panose="020F0502020204030203" pitchFamily="34" charset="0"/>
                <a:cs typeface="Lato Medium" panose="020F0502020204030203" pitchFamily="34" charset="0"/>
              </a:rPr>
              <a:t>Stakos</a:t>
            </a:r>
            <a:endParaRPr lang="en-US" sz="1100" i="1" dirty="0">
              <a:solidFill>
                <a:schemeClr val="bg1"/>
              </a:solidFill>
              <a:ea typeface="Lato Medium" panose="020F0502020204030203" pitchFamily="34" charset="0"/>
              <a:cs typeface="Lato Medium" panose="020F0502020204030203" pitchFamily="34" charset="0"/>
            </a:endParaRPr>
          </a:p>
        </p:txBody>
      </p:sp>
      <p:grpSp>
        <p:nvGrpSpPr>
          <p:cNvPr id="22" name="Group 21">
            <a:extLst>
              <a:ext uri="{FF2B5EF4-FFF2-40B4-BE49-F238E27FC236}">
                <a16:creationId xmlns:a16="http://schemas.microsoft.com/office/drawing/2014/main" id="{20303F2F-B917-DD93-4BE4-42A6FA58D172}"/>
              </a:ext>
            </a:extLst>
          </p:cNvPr>
          <p:cNvGrpSpPr/>
          <p:nvPr/>
        </p:nvGrpSpPr>
        <p:grpSpPr>
          <a:xfrm flipH="1" flipV="1">
            <a:off x="-895410" y="-145143"/>
            <a:ext cx="2495768" cy="2208424"/>
            <a:chOff x="1057320" y="4949751"/>
            <a:chExt cx="2412004" cy="2134304"/>
          </a:xfrm>
        </p:grpSpPr>
        <p:cxnSp>
          <p:nvCxnSpPr>
            <p:cNvPr id="23" name="Straight Connector 22">
              <a:extLst>
                <a:ext uri="{FF2B5EF4-FFF2-40B4-BE49-F238E27FC236}">
                  <a16:creationId xmlns:a16="http://schemas.microsoft.com/office/drawing/2014/main" id="{335CCB5B-9B34-9059-C0C2-869DC7A78B80}"/>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4C2F8F0-DC70-8D50-0071-E05F55397BE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BC77ECD-CDE8-6070-A867-1A4C754ED1D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F4B88E9-1319-D3BB-C516-7FA4652611EB}"/>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6" name="Picture Placeholder 15" descr="A large ornate structure in a room with many windows and a large clock&#10;&#10;Description automatically generated with medium confidence">
            <a:extLst>
              <a:ext uri="{FF2B5EF4-FFF2-40B4-BE49-F238E27FC236}">
                <a16:creationId xmlns:a16="http://schemas.microsoft.com/office/drawing/2014/main" id="{8A1013A4-4F99-050E-6C5B-F1ACF11AAC2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21264" r="21264"/>
          <a:stretch>
            <a:fillRect/>
          </a:stretch>
        </p:blipFill>
        <p:spPr/>
      </p:pic>
    </p:spTree>
    <p:extLst>
      <p:ext uri="{BB962C8B-B14F-4D97-AF65-F5344CB8AC3E}">
        <p14:creationId xmlns:p14="http://schemas.microsoft.com/office/powerpoint/2010/main" val="1608788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computer and server room&#10;&#10;Description automatically generated with medium confidence">
            <a:extLst>
              <a:ext uri="{FF2B5EF4-FFF2-40B4-BE49-F238E27FC236}">
                <a16:creationId xmlns:a16="http://schemas.microsoft.com/office/drawing/2014/main" id="{AE9AD072-E7C8-91B2-A42E-4210DF17F96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3189" r="33189"/>
          <a:stretch>
            <a:fillRect/>
          </a:stretch>
        </p:blipFill>
        <p:spPr>
          <a:xfrm>
            <a:off x="307284" y="942975"/>
            <a:ext cx="3608733" cy="4972050"/>
          </a:xfrm>
        </p:spPr>
      </p:pic>
      <p:sp>
        <p:nvSpPr>
          <p:cNvPr id="3" name="TextBox 2">
            <a:extLst>
              <a:ext uri="{FF2B5EF4-FFF2-40B4-BE49-F238E27FC236}">
                <a16:creationId xmlns:a16="http://schemas.microsoft.com/office/drawing/2014/main" id="{657B80E2-8CFE-AE41-6F89-4662DA808404}"/>
              </a:ext>
            </a:extLst>
          </p:cNvPr>
          <p:cNvSpPr txBox="1"/>
          <p:nvPr/>
        </p:nvSpPr>
        <p:spPr>
          <a:xfrm>
            <a:off x="4169419" y="335845"/>
            <a:ext cx="7886746" cy="5909310"/>
          </a:xfrm>
          <a:prstGeom prst="rect">
            <a:avLst/>
          </a:prstGeom>
          <a:noFill/>
        </p:spPr>
        <p:txBody>
          <a:bodyPr wrap="square">
            <a:spAutoFit/>
          </a:bodyPr>
          <a:lstStyle/>
          <a:p>
            <a:pPr algn="ctr"/>
            <a:r>
              <a:rPr lang="en-SG" sz="3600" b="1" dirty="0">
                <a:solidFill>
                  <a:schemeClr val="bg1"/>
                </a:solidFill>
                <a:effectLst/>
                <a:latin typeface=".SF NS"/>
              </a:rPr>
              <a:t>ABOUT  US</a:t>
            </a:r>
          </a:p>
          <a:p>
            <a:endParaRPr lang="en-SG" dirty="0">
              <a:solidFill>
                <a:schemeClr val="bg1"/>
              </a:solidFill>
              <a:latin typeface=".SF NS"/>
            </a:endParaRPr>
          </a:p>
          <a:p>
            <a:r>
              <a:rPr lang="en-SG" dirty="0">
                <a:solidFill>
                  <a:schemeClr val="bg1"/>
                </a:solidFill>
                <a:effectLst/>
                <a:latin typeface=".SF NS"/>
              </a:rPr>
              <a:t>We are at the forefront of innovation in the industry since our formation in 20XX. We combine cutting-edge technology with a passion for redefining financial possibilities. Our company is driven by a commitment to excellence, backed by a strong, diverse team of experts from cross industries, each bringing unique insights and experiences to our mission.</a:t>
            </a:r>
          </a:p>
          <a:p>
            <a:br>
              <a:rPr lang="en-SG" dirty="0">
                <a:solidFill>
                  <a:schemeClr val="bg1"/>
                </a:solidFill>
                <a:effectLst/>
                <a:latin typeface=".SF NS"/>
              </a:rPr>
            </a:br>
            <a:endParaRPr lang="en-SG" dirty="0">
              <a:solidFill>
                <a:schemeClr val="bg1"/>
              </a:solidFill>
              <a:effectLst/>
              <a:latin typeface=".SF NS"/>
            </a:endParaRPr>
          </a:p>
          <a:p>
            <a:r>
              <a:rPr lang="en-SG" dirty="0">
                <a:solidFill>
                  <a:schemeClr val="bg1"/>
                </a:solidFill>
                <a:effectLst/>
                <a:latin typeface=".SF NS"/>
              </a:rPr>
              <a:t>Specializing in AI-driven trading solutions, we leverage advanced algorithms and machine learning techniques to stay ahead in the fast-paced crypto markets, delivering exceptional results for our clients. Our proprietary Digital Vault ensures the highest level of security for your digital assets, offering peace of mind in an increasingly complex digital landscape.</a:t>
            </a:r>
          </a:p>
          <a:p>
            <a:br>
              <a:rPr lang="en-SG" dirty="0">
                <a:solidFill>
                  <a:schemeClr val="bg1"/>
                </a:solidFill>
                <a:effectLst/>
                <a:latin typeface=".SF NS"/>
              </a:rPr>
            </a:br>
            <a:endParaRPr lang="en-SG" dirty="0">
              <a:solidFill>
                <a:schemeClr val="bg1"/>
              </a:solidFill>
              <a:effectLst/>
              <a:latin typeface=".SF NS"/>
            </a:endParaRPr>
          </a:p>
          <a:p>
            <a:r>
              <a:rPr lang="en-SG" dirty="0">
                <a:solidFill>
                  <a:schemeClr val="bg1"/>
                </a:solidFill>
                <a:effectLst/>
                <a:latin typeface=".SF NS"/>
              </a:rPr>
              <a:t>We are dedicated to pushing the boundaries of what’s possible in the crypto world. Whether it’s through our AI-powered trading strategies or our state-of-the-art security solutions within our </a:t>
            </a:r>
            <a:r>
              <a:rPr lang="en-SG" dirty="0" err="1">
                <a:solidFill>
                  <a:schemeClr val="bg1"/>
                </a:solidFill>
                <a:effectLst/>
                <a:latin typeface=".SF NS"/>
              </a:rPr>
              <a:t>DeFI</a:t>
            </a:r>
            <a:r>
              <a:rPr lang="en-SG" dirty="0">
                <a:solidFill>
                  <a:schemeClr val="bg1"/>
                </a:solidFill>
                <a:effectLst/>
                <a:latin typeface=".SF NS"/>
              </a:rPr>
              <a:t> world, XXX is committed to leading the charge in the evolution of secured digital finance.</a:t>
            </a:r>
          </a:p>
        </p:txBody>
      </p:sp>
    </p:spTree>
    <p:extLst>
      <p:ext uri="{BB962C8B-B14F-4D97-AF65-F5344CB8AC3E}">
        <p14:creationId xmlns:p14="http://schemas.microsoft.com/office/powerpoint/2010/main" val="18056304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3226C735-163C-4EE2-D86A-38F84FB85271}"/>
              </a:ext>
            </a:extLst>
          </p:cNvPr>
          <p:cNvSpPr/>
          <p:nvPr/>
        </p:nvSpPr>
        <p:spPr>
          <a:xfrm>
            <a:off x="4467236" y="868821"/>
            <a:ext cx="3844982" cy="3844978"/>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1DCC6B59-6BE7-D5EB-EAEA-8837A1F855C8}"/>
              </a:ext>
            </a:extLst>
          </p:cNvPr>
          <p:cNvSpPr/>
          <p:nvPr/>
        </p:nvSpPr>
        <p:spPr>
          <a:xfrm>
            <a:off x="5964111" y="443206"/>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79">
            <a:extLst>
              <a:ext uri="{FF2B5EF4-FFF2-40B4-BE49-F238E27FC236}">
                <a16:creationId xmlns:a16="http://schemas.microsoft.com/office/drawing/2014/main" id="{7A5FC2B7-3202-4FD6-58D5-9F3C2AF8527C}"/>
              </a:ext>
            </a:extLst>
          </p:cNvPr>
          <p:cNvGrpSpPr>
            <a:grpSpLocks noChangeAspect="1"/>
          </p:cNvGrpSpPr>
          <p:nvPr/>
        </p:nvGrpSpPr>
        <p:grpSpPr bwMode="auto">
          <a:xfrm>
            <a:off x="6267852" y="727947"/>
            <a:ext cx="243750" cy="281748"/>
            <a:chOff x="6538" y="2913"/>
            <a:chExt cx="263" cy="304"/>
          </a:xfrm>
          <a:solidFill>
            <a:schemeClr val="bg1"/>
          </a:solidFill>
        </p:grpSpPr>
        <p:sp>
          <p:nvSpPr>
            <p:cNvPr id="7" name="Freeform 581">
              <a:extLst>
                <a:ext uri="{FF2B5EF4-FFF2-40B4-BE49-F238E27FC236}">
                  <a16:creationId xmlns:a16="http://schemas.microsoft.com/office/drawing/2014/main" id="{913B1C7F-9C7F-4A35-4707-F4FC008DA52C}"/>
                </a:ext>
              </a:extLst>
            </p:cNvPr>
            <p:cNvSpPr>
              <a:spLocks noEditPoints="1"/>
            </p:cNvSpPr>
            <p:nvPr/>
          </p:nvSpPr>
          <p:spPr bwMode="auto">
            <a:xfrm>
              <a:off x="6538" y="2913"/>
              <a:ext cx="263" cy="133"/>
            </a:xfrm>
            <a:custGeom>
              <a:avLst/>
              <a:gdLst>
                <a:gd name="T0" fmla="*/ 626 w 2889"/>
                <a:gd name="T1" fmla="*/ 276 h 1457"/>
                <a:gd name="T2" fmla="*/ 482 w 2889"/>
                <a:gd name="T3" fmla="*/ 336 h 1457"/>
                <a:gd name="T4" fmla="*/ 368 w 2889"/>
                <a:gd name="T5" fmla="*/ 438 h 1457"/>
                <a:gd name="T6" fmla="*/ 292 w 2889"/>
                <a:gd name="T7" fmla="*/ 572 h 1457"/>
                <a:gd name="T8" fmla="*/ 266 w 2889"/>
                <a:gd name="T9" fmla="*/ 729 h 1457"/>
                <a:gd name="T10" fmla="*/ 292 w 2889"/>
                <a:gd name="T11" fmla="*/ 886 h 1457"/>
                <a:gd name="T12" fmla="*/ 368 w 2889"/>
                <a:gd name="T13" fmla="*/ 1020 h 1457"/>
                <a:gd name="T14" fmla="*/ 482 w 2889"/>
                <a:gd name="T15" fmla="*/ 1121 h 1457"/>
                <a:gd name="T16" fmla="*/ 626 w 2889"/>
                <a:gd name="T17" fmla="*/ 1182 h 1457"/>
                <a:gd name="T18" fmla="*/ 787 w 2889"/>
                <a:gd name="T19" fmla="*/ 1191 h 1457"/>
                <a:gd name="T20" fmla="*/ 939 w 2889"/>
                <a:gd name="T21" fmla="*/ 1147 h 1457"/>
                <a:gd name="T22" fmla="*/ 1064 w 2889"/>
                <a:gd name="T23" fmla="*/ 1058 h 1457"/>
                <a:gd name="T24" fmla="*/ 1153 w 2889"/>
                <a:gd name="T25" fmla="*/ 934 h 1457"/>
                <a:gd name="T26" fmla="*/ 1198 w 2889"/>
                <a:gd name="T27" fmla="*/ 783 h 1457"/>
                <a:gd name="T28" fmla="*/ 1188 w 2889"/>
                <a:gd name="T29" fmla="*/ 622 h 1457"/>
                <a:gd name="T30" fmla="*/ 1129 w 2889"/>
                <a:gd name="T31" fmla="*/ 479 h 1457"/>
                <a:gd name="T32" fmla="*/ 1026 w 2889"/>
                <a:gd name="T33" fmla="*/ 365 h 1457"/>
                <a:gd name="T34" fmla="*/ 891 w 2889"/>
                <a:gd name="T35" fmla="*/ 290 h 1457"/>
                <a:gd name="T36" fmla="*/ 733 w 2889"/>
                <a:gd name="T37" fmla="*/ 264 h 1457"/>
                <a:gd name="T38" fmla="*/ 2227 w 2889"/>
                <a:gd name="T39" fmla="*/ 3 h 1457"/>
                <a:gd name="T40" fmla="*/ 2426 w 2889"/>
                <a:gd name="T41" fmla="*/ 51 h 1457"/>
                <a:gd name="T42" fmla="*/ 2600 w 2889"/>
                <a:gd name="T43" fmla="*/ 148 h 1457"/>
                <a:gd name="T44" fmla="*/ 2740 w 2889"/>
                <a:gd name="T45" fmla="*/ 288 h 1457"/>
                <a:gd name="T46" fmla="*/ 2838 w 2889"/>
                <a:gd name="T47" fmla="*/ 461 h 1457"/>
                <a:gd name="T48" fmla="*/ 2886 w 2889"/>
                <a:gd name="T49" fmla="*/ 658 h 1457"/>
                <a:gd name="T50" fmla="*/ 2876 w 2889"/>
                <a:gd name="T51" fmla="*/ 867 h 1457"/>
                <a:gd name="T52" fmla="*/ 2811 w 2889"/>
                <a:gd name="T53" fmla="*/ 1058 h 1457"/>
                <a:gd name="T54" fmla="*/ 2698 w 2889"/>
                <a:gd name="T55" fmla="*/ 1220 h 1457"/>
                <a:gd name="T56" fmla="*/ 2546 w 2889"/>
                <a:gd name="T57" fmla="*/ 1346 h 1457"/>
                <a:gd name="T58" fmla="*/ 2362 w 2889"/>
                <a:gd name="T59" fmla="*/ 1429 h 1457"/>
                <a:gd name="T60" fmla="*/ 2156 w 2889"/>
                <a:gd name="T61" fmla="*/ 1457 h 1457"/>
                <a:gd name="T62" fmla="*/ 594 w 2889"/>
                <a:gd name="T63" fmla="*/ 1445 h 1457"/>
                <a:gd name="T64" fmla="*/ 402 w 2889"/>
                <a:gd name="T65" fmla="*/ 1379 h 1457"/>
                <a:gd name="T66" fmla="*/ 239 w 2889"/>
                <a:gd name="T67" fmla="*/ 1266 h 1457"/>
                <a:gd name="T68" fmla="*/ 111 w 2889"/>
                <a:gd name="T69" fmla="*/ 1115 h 1457"/>
                <a:gd name="T70" fmla="*/ 29 w 2889"/>
                <a:gd name="T71" fmla="*/ 934 h 1457"/>
                <a:gd name="T72" fmla="*/ 0 w 2889"/>
                <a:gd name="T73" fmla="*/ 729 h 1457"/>
                <a:gd name="T74" fmla="*/ 29 w 2889"/>
                <a:gd name="T75" fmla="*/ 524 h 1457"/>
                <a:gd name="T76" fmla="*/ 111 w 2889"/>
                <a:gd name="T77" fmla="*/ 342 h 1457"/>
                <a:gd name="T78" fmla="*/ 239 w 2889"/>
                <a:gd name="T79" fmla="*/ 191 h 1457"/>
                <a:gd name="T80" fmla="*/ 402 w 2889"/>
                <a:gd name="T81" fmla="*/ 78 h 1457"/>
                <a:gd name="T82" fmla="*/ 594 w 2889"/>
                <a:gd name="T83" fmla="*/ 14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733" y="264"/>
                  </a:moveTo>
                  <a:lnTo>
                    <a:pt x="679" y="267"/>
                  </a:lnTo>
                  <a:lnTo>
                    <a:pt x="626" y="276"/>
                  </a:lnTo>
                  <a:lnTo>
                    <a:pt x="575" y="290"/>
                  </a:lnTo>
                  <a:lnTo>
                    <a:pt x="527" y="310"/>
                  </a:lnTo>
                  <a:lnTo>
                    <a:pt x="482" y="336"/>
                  </a:lnTo>
                  <a:lnTo>
                    <a:pt x="441" y="365"/>
                  </a:lnTo>
                  <a:lnTo>
                    <a:pt x="402" y="399"/>
                  </a:lnTo>
                  <a:lnTo>
                    <a:pt x="368" y="438"/>
                  </a:lnTo>
                  <a:lnTo>
                    <a:pt x="338" y="479"/>
                  </a:lnTo>
                  <a:lnTo>
                    <a:pt x="313" y="524"/>
                  </a:lnTo>
                  <a:lnTo>
                    <a:pt x="292" y="572"/>
                  </a:lnTo>
                  <a:lnTo>
                    <a:pt x="277" y="622"/>
                  </a:lnTo>
                  <a:lnTo>
                    <a:pt x="269" y="674"/>
                  </a:lnTo>
                  <a:lnTo>
                    <a:pt x="266" y="729"/>
                  </a:lnTo>
                  <a:lnTo>
                    <a:pt x="269" y="783"/>
                  </a:lnTo>
                  <a:lnTo>
                    <a:pt x="277" y="835"/>
                  </a:lnTo>
                  <a:lnTo>
                    <a:pt x="292" y="886"/>
                  </a:lnTo>
                  <a:lnTo>
                    <a:pt x="313" y="934"/>
                  </a:lnTo>
                  <a:lnTo>
                    <a:pt x="338" y="978"/>
                  </a:lnTo>
                  <a:lnTo>
                    <a:pt x="368" y="1020"/>
                  </a:lnTo>
                  <a:lnTo>
                    <a:pt x="402" y="1058"/>
                  </a:lnTo>
                  <a:lnTo>
                    <a:pt x="441" y="1092"/>
                  </a:lnTo>
                  <a:lnTo>
                    <a:pt x="482" y="1121"/>
                  </a:lnTo>
                  <a:lnTo>
                    <a:pt x="527" y="1147"/>
                  </a:lnTo>
                  <a:lnTo>
                    <a:pt x="575" y="1167"/>
                  </a:lnTo>
                  <a:lnTo>
                    <a:pt x="626" y="1182"/>
                  </a:lnTo>
                  <a:lnTo>
                    <a:pt x="679" y="1191"/>
                  </a:lnTo>
                  <a:lnTo>
                    <a:pt x="733" y="1193"/>
                  </a:lnTo>
                  <a:lnTo>
                    <a:pt x="787" y="1191"/>
                  </a:lnTo>
                  <a:lnTo>
                    <a:pt x="841" y="1182"/>
                  </a:lnTo>
                  <a:lnTo>
                    <a:pt x="891" y="1167"/>
                  </a:lnTo>
                  <a:lnTo>
                    <a:pt x="939" y="1147"/>
                  </a:lnTo>
                  <a:lnTo>
                    <a:pt x="984" y="1121"/>
                  </a:lnTo>
                  <a:lnTo>
                    <a:pt x="1026" y="1092"/>
                  </a:lnTo>
                  <a:lnTo>
                    <a:pt x="1064" y="1058"/>
                  </a:lnTo>
                  <a:lnTo>
                    <a:pt x="1099" y="1020"/>
                  </a:lnTo>
                  <a:lnTo>
                    <a:pt x="1129" y="978"/>
                  </a:lnTo>
                  <a:lnTo>
                    <a:pt x="1153" y="934"/>
                  </a:lnTo>
                  <a:lnTo>
                    <a:pt x="1174" y="886"/>
                  </a:lnTo>
                  <a:lnTo>
                    <a:pt x="1188" y="835"/>
                  </a:lnTo>
                  <a:lnTo>
                    <a:pt x="1198" y="783"/>
                  </a:lnTo>
                  <a:lnTo>
                    <a:pt x="1201" y="729"/>
                  </a:lnTo>
                  <a:lnTo>
                    <a:pt x="1198" y="674"/>
                  </a:lnTo>
                  <a:lnTo>
                    <a:pt x="1188" y="622"/>
                  </a:lnTo>
                  <a:lnTo>
                    <a:pt x="1174" y="572"/>
                  </a:lnTo>
                  <a:lnTo>
                    <a:pt x="1153" y="524"/>
                  </a:lnTo>
                  <a:lnTo>
                    <a:pt x="1129" y="479"/>
                  </a:lnTo>
                  <a:lnTo>
                    <a:pt x="1099" y="438"/>
                  </a:lnTo>
                  <a:lnTo>
                    <a:pt x="1064" y="399"/>
                  </a:lnTo>
                  <a:lnTo>
                    <a:pt x="1026" y="365"/>
                  </a:lnTo>
                  <a:lnTo>
                    <a:pt x="984" y="336"/>
                  </a:lnTo>
                  <a:lnTo>
                    <a:pt x="939" y="310"/>
                  </a:lnTo>
                  <a:lnTo>
                    <a:pt x="891" y="290"/>
                  </a:lnTo>
                  <a:lnTo>
                    <a:pt x="841" y="276"/>
                  </a:lnTo>
                  <a:lnTo>
                    <a:pt x="787" y="267"/>
                  </a:lnTo>
                  <a:lnTo>
                    <a:pt x="733" y="264"/>
                  </a:lnTo>
                  <a:close/>
                  <a:moveTo>
                    <a:pt x="733" y="0"/>
                  </a:moveTo>
                  <a:lnTo>
                    <a:pt x="2156" y="0"/>
                  </a:lnTo>
                  <a:lnTo>
                    <a:pt x="2227" y="3"/>
                  </a:lnTo>
                  <a:lnTo>
                    <a:pt x="2295" y="14"/>
                  </a:lnTo>
                  <a:lnTo>
                    <a:pt x="2362" y="29"/>
                  </a:lnTo>
                  <a:lnTo>
                    <a:pt x="2426" y="51"/>
                  </a:lnTo>
                  <a:lnTo>
                    <a:pt x="2487" y="78"/>
                  </a:lnTo>
                  <a:lnTo>
                    <a:pt x="2546" y="111"/>
                  </a:lnTo>
                  <a:lnTo>
                    <a:pt x="2600" y="148"/>
                  </a:lnTo>
                  <a:lnTo>
                    <a:pt x="2651" y="191"/>
                  </a:lnTo>
                  <a:lnTo>
                    <a:pt x="2697" y="237"/>
                  </a:lnTo>
                  <a:lnTo>
                    <a:pt x="2740" y="288"/>
                  </a:lnTo>
                  <a:lnTo>
                    <a:pt x="2778" y="342"/>
                  </a:lnTo>
                  <a:lnTo>
                    <a:pt x="2811" y="399"/>
                  </a:lnTo>
                  <a:lnTo>
                    <a:pt x="2838" y="461"/>
                  </a:lnTo>
                  <a:lnTo>
                    <a:pt x="2860" y="524"/>
                  </a:lnTo>
                  <a:lnTo>
                    <a:pt x="2876" y="590"/>
                  </a:lnTo>
                  <a:lnTo>
                    <a:pt x="2886" y="658"/>
                  </a:lnTo>
                  <a:lnTo>
                    <a:pt x="2889" y="729"/>
                  </a:lnTo>
                  <a:lnTo>
                    <a:pt x="2886" y="799"/>
                  </a:lnTo>
                  <a:lnTo>
                    <a:pt x="2876" y="867"/>
                  </a:lnTo>
                  <a:lnTo>
                    <a:pt x="2860" y="934"/>
                  </a:lnTo>
                  <a:lnTo>
                    <a:pt x="2838" y="997"/>
                  </a:lnTo>
                  <a:lnTo>
                    <a:pt x="2811" y="1058"/>
                  </a:lnTo>
                  <a:lnTo>
                    <a:pt x="2778" y="1115"/>
                  </a:lnTo>
                  <a:lnTo>
                    <a:pt x="2740" y="1169"/>
                  </a:lnTo>
                  <a:lnTo>
                    <a:pt x="2698" y="1220"/>
                  </a:lnTo>
                  <a:lnTo>
                    <a:pt x="2651" y="1266"/>
                  </a:lnTo>
                  <a:lnTo>
                    <a:pt x="2600" y="1309"/>
                  </a:lnTo>
                  <a:lnTo>
                    <a:pt x="2546" y="1346"/>
                  </a:lnTo>
                  <a:lnTo>
                    <a:pt x="2487" y="1379"/>
                  </a:lnTo>
                  <a:lnTo>
                    <a:pt x="2426" y="1406"/>
                  </a:lnTo>
                  <a:lnTo>
                    <a:pt x="2362" y="1429"/>
                  </a:lnTo>
                  <a:lnTo>
                    <a:pt x="2296" y="1445"/>
                  </a:lnTo>
                  <a:lnTo>
                    <a:pt x="2227" y="1454"/>
                  </a:lnTo>
                  <a:lnTo>
                    <a:pt x="2156" y="1457"/>
                  </a:lnTo>
                  <a:lnTo>
                    <a:pt x="733" y="1457"/>
                  </a:lnTo>
                  <a:lnTo>
                    <a:pt x="663" y="1454"/>
                  </a:lnTo>
                  <a:lnTo>
                    <a:pt x="594" y="1445"/>
                  </a:lnTo>
                  <a:lnTo>
                    <a:pt x="527" y="1429"/>
                  </a:lnTo>
                  <a:lnTo>
                    <a:pt x="463" y="1406"/>
                  </a:lnTo>
                  <a:lnTo>
                    <a:pt x="402" y="1379"/>
                  </a:lnTo>
                  <a:lnTo>
                    <a:pt x="344" y="1346"/>
                  </a:lnTo>
                  <a:lnTo>
                    <a:pt x="289" y="1309"/>
                  </a:lnTo>
                  <a:lnTo>
                    <a:pt x="239" y="1266"/>
                  </a:lnTo>
                  <a:lnTo>
                    <a:pt x="192" y="1220"/>
                  </a:lnTo>
                  <a:lnTo>
                    <a:pt x="149" y="1169"/>
                  </a:lnTo>
                  <a:lnTo>
                    <a:pt x="111" y="1115"/>
                  </a:lnTo>
                  <a:lnTo>
                    <a:pt x="79" y="1058"/>
                  </a:lnTo>
                  <a:lnTo>
                    <a:pt x="51" y="997"/>
                  </a:lnTo>
                  <a:lnTo>
                    <a:pt x="29" y="934"/>
                  </a:lnTo>
                  <a:lnTo>
                    <a:pt x="13" y="867"/>
                  </a:lnTo>
                  <a:lnTo>
                    <a:pt x="3" y="799"/>
                  </a:lnTo>
                  <a:lnTo>
                    <a:pt x="0" y="729"/>
                  </a:lnTo>
                  <a:lnTo>
                    <a:pt x="3" y="658"/>
                  </a:lnTo>
                  <a:lnTo>
                    <a:pt x="13" y="590"/>
                  </a:lnTo>
                  <a:lnTo>
                    <a:pt x="29" y="524"/>
                  </a:lnTo>
                  <a:lnTo>
                    <a:pt x="51" y="461"/>
                  </a:lnTo>
                  <a:lnTo>
                    <a:pt x="79" y="399"/>
                  </a:lnTo>
                  <a:lnTo>
                    <a:pt x="111" y="342"/>
                  </a:lnTo>
                  <a:lnTo>
                    <a:pt x="149" y="288"/>
                  </a:lnTo>
                  <a:lnTo>
                    <a:pt x="192" y="237"/>
                  </a:lnTo>
                  <a:lnTo>
                    <a:pt x="239" y="191"/>
                  </a:lnTo>
                  <a:lnTo>
                    <a:pt x="289" y="148"/>
                  </a:lnTo>
                  <a:lnTo>
                    <a:pt x="344" y="111"/>
                  </a:lnTo>
                  <a:lnTo>
                    <a:pt x="402" y="78"/>
                  </a:lnTo>
                  <a:lnTo>
                    <a:pt x="463" y="51"/>
                  </a:lnTo>
                  <a:lnTo>
                    <a:pt x="527" y="29"/>
                  </a:lnTo>
                  <a:lnTo>
                    <a:pt x="594" y="14"/>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582">
              <a:extLst>
                <a:ext uri="{FF2B5EF4-FFF2-40B4-BE49-F238E27FC236}">
                  <a16:creationId xmlns:a16="http://schemas.microsoft.com/office/drawing/2014/main" id="{34177855-89E5-DF55-890D-389C099B1357}"/>
                </a:ext>
              </a:extLst>
            </p:cNvPr>
            <p:cNvSpPr>
              <a:spLocks noEditPoints="1"/>
            </p:cNvSpPr>
            <p:nvPr/>
          </p:nvSpPr>
          <p:spPr bwMode="auto">
            <a:xfrm>
              <a:off x="6539" y="3085"/>
              <a:ext cx="262" cy="132"/>
            </a:xfrm>
            <a:custGeom>
              <a:avLst/>
              <a:gdLst>
                <a:gd name="T0" fmla="*/ 2049 w 2889"/>
                <a:gd name="T1" fmla="*/ 275 h 1457"/>
                <a:gd name="T2" fmla="*/ 1906 w 2889"/>
                <a:gd name="T3" fmla="*/ 336 h 1457"/>
                <a:gd name="T4" fmla="*/ 1792 w 2889"/>
                <a:gd name="T5" fmla="*/ 437 h 1457"/>
                <a:gd name="T6" fmla="*/ 1716 w 2889"/>
                <a:gd name="T7" fmla="*/ 571 h 1457"/>
                <a:gd name="T8" fmla="*/ 1688 w 2889"/>
                <a:gd name="T9" fmla="*/ 728 h 1457"/>
                <a:gd name="T10" fmla="*/ 1716 w 2889"/>
                <a:gd name="T11" fmla="*/ 885 h 1457"/>
                <a:gd name="T12" fmla="*/ 1792 w 2889"/>
                <a:gd name="T13" fmla="*/ 1018 h 1457"/>
                <a:gd name="T14" fmla="*/ 1906 w 2889"/>
                <a:gd name="T15" fmla="*/ 1120 h 1457"/>
                <a:gd name="T16" fmla="*/ 2049 w 2889"/>
                <a:gd name="T17" fmla="*/ 1180 h 1457"/>
                <a:gd name="T18" fmla="*/ 2211 w 2889"/>
                <a:gd name="T19" fmla="*/ 1190 h 1457"/>
                <a:gd name="T20" fmla="*/ 2362 w 2889"/>
                <a:gd name="T21" fmla="*/ 1145 h 1457"/>
                <a:gd name="T22" fmla="*/ 2487 w 2889"/>
                <a:gd name="T23" fmla="*/ 1056 h 1457"/>
                <a:gd name="T24" fmla="*/ 2577 w 2889"/>
                <a:gd name="T25" fmla="*/ 932 h 1457"/>
                <a:gd name="T26" fmla="*/ 2622 w 2889"/>
                <a:gd name="T27" fmla="*/ 782 h 1457"/>
                <a:gd name="T28" fmla="*/ 2612 w 2889"/>
                <a:gd name="T29" fmla="*/ 621 h 1457"/>
                <a:gd name="T30" fmla="*/ 2551 w 2889"/>
                <a:gd name="T31" fmla="*/ 479 h 1457"/>
                <a:gd name="T32" fmla="*/ 2449 w 2889"/>
                <a:gd name="T33" fmla="*/ 365 h 1457"/>
                <a:gd name="T34" fmla="*/ 2314 w 2889"/>
                <a:gd name="T35" fmla="*/ 290 h 1457"/>
                <a:gd name="T36" fmla="*/ 2157 w 2889"/>
                <a:gd name="T37" fmla="*/ 262 h 1457"/>
                <a:gd name="T38" fmla="*/ 2227 w 2889"/>
                <a:gd name="T39" fmla="*/ 3 h 1457"/>
                <a:gd name="T40" fmla="*/ 2426 w 2889"/>
                <a:gd name="T41" fmla="*/ 50 h 1457"/>
                <a:gd name="T42" fmla="*/ 2600 w 2889"/>
                <a:gd name="T43" fmla="*/ 148 h 1457"/>
                <a:gd name="T44" fmla="*/ 2740 w 2889"/>
                <a:gd name="T45" fmla="*/ 287 h 1457"/>
                <a:gd name="T46" fmla="*/ 2838 w 2889"/>
                <a:gd name="T47" fmla="*/ 460 h 1457"/>
                <a:gd name="T48" fmla="*/ 2886 w 2889"/>
                <a:gd name="T49" fmla="*/ 658 h 1457"/>
                <a:gd name="T50" fmla="*/ 2877 w 2889"/>
                <a:gd name="T51" fmla="*/ 867 h 1457"/>
                <a:gd name="T52" fmla="*/ 2812 w 2889"/>
                <a:gd name="T53" fmla="*/ 1056 h 1457"/>
                <a:gd name="T54" fmla="*/ 2698 w 2889"/>
                <a:gd name="T55" fmla="*/ 1220 h 1457"/>
                <a:gd name="T56" fmla="*/ 2546 w 2889"/>
                <a:gd name="T57" fmla="*/ 1346 h 1457"/>
                <a:gd name="T58" fmla="*/ 2362 w 2889"/>
                <a:gd name="T59" fmla="*/ 1427 h 1457"/>
                <a:gd name="T60" fmla="*/ 2157 w 2889"/>
                <a:gd name="T61" fmla="*/ 1457 h 1457"/>
                <a:gd name="T62" fmla="*/ 595 w 2889"/>
                <a:gd name="T63" fmla="*/ 1443 h 1457"/>
                <a:gd name="T64" fmla="*/ 403 w 2889"/>
                <a:gd name="T65" fmla="*/ 1379 h 1457"/>
                <a:gd name="T66" fmla="*/ 239 w 2889"/>
                <a:gd name="T67" fmla="*/ 1266 h 1457"/>
                <a:gd name="T68" fmla="*/ 112 w 2889"/>
                <a:gd name="T69" fmla="*/ 1115 h 1457"/>
                <a:gd name="T70" fmla="*/ 29 w 2889"/>
                <a:gd name="T71" fmla="*/ 932 h 1457"/>
                <a:gd name="T72" fmla="*/ 0 w 2889"/>
                <a:gd name="T73" fmla="*/ 728 h 1457"/>
                <a:gd name="T74" fmla="*/ 29 w 2889"/>
                <a:gd name="T75" fmla="*/ 523 h 1457"/>
                <a:gd name="T76" fmla="*/ 112 w 2889"/>
                <a:gd name="T77" fmla="*/ 341 h 1457"/>
                <a:gd name="T78" fmla="*/ 239 w 2889"/>
                <a:gd name="T79" fmla="*/ 190 h 1457"/>
                <a:gd name="T80" fmla="*/ 403 w 2889"/>
                <a:gd name="T81" fmla="*/ 78 h 1457"/>
                <a:gd name="T82" fmla="*/ 595 w 2889"/>
                <a:gd name="T83" fmla="*/ 12 h 1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89" h="1457">
                  <a:moveTo>
                    <a:pt x="2157" y="262"/>
                  </a:moveTo>
                  <a:lnTo>
                    <a:pt x="2102" y="266"/>
                  </a:lnTo>
                  <a:lnTo>
                    <a:pt x="2049" y="275"/>
                  </a:lnTo>
                  <a:lnTo>
                    <a:pt x="1999" y="290"/>
                  </a:lnTo>
                  <a:lnTo>
                    <a:pt x="1951" y="310"/>
                  </a:lnTo>
                  <a:lnTo>
                    <a:pt x="1906" y="336"/>
                  </a:lnTo>
                  <a:lnTo>
                    <a:pt x="1864" y="365"/>
                  </a:lnTo>
                  <a:lnTo>
                    <a:pt x="1826" y="399"/>
                  </a:lnTo>
                  <a:lnTo>
                    <a:pt x="1792" y="437"/>
                  </a:lnTo>
                  <a:lnTo>
                    <a:pt x="1762" y="479"/>
                  </a:lnTo>
                  <a:lnTo>
                    <a:pt x="1736" y="523"/>
                  </a:lnTo>
                  <a:lnTo>
                    <a:pt x="1716" y="571"/>
                  </a:lnTo>
                  <a:lnTo>
                    <a:pt x="1701" y="621"/>
                  </a:lnTo>
                  <a:lnTo>
                    <a:pt x="1691" y="674"/>
                  </a:lnTo>
                  <a:lnTo>
                    <a:pt x="1688" y="728"/>
                  </a:lnTo>
                  <a:lnTo>
                    <a:pt x="1691" y="782"/>
                  </a:lnTo>
                  <a:lnTo>
                    <a:pt x="1701" y="835"/>
                  </a:lnTo>
                  <a:lnTo>
                    <a:pt x="1716" y="885"/>
                  </a:lnTo>
                  <a:lnTo>
                    <a:pt x="1736" y="932"/>
                  </a:lnTo>
                  <a:lnTo>
                    <a:pt x="1762" y="977"/>
                  </a:lnTo>
                  <a:lnTo>
                    <a:pt x="1792" y="1018"/>
                  </a:lnTo>
                  <a:lnTo>
                    <a:pt x="1826" y="1056"/>
                  </a:lnTo>
                  <a:lnTo>
                    <a:pt x="1864" y="1090"/>
                  </a:lnTo>
                  <a:lnTo>
                    <a:pt x="1906" y="1120"/>
                  </a:lnTo>
                  <a:lnTo>
                    <a:pt x="1951" y="1145"/>
                  </a:lnTo>
                  <a:lnTo>
                    <a:pt x="1999" y="1166"/>
                  </a:lnTo>
                  <a:lnTo>
                    <a:pt x="2049" y="1180"/>
                  </a:lnTo>
                  <a:lnTo>
                    <a:pt x="2102" y="1190"/>
                  </a:lnTo>
                  <a:lnTo>
                    <a:pt x="2157" y="1193"/>
                  </a:lnTo>
                  <a:lnTo>
                    <a:pt x="2211" y="1190"/>
                  </a:lnTo>
                  <a:lnTo>
                    <a:pt x="2264" y="1180"/>
                  </a:lnTo>
                  <a:lnTo>
                    <a:pt x="2314" y="1166"/>
                  </a:lnTo>
                  <a:lnTo>
                    <a:pt x="2362" y="1145"/>
                  </a:lnTo>
                  <a:lnTo>
                    <a:pt x="2407" y="1120"/>
                  </a:lnTo>
                  <a:lnTo>
                    <a:pt x="2449" y="1090"/>
                  </a:lnTo>
                  <a:lnTo>
                    <a:pt x="2487" y="1056"/>
                  </a:lnTo>
                  <a:lnTo>
                    <a:pt x="2521" y="1018"/>
                  </a:lnTo>
                  <a:lnTo>
                    <a:pt x="2551" y="977"/>
                  </a:lnTo>
                  <a:lnTo>
                    <a:pt x="2577" y="932"/>
                  </a:lnTo>
                  <a:lnTo>
                    <a:pt x="2597" y="885"/>
                  </a:lnTo>
                  <a:lnTo>
                    <a:pt x="2612" y="835"/>
                  </a:lnTo>
                  <a:lnTo>
                    <a:pt x="2622" y="782"/>
                  </a:lnTo>
                  <a:lnTo>
                    <a:pt x="2625" y="728"/>
                  </a:lnTo>
                  <a:lnTo>
                    <a:pt x="2622" y="674"/>
                  </a:lnTo>
                  <a:lnTo>
                    <a:pt x="2612" y="621"/>
                  </a:lnTo>
                  <a:lnTo>
                    <a:pt x="2597" y="571"/>
                  </a:lnTo>
                  <a:lnTo>
                    <a:pt x="2577" y="523"/>
                  </a:lnTo>
                  <a:lnTo>
                    <a:pt x="2551" y="479"/>
                  </a:lnTo>
                  <a:lnTo>
                    <a:pt x="2521" y="437"/>
                  </a:lnTo>
                  <a:lnTo>
                    <a:pt x="2487" y="399"/>
                  </a:lnTo>
                  <a:lnTo>
                    <a:pt x="2449" y="365"/>
                  </a:lnTo>
                  <a:lnTo>
                    <a:pt x="2407" y="336"/>
                  </a:lnTo>
                  <a:lnTo>
                    <a:pt x="2362" y="310"/>
                  </a:lnTo>
                  <a:lnTo>
                    <a:pt x="2314" y="290"/>
                  </a:lnTo>
                  <a:lnTo>
                    <a:pt x="2264" y="275"/>
                  </a:lnTo>
                  <a:lnTo>
                    <a:pt x="2211" y="266"/>
                  </a:lnTo>
                  <a:lnTo>
                    <a:pt x="2157" y="262"/>
                  </a:lnTo>
                  <a:close/>
                  <a:moveTo>
                    <a:pt x="733" y="0"/>
                  </a:moveTo>
                  <a:lnTo>
                    <a:pt x="2157" y="0"/>
                  </a:lnTo>
                  <a:lnTo>
                    <a:pt x="2227" y="3"/>
                  </a:lnTo>
                  <a:lnTo>
                    <a:pt x="2296" y="12"/>
                  </a:lnTo>
                  <a:lnTo>
                    <a:pt x="2362" y="28"/>
                  </a:lnTo>
                  <a:lnTo>
                    <a:pt x="2426" y="50"/>
                  </a:lnTo>
                  <a:lnTo>
                    <a:pt x="2487" y="78"/>
                  </a:lnTo>
                  <a:lnTo>
                    <a:pt x="2546" y="110"/>
                  </a:lnTo>
                  <a:lnTo>
                    <a:pt x="2600" y="148"/>
                  </a:lnTo>
                  <a:lnTo>
                    <a:pt x="2652" y="190"/>
                  </a:lnTo>
                  <a:lnTo>
                    <a:pt x="2698" y="236"/>
                  </a:lnTo>
                  <a:lnTo>
                    <a:pt x="2740" y="287"/>
                  </a:lnTo>
                  <a:lnTo>
                    <a:pt x="2779" y="341"/>
                  </a:lnTo>
                  <a:lnTo>
                    <a:pt x="2812" y="399"/>
                  </a:lnTo>
                  <a:lnTo>
                    <a:pt x="2838" y="460"/>
                  </a:lnTo>
                  <a:lnTo>
                    <a:pt x="2861" y="523"/>
                  </a:lnTo>
                  <a:lnTo>
                    <a:pt x="2877" y="589"/>
                  </a:lnTo>
                  <a:lnTo>
                    <a:pt x="2886" y="658"/>
                  </a:lnTo>
                  <a:lnTo>
                    <a:pt x="2889" y="728"/>
                  </a:lnTo>
                  <a:lnTo>
                    <a:pt x="2886" y="798"/>
                  </a:lnTo>
                  <a:lnTo>
                    <a:pt x="2877" y="867"/>
                  </a:lnTo>
                  <a:lnTo>
                    <a:pt x="2861" y="932"/>
                  </a:lnTo>
                  <a:lnTo>
                    <a:pt x="2838" y="996"/>
                  </a:lnTo>
                  <a:lnTo>
                    <a:pt x="2812" y="1056"/>
                  </a:lnTo>
                  <a:lnTo>
                    <a:pt x="2779" y="1115"/>
                  </a:lnTo>
                  <a:lnTo>
                    <a:pt x="2740" y="1169"/>
                  </a:lnTo>
                  <a:lnTo>
                    <a:pt x="2698" y="1220"/>
                  </a:lnTo>
                  <a:lnTo>
                    <a:pt x="2652" y="1266"/>
                  </a:lnTo>
                  <a:lnTo>
                    <a:pt x="2600" y="1308"/>
                  </a:lnTo>
                  <a:lnTo>
                    <a:pt x="2546" y="1346"/>
                  </a:lnTo>
                  <a:lnTo>
                    <a:pt x="2487" y="1379"/>
                  </a:lnTo>
                  <a:lnTo>
                    <a:pt x="2426" y="1405"/>
                  </a:lnTo>
                  <a:lnTo>
                    <a:pt x="2362" y="1427"/>
                  </a:lnTo>
                  <a:lnTo>
                    <a:pt x="2296" y="1443"/>
                  </a:lnTo>
                  <a:lnTo>
                    <a:pt x="2227" y="1453"/>
                  </a:lnTo>
                  <a:lnTo>
                    <a:pt x="2157" y="1457"/>
                  </a:lnTo>
                  <a:lnTo>
                    <a:pt x="733" y="1457"/>
                  </a:lnTo>
                  <a:lnTo>
                    <a:pt x="663" y="1453"/>
                  </a:lnTo>
                  <a:lnTo>
                    <a:pt x="595" y="1443"/>
                  </a:lnTo>
                  <a:lnTo>
                    <a:pt x="527" y="1427"/>
                  </a:lnTo>
                  <a:lnTo>
                    <a:pt x="463" y="1405"/>
                  </a:lnTo>
                  <a:lnTo>
                    <a:pt x="403" y="1379"/>
                  </a:lnTo>
                  <a:lnTo>
                    <a:pt x="345" y="1346"/>
                  </a:lnTo>
                  <a:lnTo>
                    <a:pt x="290" y="1308"/>
                  </a:lnTo>
                  <a:lnTo>
                    <a:pt x="239" y="1266"/>
                  </a:lnTo>
                  <a:lnTo>
                    <a:pt x="192" y="1220"/>
                  </a:lnTo>
                  <a:lnTo>
                    <a:pt x="150" y="1169"/>
                  </a:lnTo>
                  <a:lnTo>
                    <a:pt x="112" y="1115"/>
                  </a:lnTo>
                  <a:lnTo>
                    <a:pt x="79" y="1056"/>
                  </a:lnTo>
                  <a:lnTo>
                    <a:pt x="52" y="996"/>
                  </a:lnTo>
                  <a:lnTo>
                    <a:pt x="29" y="932"/>
                  </a:lnTo>
                  <a:lnTo>
                    <a:pt x="13" y="867"/>
                  </a:lnTo>
                  <a:lnTo>
                    <a:pt x="4" y="798"/>
                  </a:lnTo>
                  <a:lnTo>
                    <a:pt x="0" y="728"/>
                  </a:lnTo>
                  <a:lnTo>
                    <a:pt x="4" y="658"/>
                  </a:lnTo>
                  <a:lnTo>
                    <a:pt x="13" y="589"/>
                  </a:lnTo>
                  <a:lnTo>
                    <a:pt x="29" y="523"/>
                  </a:lnTo>
                  <a:lnTo>
                    <a:pt x="52" y="460"/>
                  </a:lnTo>
                  <a:lnTo>
                    <a:pt x="79" y="399"/>
                  </a:lnTo>
                  <a:lnTo>
                    <a:pt x="112" y="341"/>
                  </a:lnTo>
                  <a:lnTo>
                    <a:pt x="150" y="287"/>
                  </a:lnTo>
                  <a:lnTo>
                    <a:pt x="192" y="236"/>
                  </a:lnTo>
                  <a:lnTo>
                    <a:pt x="239" y="190"/>
                  </a:lnTo>
                  <a:lnTo>
                    <a:pt x="290" y="148"/>
                  </a:lnTo>
                  <a:lnTo>
                    <a:pt x="345" y="110"/>
                  </a:lnTo>
                  <a:lnTo>
                    <a:pt x="403" y="78"/>
                  </a:lnTo>
                  <a:lnTo>
                    <a:pt x="463" y="50"/>
                  </a:lnTo>
                  <a:lnTo>
                    <a:pt x="527" y="28"/>
                  </a:lnTo>
                  <a:lnTo>
                    <a:pt x="595" y="12"/>
                  </a:lnTo>
                  <a:lnTo>
                    <a:pt x="663" y="3"/>
                  </a:lnTo>
                  <a:lnTo>
                    <a:pt x="73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1" name="TextBox 10">
            <a:extLst>
              <a:ext uri="{FF2B5EF4-FFF2-40B4-BE49-F238E27FC236}">
                <a16:creationId xmlns:a16="http://schemas.microsoft.com/office/drawing/2014/main" id="{60CD360A-24A2-F368-A653-E4AA117D5DDF}"/>
              </a:ext>
            </a:extLst>
          </p:cNvPr>
          <p:cNvSpPr txBox="1"/>
          <p:nvPr/>
        </p:nvSpPr>
        <p:spPr>
          <a:xfrm>
            <a:off x="756220" y="1098421"/>
            <a:ext cx="4272980" cy="2123658"/>
          </a:xfrm>
          <a:prstGeom prst="rect">
            <a:avLst/>
          </a:prstGeom>
          <a:noFill/>
        </p:spPr>
        <p:txBody>
          <a:bodyPr wrap="square" rtlCol="0">
            <a:spAutoFit/>
          </a:bodyPr>
          <a:lstStyle/>
          <a:p>
            <a:r>
              <a:rPr lang="en-ID" sz="4400" b="1" dirty="0">
                <a:solidFill>
                  <a:schemeClr val="bg1"/>
                </a:solidFill>
                <a:latin typeface="+mj-lt"/>
              </a:rPr>
              <a:t>ABOUT OUR EXECUTIVE OFFICER</a:t>
            </a:r>
          </a:p>
        </p:txBody>
      </p:sp>
      <p:grpSp>
        <p:nvGrpSpPr>
          <p:cNvPr id="17" name="Group 16">
            <a:extLst>
              <a:ext uri="{FF2B5EF4-FFF2-40B4-BE49-F238E27FC236}">
                <a16:creationId xmlns:a16="http://schemas.microsoft.com/office/drawing/2014/main" id="{6C12D0AA-CB66-EC9F-11CA-F4CC67D051DE}"/>
              </a:ext>
            </a:extLst>
          </p:cNvPr>
          <p:cNvGrpSpPr/>
          <p:nvPr/>
        </p:nvGrpSpPr>
        <p:grpSpPr>
          <a:xfrm>
            <a:off x="8730317" y="2791310"/>
            <a:ext cx="2821574" cy="2999138"/>
            <a:chOff x="9103333" y="2374290"/>
            <a:chExt cx="2821574" cy="2999138"/>
          </a:xfrm>
        </p:grpSpPr>
        <p:sp>
          <p:nvSpPr>
            <p:cNvPr id="13" name="Rectangle 12">
              <a:extLst>
                <a:ext uri="{FF2B5EF4-FFF2-40B4-BE49-F238E27FC236}">
                  <a16:creationId xmlns:a16="http://schemas.microsoft.com/office/drawing/2014/main" id="{01C7EB35-E0A2-3FEE-4F2B-1D1201A09B43}"/>
                </a:ext>
              </a:extLst>
            </p:cNvPr>
            <p:cNvSpPr/>
            <p:nvPr/>
          </p:nvSpPr>
          <p:spPr>
            <a:xfrm>
              <a:off x="9103335" y="2911215"/>
              <a:ext cx="2821572" cy="2462213"/>
            </a:xfrm>
            <a:prstGeom prst="rect">
              <a:avLst/>
            </a:prstGeom>
            <a:noFill/>
          </p:spPr>
          <p:txBody>
            <a:bodyPr wrap="square">
              <a:spAutoFit/>
            </a:bodyPr>
            <a:lstStyle/>
            <a:p>
              <a:r>
                <a:rPr lang="en-SG" sz="1400" dirty="0">
                  <a:solidFill>
                    <a:schemeClr val="bg1"/>
                  </a:solidFill>
                  <a:effectLst/>
                  <a:latin typeface=".SF NS"/>
                </a:rPr>
                <a:t>Jerry’s a trailblazing leader with a profound expertise in blockchain technology and a keen sense of market dynamics. He has a proven track record of driving growth and innovation in the highly competitive blockchain space. As a strategic thinker, he excels at identifying emerging trends and positioning the company at the forefront of the industry.</a:t>
              </a:r>
            </a:p>
          </p:txBody>
        </p:sp>
        <p:sp>
          <p:nvSpPr>
            <p:cNvPr id="14" name="Rectangle 36">
              <a:extLst>
                <a:ext uri="{FF2B5EF4-FFF2-40B4-BE49-F238E27FC236}">
                  <a16:creationId xmlns:a16="http://schemas.microsoft.com/office/drawing/2014/main" id="{B65C17E3-21BD-738B-0882-9029310C51AD}"/>
                </a:ext>
              </a:extLst>
            </p:cNvPr>
            <p:cNvSpPr>
              <a:spLocks noChangeArrowheads="1"/>
            </p:cNvSpPr>
            <p:nvPr/>
          </p:nvSpPr>
          <p:spPr bwMode="auto">
            <a:xfrm>
              <a:off x="9103333" y="2374290"/>
              <a:ext cx="255986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Lato" panose="020F0502020204030203" pitchFamily="34" charset="0"/>
                </a:defRPr>
              </a:lvl1pPr>
              <a:lvl2pPr marL="742950" indent="-285750">
                <a:defRPr>
                  <a:solidFill>
                    <a:schemeClr val="tx1"/>
                  </a:solidFill>
                  <a:latin typeface="Lato" panose="020F0502020204030203" pitchFamily="34" charset="0"/>
                </a:defRPr>
              </a:lvl2pPr>
              <a:lvl3pPr marL="1143000" indent="-228600">
                <a:defRPr>
                  <a:solidFill>
                    <a:schemeClr val="tx1"/>
                  </a:solidFill>
                  <a:latin typeface="Lato" panose="020F0502020204030203" pitchFamily="34" charset="0"/>
                </a:defRPr>
              </a:lvl3pPr>
              <a:lvl4pPr marL="1600200" indent="-228600">
                <a:defRPr>
                  <a:solidFill>
                    <a:schemeClr val="tx1"/>
                  </a:solidFill>
                  <a:latin typeface="Lato" panose="020F0502020204030203" pitchFamily="34" charset="0"/>
                </a:defRPr>
              </a:lvl4pPr>
              <a:lvl5pPr marL="2057400" indent="-228600">
                <a:defRPr>
                  <a:solidFill>
                    <a:schemeClr val="tx1"/>
                  </a:solidFill>
                  <a:latin typeface="Lato" panose="020F0502020204030203" pitchFamily="34" charset="0"/>
                </a:defRPr>
              </a:lvl5pPr>
              <a:lvl6pPr marL="2514600" indent="-228600" fontAlgn="base">
                <a:spcBef>
                  <a:spcPct val="0"/>
                </a:spcBef>
                <a:spcAft>
                  <a:spcPct val="0"/>
                </a:spcAft>
                <a:defRPr>
                  <a:solidFill>
                    <a:schemeClr val="tx1"/>
                  </a:solidFill>
                  <a:latin typeface="Lato" panose="020F0502020204030203" pitchFamily="34" charset="0"/>
                </a:defRPr>
              </a:lvl6pPr>
              <a:lvl7pPr marL="2971800" indent="-228600" fontAlgn="base">
                <a:spcBef>
                  <a:spcPct val="0"/>
                </a:spcBef>
                <a:spcAft>
                  <a:spcPct val="0"/>
                </a:spcAft>
                <a:defRPr>
                  <a:solidFill>
                    <a:schemeClr val="tx1"/>
                  </a:solidFill>
                  <a:latin typeface="Lato" panose="020F0502020204030203" pitchFamily="34" charset="0"/>
                </a:defRPr>
              </a:lvl7pPr>
              <a:lvl8pPr marL="3429000" indent="-228600" fontAlgn="base">
                <a:spcBef>
                  <a:spcPct val="0"/>
                </a:spcBef>
                <a:spcAft>
                  <a:spcPct val="0"/>
                </a:spcAft>
                <a:defRPr>
                  <a:solidFill>
                    <a:schemeClr val="tx1"/>
                  </a:solidFill>
                  <a:latin typeface="Lato" panose="020F0502020204030203" pitchFamily="34" charset="0"/>
                </a:defRPr>
              </a:lvl8pPr>
              <a:lvl9pPr marL="3886200" indent="-228600" fontAlgn="base">
                <a:spcBef>
                  <a:spcPct val="0"/>
                </a:spcBef>
                <a:spcAft>
                  <a:spcPct val="0"/>
                </a:spcAft>
                <a:defRPr>
                  <a:solidFill>
                    <a:schemeClr val="tx1"/>
                  </a:solidFill>
                  <a:latin typeface="Lato" panose="020F0502020204030203" pitchFamily="34" charset="0"/>
                </a:defRPr>
              </a:lvl9pPr>
            </a:lstStyle>
            <a:p>
              <a:r>
                <a:rPr lang="en-US" sz="1600" b="1" dirty="0">
                  <a:solidFill>
                    <a:schemeClr val="bg1"/>
                  </a:solidFill>
                  <a:latin typeface="+mj-lt"/>
                </a:rPr>
                <a:t>JERRY HAMISH</a:t>
              </a:r>
            </a:p>
          </p:txBody>
        </p:sp>
        <p:sp>
          <p:nvSpPr>
            <p:cNvPr id="15" name="Rectangle 14">
              <a:extLst>
                <a:ext uri="{FF2B5EF4-FFF2-40B4-BE49-F238E27FC236}">
                  <a16:creationId xmlns:a16="http://schemas.microsoft.com/office/drawing/2014/main" id="{409AC37E-8714-44CB-7CCC-AEB2F74915B8}"/>
                </a:ext>
              </a:extLst>
            </p:cNvPr>
            <p:cNvSpPr/>
            <p:nvPr/>
          </p:nvSpPr>
          <p:spPr>
            <a:xfrm>
              <a:off x="9106508" y="2594766"/>
              <a:ext cx="2400300" cy="319190"/>
            </a:xfrm>
            <a:prstGeom prst="rect">
              <a:avLst/>
            </a:prstGeom>
            <a:noFill/>
          </p:spPr>
          <p:txBody>
            <a:bodyPr>
              <a:spAutoFit/>
            </a:bodyPr>
            <a:lstStyle/>
            <a:p>
              <a:pPr>
                <a:lnSpc>
                  <a:spcPct val="150000"/>
                </a:lnSpc>
                <a:defRPr/>
              </a:pPr>
              <a:r>
                <a:rPr lang="en-US" sz="1100" i="1" dirty="0">
                  <a:solidFill>
                    <a:schemeClr val="bg1"/>
                  </a:solidFill>
                </a:rPr>
                <a:t>CEO Founder</a:t>
              </a:r>
              <a:endParaRPr lang="id-ID" sz="1100" i="1" dirty="0">
                <a:solidFill>
                  <a:schemeClr val="bg1"/>
                </a:solidFill>
              </a:endParaRPr>
            </a:p>
          </p:txBody>
        </p:sp>
      </p:grpSp>
      <p:sp>
        <p:nvSpPr>
          <p:cNvPr id="18" name="TextBox 17">
            <a:extLst>
              <a:ext uri="{FF2B5EF4-FFF2-40B4-BE49-F238E27FC236}">
                <a16:creationId xmlns:a16="http://schemas.microsoft.com/office/drawing/2014/main" id="{372765E9-4CD8-4FD1-1F5D-FA5BB2FF0936}"/>
              </a:ext>
            </a:extLst>
          </p:cNvPr>
          <p:cNvSpPr txBox="1"/>
          <p:nvPr/>
        </p:nvSpPr>
        <p:spPr>
          <a:xfrm>
            <a:off x="230923" y="3273066"/>
            <a:ext cx="4272980" cy="3231654"/>
          </a:xfrm>
          <a:prstGeom prst="rect">
            <a:avLst/>
          </a:prstGeom>
          <a:noFill/>
        </p:spPr>
        <p:txBody>
          <a:bodyPr wrap="square">
            <a:spAutoFit/>
          </a:bodyPr>
          <a:lstStyle/>
          <a:p>
            <a:r>
              <a:rPr lang="en-SG" sz="1200" dirty="0">
                <a:solidFill>
                  <a:schemeClr val="bg1"/>
                </a:solidFill>
                <a:effectLst/>
                <a:latin typeface=".SF NS"/>
              </a:rPr>
              <a:t>His leadership style is characterized by a strong emphasis on building a forward-thinking, agile team that thrives in a fast-paced environment. Highly skilled at fostering partnerships, navigating regulatory challenges, and driving the adoption of blockchain solutions across various industries. With a deep understanding of both the technical and business aspects, he is adept at making critical decisions that balance innovation with practicality.</a:t>
            </a:r>
          </a:p>
          <a:p>
            <a:br>
              <a:rPr lang="en-SG" sz="1200" dirty="0">
                <a:solidFill>
                  <a:schemeClr val="bg1"/>
                </a:solidFill>
                <a:effectLst/>
                <a:latin typeface=".SF NS"/>
              </a:rPr>
            </a:br>
            <a:endParaRPr lang="en-SG" sz="1200" dirty="0">
              <a:solidFill>
                <a:schemeClr val="bg1"/>
              </a:solidFill>
              <a:effectLst/>
              <a:latin typeface=".SF NS"/>
            </a:endParaRPr>
          </a:p>
          <a:p>
            <a:r>
              <a:rPr lang="en-SG" sz="1200" dirty="0">
                <a:solidFill>
                  <a:schemeClr val="bg1"/>
                </a:solidFill>
                <a:effectLst/>
                <a:latin typeface=".SF NS"/>
              </a:rPr>
              <a:t>In addition to his technical acumen, he’s a charismatic communicator, able to articulate the </a:t>
            </a:r>
            <a:r>
              <a:rPr lang="en-SG" sz="1200" dirty="0" err="1">
                <a:solidFill>
                  <a:schemeClr val="bg1"/>
                </a:solidFill>
                <a:effectLst/>
                <a:latin typeface=".SF NS"/>
              </a:rPr>
              <a:t>Stakos</a:t>
            </a:r>
            <a:r>
              <a:rPr lang="en-SG" sz="1200" dirty="0">
                <a:solidFill>
                  <a:schemeClr val="bg1"/>
                </a:solidFill>
                <a:effectLst/>
                <a:latin typeface=".SF NS"/>
              </a:rPr>
              <a:t>’ vision and goals to investors, regulators, and the broader public. His leadership ensures that </a:t>
            </a:r>
            <a:r>
              <a:rPr lang="en-SG" sz="1200" dirty="0" err="1">
                <a:solidFill>
                  <a:schemeClr val="bg1"/>
                </a:solidFill>
                <a:effectLst/>
                <a:latin typeface=".SF NS"/>
              </a:rPr>
              <a:t>Stakos</a:t>
            </a:r>
            <a:r>
              <a:rPr lang="en-SG" sz="1200" dirty="0">
                <a:solidFill>
                  <a:schemeClr val="bg1"/>
                </a:solidFill>
                <a:effectLst/>
                <a:latin typeface=".SF NS"/>
              </a:rPr>
              <a:t> not only leads in market share but also sets the standard for ethical practices and responsible innovation in the blockchain industry. Under his guidance, </a:t>
            </a:r>
            <a:r>
              <a:rPr lang="en-SG" sz="1200" dirty="0" err="1">
                <a:solidFill>
                  <a:schemeClr val="bg1"/>
                </a:solidFill>
                <a:effectLst/>
                <a:latin typeface=".SF NS"/>
              </a:rPr>
              <a:t>Stakos</a:t>
            </a:r>
            <a:r>
              <a:rPr lang="en-SG" sz="1200" dirty="0">
                <a:solidFill>
                  <a:schemeClr val="bg1"/>
                </a:solidFill>
                <a:effectLst/>
                <a:latin typeface=".SF NS"/>
              </a:rPr>
              <a:t> is increasingly recognized as a leader, pioneering transformative solutions that shape the future of decentralized technology.</a:t>
            </a:r>
          </a:p>
        </p:txBody>
      </p:sp>
      <p:grpSp>
        <p:nvGrpSpPr>
          <p:cNvPr id="30" name="Group 29">
            <a:extLst>
              <a:ext uri="{FF2B5EF4-FFF2-40B4-BE49-F238E27FC236}">
                <a16:creationId xmlns:a16="http://schemas.microsoft.com/office/drawing/2014/main" id="{6A1F38F2-1D78-6864-998B-6174122224B8}"/>
              </a:ext>
            </a:extLst>
          </p:cNvPr>
          <p:cNvGrpSpPr/>
          <p:nvPr/>
        </p:nvGrpSpPr>
        <p:grpSpPr>
          <a:xfrm flipH="1" flipV="1">
            <a:off x="10063207" y="-664692"/>
            <a:ext cx="2495768" cy="2208424"/>
            <a:chOff x="1057320" y="4949751"/>
            <a:chExt cx="2412004" cy="2134304"/>
          </a:xfrm>
        </p:grpSpPr>
        <p:cxnSp>
          <p:nvCxnSpPr>
            <p:cNvPr id="31" name="Straight Connector 30">
              <a:extLst>
                <a:ext uri="{FF2B5EF4-FFF2-40B4-BE49-F238E27FC236}">
                  <a16:creationId xmlns:a16="http://schemas.microsoft.com/office/drawing/2014/main" id="{4B3696F2-59B3-B854-7547-36C443F29D0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600FE02F-390E-BF30-C131-29E39F0665B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06DD12FD-9F68-C3B5-22D0-E82F9A81C35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2144A9-87F5-D34F-9EC9-727726DB7C4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EFD44382-8C13-FC64-D6A3-5E6053F9D694}"/>
              </a:ext>
            </a:extLst>
          </p:cNvPr>
          <p:cNvGrpSpPr/>
          <p:nvPr/>
        </p:nvGrpSpPr>
        <p:grpSpPr>
          <a:xfrm flipH="1" flipV="1">
            <a:off x="247382" y="5390438"/>
            <a:ext cx="2495768" cy="2208424"/>
            <a:chOff x="1057320" y="4949751"/>
            <a:chExt cx="2412004" cy="2134304"/>
          </a:xfrm>
        </p:grpSpPr>
        <p:cxnSp>
          <p:nvCxnSpPr>
            <p:cNvPr id="36" name="Straight Connector 35">
              <a:extLst>
                <a:ext uri="{FF2B5EF4-FFF2-40B4-BE49-F238E27FC236}">
                  <a16:creationId xmlns:a16="http://schemas.microsoft.com/office/drawing/2014/main" id="{CE5B1AB2-21C4-7A80-9A28-8BBE8AB5700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34ACCF4-E98A-094C-8C65-CCFA1DE6C7E1}"/>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A8EBE6A-7EBA-A1F8-D9F3-CBF50E240171}"/>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DFBFFA4-04B8-4154-B06C-15AE3CD87431}"/>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9" name="Picture Placeholder 8" descr="A person with a beard and mustache&#10;&#10;Description automatically generated">
            <a:extLst>
              <a:ext uri="{FF2B5EF4-FFF2-40B4-BE49-F238E27FC236}">
                <a16:creationId xmlns:a16="http://schemas.microsoft.com/office/drawing/2014/main" id="{5BE1FA7E-3B44-E5DD-EEC7-795F8DF72358}"/>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526599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63EE602-3BDC-E2CF-A2E1-69C13A1B3FA5}"/>
              </a:ext>
            </a:extLst>
          </p:cNvPr>
          <p:cNvSpPr txBox="1"/>
          <p:nvPr/>
        </p:nvSpPr>
        <p:spPr>
          <a:xfrm>
            <a:off x="4134053" y="583595"/>
            <a:ext cx="5429250" cy="1200329"/>
          </a:xfrm>
          <a:prstGeom prst="rect">
            <a:avLst/>
          </a:prstGeom>
          <a:noFill/>
        </p:spPr>
        <p:txBody>
          <a:bodyPr wrap="square" rtlCol="0">
            <a:spAutoFit/>
          </a:bodyPr>
          <a:lstStyle/>
          <a:p>
            <a:r>
              <a:rPr lang="en-US" sz="7200" b="1" dirty="0">
                <a:solidFill>
                  <a:schemeClr val="bg1"/>
                </a:solidFill>
                <a:latin typeface="+mj-lt"/>
              </a:rPr>
              <a:t>OUR TEAM</a:t>
            </a:r>
            <a:endParaRPr lang="en-ID" sz="7200" b="1" dirty="0">
              <a:solidFill>
                <a:schemeClr val="bg1"/>
              </a:solidFill>
              <a:latin typeface="+mj-lt"/>
            </a:endParaRPr>
          </a:p>
        </p:txBody>
      </p:sp>
      <p:sp>
        <p:nvSpPr>
          <p:cNvPr id="10" name="TextBox 9">
            <a:extLst>
              <a:ext uri="{FF2B5EF4-FFF2-40B4-BE49-F238E27FC236}">
                <a16:creationId xmlns:a16="http://schemas.microsoft.com/office/drawing/2014/main" id="{FE8A88AE-7E27-E1A5-E1E6-56BFB0FDFB8A}"/>
              </a:ext>
            </a:extLst>
          </p:cNvPr>
          <p:cNvSpPr txBox="1"/>
          <p:nvPr/>
        </p:nvSpPr>
        <p:spPr>
          <a:xfrm>
            <a:off x="4137890" y="1896880"/>
            <a:ext cx="6962612" cy="1815882"/>
          </a:xfrm>
          <a:prstGeom prst="rect">
            <a:avLst/>
          </a:prstGeom>
          <a:noFill/>
        </p:spPr>
        <p:txBody>
          <a:bodyPr wrap="square">
            <a:spAutoFit/>
          </a:bodyPr>
          <a:lstStyle/>
          <a:p>
            <a:r>
              <a:rPr lang="en-SG" sz="1600" dirty="0">
                <a:solidFill>
                  <a:schemeClr val="bg1"/>
                </a:solidFill>
                <a:effectLst/>
                <a:latin typeface=".SF NS"/>
              </a:rPr>
              <a:t>The brilliance of </a:t>
            </a:r>
            <a:r>
              <a:rPr lang="en-SG" sz="1600" dirty="0" err="1">
                <a:solidFill>
                  <a:schemeClr val="bg1"/>
                </a:solidFill>
                <a:effectLst/>
                <a:latin typeface=".SF NS"/>
              </a:rPr>
              <a:t>Stakos</a:t>
            </a:r>
            <a:r>
              <a:rPr lang="en-SG" sz="1600" dirty="0">
                <a:solidFill>
                  <a:schemeClr val="bg1"/>
                </a:solidFill>
                <a:effectLst/>
                <a:latin typeface=".SF NS"/>
              </a:rPr>
              <a:t> is driven by an elite team of experts, each a leader in their domain. Led by visionary </a:t>
            </a:r>
            <a:r>
              <a:rPr lang="en-SG" sz="1600" dirty="0">
                <a:solidFill>
                  <a:schemeClr val="bg1"/>
                </a:solidFill>
                <a:latin typeface=".SF NS"/>
              </a:rPr>
              <a:t>CEO</a:t>
            </a:r>
            <a:r>
              <a:rPr lang="en-SG" sz="1600" dirty="0">
                <a:solidFill>
                  <a:schemeClr val="bg1"/>
                </a:solidFill>
                <a:effectLst/>
                <a:latin typeface=".SF NS"/>
              </a:rPr>
              <a:t> Jerry, the team includes Raj, a blockchain architect known for securing top decentralized networks, and Samir, a finance genius with a mastery of market dynamics. Maria, the UX designer, crafted an interface so intuitive that makes the project easily accessible to everyone. Together, they didn’t just create a platform—they revolutionized the crypto world, setting new standards with their unmatched expertise and relentless pursuit of excellence.</a:t>
            </a:r>
          </a:p>
        </p:txBody>
      </p:sp>
      <p:pic>
        <p:nvPicPr>
          <p:cNvPr id="16" name="Picture Placeholder 15" descr="A person smiling at the camera&#10;&#10;Description automatically generated">
            <a:extLst>
              <a:ext uri="{FF2B5EF4-FFF2-40B4-BE49-F238E27FC236}">
                <a16:creationId xmlns:a16="http://schemas.microsoft.com/office/drawing/2014/main" id="{59F51D9F-2A29-7402-84B3-854FF22AA07A}"/>
              </a:ext>
            </a:extLst>
          </p:cNvPr>
          <p:cNvPicPr>
            <a:picLocks noGrp="1" noChangeAspect="1"/>
          </p:cNvPicPr>
          <p:nvPr>
            <p:ph type="pic" sz="quarter" idx="16"/>
          </p:nvPr>
        </p:nvPicPr>
        <p:blipFill>
          <a:blip r:embed="rId2">
            <a:extLst>
              <a:ext uri="{28A0092B-C50C-407E-A947-70E740481C1C}">
                <a14:useLocalDpi xmlns:a14="http://schemas.microsoft.com/office/drawing/2010/main" val="0"/>
              </a:ext>
            </a:extLst>
          </a:blip>
          <a:srcRect t="5915" b="5915"/>
          <a:stretch>
            <a:fillRect/>
          </a:stretch>
        </p:blipFill>
        <p:spPr>
          <a:xfrm>
            <a:off x="8964738" y="4961121"/>
            <a:ext cx="3227262" cy="1896880"/>
          </a:xfrm>
        </p:spPr>
      </p:pic>
      <p:pic>
        <p:nvPicPr>
          <p:cNvPr id="18" name="Picture Placeholder 17" descr="A person holding a phone&#10;&#10;Description automatically generated">
            <a:extLst>
              <a:ext uri="{FF2B5EF4-FFF2-40B4-BE49-F238E27FC236}">
                <a16:creationId xmlns:a16="http://schemas.microsoft.com/office/drawing/2014/main" id="{93D67AC2-FB59-B0E1-A5FB-E66C3E45B02B}"/>
              </a:ext>
            </a:extLst>
          </p:cNvPr>
          <p:cNvPicPr>
            <a:picLocks noGrp="1" noChangeAspect="1"/>
          </p:cNvPicPr>
          <p:nvPr>
            <p:ph type="pic" sz="quarter" idx="17"/>
          </p:nvPr>
        </p:nvPicPr>
        <p:blipFill>
          <a:blip r:embed="rId3">
            <a:extLst>
              <a:ext uri="{28A0092B-C50C-407E-A947-70E740481C1C}">
                <a14:useLocalDpi xmlns:a14="http://schemas.microsoft.com/office/drawing/2010/main" val="0"/>
              </a:ext>
            </a:extLst>
          </a:blip>
          <a:srcRect t="5915" b="5915"/>
          <a:stretch>
            <a:fillRect/>
          </a:stretch>
        </p:blipFill>
        <p:spPr/>
      </p:pic>
      <p:pic>
        <p:nvPicPr>
          <p:cNvPr id="7" name="Picture Placeholder 6" descr="A person with a beard and mustache&#10;&#10;Description automatically generated">
            <a:extLst>
              <a:ext uri="{FF2B5EF4-FFF2-40B4-BE49-F238E27FC236}">
                <a16:creationId xmlns:a16="http://schemas.microsoft.com/office/drawing/2014/main" id="{84D17126-4DBA-1B02-6FF3-96E23929B5CD}"/>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a:stretch>
            <a:fillRect/>
          </a:stretch>
        </p:blipFill>
        <p:spPr>
          <a:xfrm>
            <a:off x="207665" y="174649"/>
            <a:ext cx="3722558" cy="3722556"/>
          </a:xfrm>
        </p:spPr>
      </p:pic>
      <p:pic>
        <p:nvPicPr>
          <p:cNvPr id="13" name="Picture Placeholder 12" descr="A person smiling at the camera&#10;&#10;Description automatically generated">
            <a:extLst>
              <a:ext uri="{FF2B5EF4-FFF2-40B4-BE49-F238E27FC236}">
                <a16:creationId xmlns:a16="http://schemas.microsoft.com/office/drawing/2014/main" id="{166C17A1-0621-3D4C-31DB-71001A985196}"/>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t="9225" b="9225"/>
          <a:stretch>
            <a:fillRect/>
          </a:stretch>
        </p:blipFill>
        <p:spPr/>
      </p:pic>
      <p:pic>
        <p:nvPicPr>
          <p:cNvPr id="20" name="Picture Placeholder 19" descr="A person laughing and pointing at something&#10;&#10;Description automatically generated">
            <a:extLst>
              <a:ext uri="{FF2B5EF4-FFF2-40B4-BE49-F238E27FC236}">
                <a16:creationId xmlns:a16="http://schemas.microsoft.com/office/drawing/2014/main" id="{EB676508-B04F-A9EB-58B8-B13F7E14EABD}"/>
              </a:ext>
            </a:extLst>
          </p:cNvPr>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8519" b="52439"/>
          <a:stretch/>
        </p:blipFill>
        <p:spPr>
          <a:xfrm>
            <a:off x="-1" y="4425882"/>
            <a:ext cx="4137891" cy="2432118"/>
          </a:xfrm>
        </p:spPr>
      </p:pic>
    </p:spTree>
    <p:extLst>
      <p:ext uri="{BB962C8B-B14F-4D97-AF65-F5344CB8AC3E}">
        <p14:creationId xmlns:p14="http://schemas.microsoft.com/office/powerpoint/2010/main" val="4684182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50F382FB-7703-519C-3C32-BF1B6B24458E}"/>
              </a:ext>
            </a:extLst>
          </p:cNvPr>
          <p:cNvGrpSpPr/>
          <p:nvPr/>
        </p:nvGrpSpPr>
        <p:grpSpPr>
          <a:xfrm flipH="1" flipV="1">
            <a:off x="10251390" y="3468998"/>
            <a:ext cx="2495768" cy="2208424"/>
            <a:chOff x="1057320" y="4949751"/>
            <a:chExt cx="2412004" cy="2134304"/>
          </a:xfrm>
        </p:grpSpPr>
        <p:cxnSp>
          <p:nvCxnSpPr>
            <p:cNvPr id="27" name="Straight Connector 26">
              <a:extLst>
                <a:ext uri="{FF2B5EF4-FFF2-40B4-BE49-F238E27FC236}">
                  <a16:creationId xmlns:a16="http://schemas.microsoft.com/office/drawing/2014/main" id="{00A598B5-0494-F2C9-6B31-AD3333CC19F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18DCBF49-44D3-F39F-84CE-32D33F290590}"/>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61CD638-D843-F003-408D-2BD78419304A}"/>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C2F6F7C-724D-4B94-2916-7684F17CD5A1}"/>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536FC995-8622-A6ED-7584-E2EFB2655D08}"/>
              </a:ext>
            </a:extLst>
          </p:cNvPr>
          <p:cNvGrpSpPr/>
          <p:nvPr/>
        </p:nvGrpSpPr>
        <p:grpSpPr>
          <a:xfrm flipH="1" flipV="1">
            <a:off x="5002737" y="-647479"/>
            <a:ext cx="2495768" cy="2208424"/>
            <a:chOff x="1057320" y="4949751"/>
            <a:chExt cx="2412004" cy="2134304"/>
          </a:xfrm>
        </p:grpSpPr>
        <p:cxnSp>
          <p:nvCxnSpPr>
            <p:cNvPr id="32" name="Straight Connector 31">
              <a:extLst>
                <a:ext uri="{FF2B5EF4-FFF2-40B4-BE49-F238E27FC236}">
                  <a16:creationId xmlns:a16="http://schemas.microsoft.com/office/drawing/2014/main" id="{865D72FF-980B-90A3-BC0D-ED45C89D926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101F153-90F3-1A81-4CFD-29B2E8829EF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27E73A9-9353-6724-FF57-F014F9D048E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B48D478C-7277-007F-E73A-68905ADEF06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4" name="TextBox 13">
            <a:extLst>
              <a:ext uri="{FF2B5EF4-FFF2-40B4-BE49-F238E27FC236}">
                <a16:creationId xmlns:a16="http://schemas.microsoft.com/office/drawing/2014/main" id="{9E203EB8-816E-0125-8EE7-9C11D902AF1E}"/>
              </a:ext>
            </a:extLst>
          </p:cNvPr>
          <p:cNvSpPr txBox="1"/>
          <p:nvPr/>
        </p:nvSpPr>
        <p:spPr>
          <a:xfrm>
            <a:off x="1038240" y="685612"/>
            <a:ext cx="5178784" cy="2123658"/>
          </a:xfrm>
          <a:prstGeom prst="rect">
            <a:avLst/>
          </a:prstGeom>
          <a:noFill/>
        </p:spPr>
        <p:txBody>
          <a:bodyPr wrap="square" rtlCol="0">
            <a:spAutoFit/>
          </a:bodyPr>
          <a:lstStyle/>
          <a:p>
            <a:r>
              <a:rPr lang="en-ID" sz="4400" b="1" dirty="0">
                <a:solidFill>
                  <a:schemeClr val="bg1"/>
                </a:solidFill>
                <a:latin typeface="+mj-lt"/>
              </a:rPr>
              <a:t>ABOUT OUR LATEST GAMEFI P2E</a:t>
            </a:r>
          </a:p>
        </p:txBody>
      </p:sp>
      <p:sp>
        <p:nvSpPr>
          <p:cNvPr id="15" name="TextBox 14">
            <a:extLst>
              <a:ext uri="{FF2B5EF4-FFF2-40B4-BE49-F238E27FC236}">
                <a16:creationId xmlns:a16="http://schemas.microsoft.com/office/drawing/2014/main" id="{C4CDEA86-94C9-6A1C-A590-FE42793A8600}"/>
              </a:ext>
            </a:extLst>
          </p:cNvPr>
          <p:cNvSpPr txBox="1"/>
          <p:nvPr/>
        </p:nvSpPr>
        <p:spPr>
          <a:xfrm>
            <a:off x="575550" y="2775195"/>
            <a:ext cx="6104164" cy="704232"/>
          </a:xfrm>
          <a:prstGeom prst="rect">
            <a:avLst/>
          </a:prstGeom>
          <a:noFill/>
        </p:spPr>
        <p:txBody>
          <a:bodyPr wrap="square">
            <a:spAutoFit/>
          </a:bodyPr>
          <a:lstStyle/>
          <a:p>
            <a:pPr algn="just">
              <a:lnSpc>
                <a:spcPct val="150000"/>
              </a:lnSpc>
            </a:pPr>
            <a:r>
              <a:rPr lang="en-US" sz="1400" dirty="0">
                <a:solidFill>
                  <a:schemeClr val="bg1"/>
                </a:solidFill>
                <a:ea typeface="Times New Roman" panose="02020603050405020304" pitchFamily="18" charset="0"/>
              </a:rPr>
              <a:t>Based on the popular Wuxia familiar to Asians, </a:t>
            </a:r>
            <a:r>
              <a:rPr lang="en-US" sz="1400" dirty="0" err="1">
                <a:solidFill>
                  <a:schemeClr val="bg1"/>
                </a:solidFill>
                <a:ea typeface="Times New Roman" panose="02020603050405020304" pitchFamily="18" charset="0"/>
              </a:rPr>
              <a:t>Gulong’s</a:t>
            </a:r>
            <a:r>
              <a:rPr lang="en-US" sz="1400" dirty="0">
                <a:solidFill>
                  <a:schemeClr val="bg1"/>
                </a:solidFill>
                <a:ea typeface="Times New Roman" panose="02020603050405020304" pitchFamily="18" charset="0"/>
              </a:rPr>
              <a:t> characters</a:t>
            </a:r>
          </a:p>
          <a:p>
            <a:pPr algn="just">
              <a:lnSpc>
                <a:spcPct val="150000"/>
              </a:lnSpc>
            </a:pPr>
            <a:r>
              <a:rPr lang="en-US" sz="1400" dirty="0">
                <a:solidFill>
                  <a:schemeClr val="bg1"/>
                </a:solidFill>
                <a:ea typeface="Times New Roman" panose="02020603050405020304" pitchFamily="18" charset="0"/>
              </a:rPr>
              <a:t>We develop a </a:t>
            </a:r>
            <a:r>
              <a:rPr lang="en-US" sz="1400" dirty="0" err="1">
                <a:solidFill>
                  <a:schemeClr val="bg1"/>
                </a:solidFill>
                <a:ea typeface="Times New Roman" panose="02020603050405020304" pitchFamily="18" charset="0"/>
              </a:rPr>
              <a:t>Gulong</a:t>
            </a:r>
            <a:r>
              <a:rPr lang="en-US" sz="1400" dirty="0">
                <a:solidFill>
                  <a:schemeClr val="bg1"/>
                </a:solidFill>
                <a:ea typeface="Times New Roman" panose="02020603050405020304" pitchFamily="18" charset="0"/>
              </a:rPr>
              <a:t>-verse </a:t>
            </a:r>
            <a:endParaRPr lang="id-ID" sz="1400" dirty="0">
              <a:solidFill>
                <a:schemeClr val="bg1"/>
              </a:solidFill>
              <a:ea typeface="Times New Roman" panose="02020603050405020304" pitchFamily="18" charset="0"/>
            </a:endParaRPr>
          </a:p>
        </p:txBody>
      </p:sp>
      <p:sp>
        <p:nvSpPr>
          <p:cNvPr id="16" name="TextBox 15">
            <a:extLst>
              <a:ext uri="{FF2B5EF4-FFF2-40B4-BE49-F238E27FC236}">
                <a16:creationId xmlns:a16="http://schemas.microsoft.com/office/drawing/2014/main" id="{A715C068-0407-A81E-A711-3133B75ED0D5}"/>
              </a:ext>
            </a:extLst>
          </p:cNvPr>
          <p:cNvSpPr txBox="1"/>
          <p:nvPr/>
        </p:nvSpPr>
        <p:spPr>
          <a:xfrm>
            <a:off x="537882" y="3551209"/>
            <a:ext cx="4800094" cy="1524007"/>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SG" sz="1600" dirty="0">
                <a:solidFill>
                  <a:schemeClr val="bg1"/>
                </a:solidFill>
                <a:latin typeface="Arial" panose="020B0604020202020204" pitchFamily="34" charset="0"/>
              </a:rPr>
              <a:t>The Lost </a:t>
            </a:r>
            <a:r>
              <a:rPr lang="en-SG" sz="1600" dirty="0" err="1">
                <a:solidFill>
                  <a:schemeClr val="bg1"/>
                </a:solidFill>
                <a:latin typeface="Arial" panose="020B0604020202020204" pitchFamily="34" charset="0"/>
              </a:rPr>
              <a:t>Swordship</a:t>
            </a:r>
            <a:r>
              <a:rPr lang="en-SG" sz="1600" dirty="0">
                <a:solidFill>
                  <a:schemeClr val="bg1"/>
                </a:solidFill>
                <a:latin typeface="Arial" panose="020B0604020202020204" pitchFamily="34" charset="0"/>
              </a:rPr>
              <a:t> (</a:t>
            </a:r>
            <a:r>
              <a:rPr lang="zh-CN" altLang="en-US" sz="1600" dirty="0">
                <a:solidFill>
                  <a:schemeClr val="bg1"/>
                </a:solidFill>
                <a:latin typeface="Arial" panose="020B0604020202020204" pitchFamily="34" charset="0"/>
              </a:rPr>
              <a:t>飘香剑雨</a:t>
            </a:r>
            <a:r>
              <a:rPr lang="en-US" altLang="zh-CN" sz="1600" dirty="0">
                <a:solidFill>
                  <a:schemeClr val="bg1"/>
                </a:solidFill>
                <a:latin typeface="Arial" panose="020B0604020202020204" pitchFamily="34" charset="0"/>
              </a:rPr>
              <a:t>)</a:t>
            </a:r>
          </a:p>
          <a:p>
            <a:pPr marL="285750" indent="-285750" algn="just">
              <a:lnSpc>
                <a:spcPct val="150000"/>
              </a:lnSpc>
              <a:buFont typeface="Arial" panose="020B0604020202020204" pitchFamily="34" charset="0"/>
              <a:buChar char="•"/>
            </a:pPr>
            <a:r>
              <a:rPr lang="en-SG" altLang="zh-CN" sz="1600" dirty="0">
                <a:solidFill>
                  <a:schemeClr val="bg1"/>
                </a:solidFill>
                <a:latin typeface="Arial" panose="020B0604020202020204" pitchFamily="34" charset="0"/>
              </a:rPr>
              <a:t>The Magic Blade (</a:t>
            </a:r>
            <a:r>
              <a:rPr lang="zh-CN" altLang="en-US" sz="1600" dirty="0">
                <a:solidFill>
                  <a:schemeClr val="bg1"/>
                </a:solidFill>
                <a:latin typeface="Arial" panose="020B0604020202020204" pitchFamily="34" charset="0"/>
              </a:rPr>
              <a:t>天涯名月</a:t>
            </a:r>
            <a:r>
              <a:rPr lang="en-US" altLang="zh-CN" sz="1600" dirty="0">
                <a:solidFill>
                  <a:schemeClr val="bg1"/>
                </a:solidFill>
                <a:latin typeface="Arial" panose="020B0604020202020204" pitchFamily="34" charset="0"/>
              </a:rPr>
              <a:t>)</a:t>
            </a:r>
          </a:p>
          <a:p>
            <a:pPr marL="285750" indent="-285750" algn="just">
              <a:lnSpc>
                <a:spcPct val="150000"/>
              </a:lnSpc>
              <a:buFont typeface="Arial" panose="020B0604020202020204" pitchFamily="34" charset="0"/>
              <a:buChar char="•"/>
            </a:pPr>
            <a:r>
              <a:rPr lang="en-SG" sz="1600" dirty="0">
                <a:solidFill>
                  <a:schemeClr val="bg1"/>
                </a:solidFill>
                <a:latin typeface="Arial" panose="020B0604020202020204" pitchFamily="34" charset="0"/>
              </a:rPr>
              <a:t>The Peerless Proud Twins (</a:t>
            </a:r>
            <a:r>
              <a:rPr lang="zh-CN" altLang="en-US" sz="1600" dirty="0">
                <a:solidFill>
                  <a:schemeClr val="bg1"/>
                </a:solidFill>
                <a:latin typeface="Arial" panose="020B0604020202020204" pitchFamily="34" charset="0"/>
              </a:rPr>
              <a:t>绝代双骄</a:t>
            </a:r>
            <a:r>
              <a:rPr lang="en-US" altLang="zh-CN" sz="1600" dirty="0">
                <a:solidFill>
                  <a:schemeClr val="bg1"/>
                </a:solidFill>
                <a:latin typeface="Arial" panose="020B0604020202020204" pitchFamily="34" charset="0"/>
              </a:rPr>
              <a:t>)</a:t>
            </a:r>
          </a:p>
          <a:p>
            <a:pPr marL="285750" indent="-285750" algn="just">
              <a:lnSpc>
                <a:spcPct val="150000"/>
              </a:lnSpc>
              <a:buFont typeface="Arial" panose="020B0604020202020204" pitchFamily="34" charset="0"/>
              <a:buChar char="•"/>
            </a:pPr>
            <a:r>
              <a:rPr lang="id-ID" sz="1600" dirty="0">
                <a:solidFill>
                  <a:schemeClr val="bg1"/>
                </a:solidFill>
                <a:latin typeface="Arial" panose="020B0604020202020204" pitchFamily="34" charset="0"/>
              </a:rPr>
              <a:t>The </a:t>
            </a:r>
            <a:r>
              <a:rPr lang="id-ID" sz="1600" dirty="0" err="1">
                <a:solidFill>
                  <a:schemeClr val="bg1"/>
                </a:solidFill>
                <a:latin typeface="Arial" panose="020B0604020202020204" pitchFamily="34" charset="0"/>
              </a:rPr>
              <a:t>Shaw</a:t>
            </a:r>
            <a:r>
              <a:rPr lang="id-ID" sz="1600" dirty="0">
                <a:solidFill>
                  <a:schemeClr val="bg1"/>
                </a:solidFill>
                <a:latin typeface="Arial" panose="020B0604020202020204" pitchFamily="34" charset="0"/>
              </a:rPr>
              <a:t> </a:t>
            </a:r>
            <a:r>
              <a:rPr lang="id-ID" sz="1600" dirty="0" err="1">
                <a:solidFill>
                  <a:schemeClr val="bg1"/>
                </a:solidFill>
                <a:latin typeface="Arial" panose="020B0604020202020204" pitchFamily="34" charset="0"/>
              </a:rPr>
              <a:t>Eleven</a:t>
            </a:r>
            <a:r>
              <a:rPr lang="id-ID" sz="1600" dirty="0">
                <a:solidFill>
                  <a:schemeClr val="bg1"/>
                </a:solidFill>
                <a:latin typeface="Arial" panose="020B0604020202020204" pitchFamily="34" charset="0"/>
              </a:rPr>
              <a:t> Lang</a:t>
            </a:r>
            <a:r>
              <a:rPr lang="en-US" sz="1600" dirty="0">
                <a:solidFill>
                  <a:schemeClr val="bg1"/>
                </a:solidFill>
                <a:latin typeface="Arial" panose="020B0604020202020204" pitchFamily="34" charset="0"/>
              </a:rPr>
              <a:t> (</a:t>
            </a:r>
            <a:r>
              <a:rPr lang="zh-CN" altLang="en-US" sz="1600" dirty="0">
                <a:solidFill>
                  <a:schemeClr val="bg1"/>
                </a:solidFill>
                <a:latin typeface="Arial" panose="020B0604020202020204" pitchFamily="34" charset="0"/>
              </a:rPr>
              <a:t>蕭十一郎</a:t>
            </a:r>
            <a:r>
              <a:rPr lang="en-US" sz="1600" dirty="0">
                <a:solidFill>
                  <a:schemeClr val="bg1"/>
                </a:solidFill>
                <a:latin typeface="Arial" panose="020B0604020202020204" pitchFamily="34" charset="0"/>
              </a:rPr>
              <a:t>)</a:t>
            </a:r>
            <a:endParaRPr lang="id-ID" sz="1600" dirty="0">
              <a:solidFill>
                <a:schemeClr val="bg1"/>
              </a:solidFill>
              <a:latin typeface="Arial" panose="020B0604020202020204" pitchFamily="34" charset="0"/>
            </a:endParaRPr>
          </a:p>
        </p:txBody>
      </p:sp>
      <p:grpSp>
        <p:nvGrpSpPr>
          <p:cNvPr id="21" name="Group 20">
            <a:extLst>
              <a:ext uri="{FF2B5EF4-FFF2-40B4-BE49-F238E27FC236}">
                <a16:creationId xmlns:a16="http://schemas.microsoft.com/office/drawing/2014/main" id="{60BBAA45-EBC9-F618-00E1-3EEB4353D631}"/>
              </a:ext>
            </a:extLst>
          </p:cNvPr>
          <p:cNvGrpSpPr/>
          <p:nvPr/>
        </p:nvGrpSpPr>
        <p:grpSpPr>
          <a:xfrm flipH="1" flipV="1">
            <a:off x="-234611" y="5051443"/>
            <a:ext cx="2495768" cy="2208424"/>
            <a:chOff x="1057320" y="4949751"/>
            <a:chExt cx="2412004" cy="2134304"/>
          </a:xfrm>
        </p:grpSpPr>
        <p:cxnSp>
          <p:nvCxnSpPr>
            <p:cNvPr id="22" name="Straight Connector 21">
              <a:extLst>
                <a:ext uri="{FF2B5EF4-FFF2-40B4-BE49-F238E27FC236}">
                  <a16:creationId xmlns:a16="http://schemas.microsoft.com/office/drawing/2014/main" id="{72D04524-2629-7972-854C-05165A012070}"/>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77F872D-79F5-9CC5-A06B-04ECC0F0A06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C99A742-7DDC-D56F-9DE7-2362DAB9EB05}"/>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B0F782C-32A1-AB93-1E8D-ACA96396C6A9}"/>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3" name="Picture Placeholder 12" descr="A book cover with a bird and writing&#10;&#10;Description automatically generated">
            <a:extLst>
              <a:ext uri="{FF2B5EF4-FFF2-40B4-BE49-F238E27FC236}">
                <a16:creationId xmlns:a16="http://schemas.microsoft.com/office/drawing/2014/main" id="{DB18CE10-C3F2-8716-EACD-593988F64609}"/>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593" t="-531" r="3593" b="-531"/>
          <a:stretch/>
        </p:blipFill>
        <p:spPr>
          <a:xfrm>
            <a:off x="8064969" y="375216"/>
            <a:ext cx="2105025" cy="2219325"/>
          </a:xfrm>
        </p:spPr>
      </p:pic>
      <p:pic>
        <p:nvPicPr>
          <p:cNvPr id="17" name="Picture Placeholder 12">
            <a:extLst>
              <a:ext uri="{FF2B5EF4-FFF2-40B4-BE49-F238E27FC236}">
                <a16:creationId xmlns:a16="http://schemas.microsoft.com/office/drawing/2014/main" id="{FCFDF9C5-AF20-187A-36AC-59D71B992650}"/>
              </a:ext>
            </a:extLst>
          </p:cNvPr>
          <p:cNvPicPr>
            <a:picLocks noChangeAspect="1"/>
          </p:cNvPicPr>
          <p:nvPr/>
        </p:nvPicPr>
        <p:blipFill>
          <a:blip r:embed="rId3">
            <a:extLst>
              <a:ext uri="{28A0092B-C50C-407E-A947-70E740481C1C}">
                <a14:useLocalDpi xmlns:a14="http://schemas.microsoft.com/office/drawing/2010/main" val="0"/>
              </a:ext>
            </a:extLst>
          </a:blip>
          <a:srcRect l="12060" r="12060"/>
          <a:stretch/>
        </p:blipFill>
        <p:spPr>
          <a:xfrm>
            <a:off x="6309766" y="2758026"/>
            <a:ext cx="2105025" cy="2219325"/>
          </a:xfrm>
          <a:custGeom>
            <a:avLst/>
            <a:gdLst>
              <a:gd name="connsiteX0" fmla="*/ 1449547 w 2899094"/>
              <a:gd name="connsiteY0" fmla="*/ 0 h 2899092"/>
              <a:gd name="connsiteX1" fmla="*/ 2899094 w 2899094"/>
              <a:gd name="connsiteY1" fmla="*/ 1449546 h 2899092"/>
              <a:gd name="connsiteX2" fmla="*/ 1449547 w 2899094"/>
              <a:gd name="connsiteY2" fmla="*/ 2899092 h 2899092"/>
              <a:gd name="connsiteX3" fmla="*/ 0 w 2899094"/>
              <a:gd name="connsiteY3" fmla="*/ 1449546 h 2899092"/>
              <a:gd name="connsiteX4" fmla="*/ 1449547 w 2899094"/>
              <a:gd name="connsiteY4" fmla="*/ 0 h 289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9094" h="2899092">
                <a:moveTo>
                  <a:pt x="1449547" y="0"/>
                </a:moveTo>
                <a:cubicBezTo>
                  <a:pt x="2250110" y="0"/>
                  <a:pt x="2899094" y="648984"/>
                  <a:pt x="2899094" y="1449546"/>
                </a:cubicBezTo>
                <a:cubicBezTo>
                  <a:pt x="2899094" y="2250108"/>
                  <a:pt x="2250110" y="2899092"/>
                  <a:pt x="1449547" y="2899092"/>
                </a:cubicBezTo>
                <a:cubicBezTo>
                  <a:pt x="648985" y="2899092"/>
                  <a:pt x="0" y="2250108"/>
                  <a:pt x="0" y="1449546"/>
                </a:cubicBezTo>
                <a:cubicBezTo>
                  <a:pt x="0" y="648984"/>
                  <a:pt x="648985" y="0"/>
                  <a:pt x="1449547" y="0"/>
                </a:cubicBezTo>
                <a:close/>
              </a:path>
            </a:pathLst>
          </a:custGeom>
          <a:solidFill>
            <a:schemeClr val="bg1">
              <a:lumMod val="95000"/>
            </a:schemeClr>
          </a:solidFill>
        </p:spPr>
      </p:pic>
      <p:pic>
        <p:nvPicPr>
          <p:cNvPr id="20" name="Picture Placeholder 12">
            <a:extLst>
              <a:ext uri="{FF2B5EF4-FFF2-40B4-BE49-F238E27FC236}">
                <a16:creationId xmlns:a16="http://schemas.microsoft.com/office/drawing/2014/main" id="{AAB86099-47E3-8728-C267-4737DF29F3AE}"/>
              </a:ext>
            </a:extLst>
          </p:cNvPr>
          <p:cNvPicPr>
            <a:picLocks noChangeAspect="1"/>
          </p:cNvPicPr>
          <p:nvPr/>
        </p:nvPicPr>
        <p:blipFill>
          <a:blip r:embed="rId4">
            <a:extLst>
              <a:ext uri="{28A0092B-C50C-407E-A947-70E740481C1C}">
                <a14:useLocalDpi xmlns:a14="http://schemas.microsoft.com/office/drawing/2010/main" val="0"/>
              </a:ext>
            </a:extLst>
          </a:blip>
          <a:srcRect l="29675" r="29675"/>
          <a:stretch/>
        </p:blipFill>
        <p:spPr>
          <a:xfrm>
            <a:off x="8253346" y="4567759"/>
            <a:ext cx="2105025" cy="2219325"/>
          </a:xfrm>
          <a:custGeom>
            <a:avLst/>
            <a:gdLst>
              <a:gd name="connsiteX0" fmla="*/ 1449547 w 2899094"/>
              <a:gd name="connsiteY0" fmla="*/ 0 h 2899092"/>
              <a:gd name="connsiteX1" fmla="*/ 2899094 w 2899094"/>
              <a:gd name="connsiteY1" fmla="*/ 1449546 h 2899092"/>
              <a:gd name="connsiteX2" fmla="*/ 1449547 w 2899094"/>
              <a:gd name="connsiteY2" fmla="*/ 2899092 h 2899092"/>
              <a:gd name="connsiteX3" fmla="*/ 0 w 2899094"/>
              <a:gd name="connsiteY3" fmla="*/ 1449546 h 2899092"/>
              <a:gd name="connsiteX4" fmla="*/ 1449547 w 2899094"/>
              <a:gd name="connsiteY4" fmla="*/ 0 h 289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9094" h="2899092">
                <a:moveTo>
                  <a:pt x="1449547" y="0"/>
                </a:moveTo>
                <a:cubicBezTo>
                  <a:pt x="2250110" y="0"/>
                  <a:pt x="2899094" y="648984"/>
                  <a:pt x="2899094" y="1449546"/>
                </a:cubicBezTo>
                <a:cubicBezTo>
                  <a:pt x="2899094" y="2250108"/>
                  <a:pt x="2250110" y="2899092"/>
                  <a:pt x="1449547" y="2899092"/>
                </a:cubicBezTo>
                <a:cubicBezTo>
                  <a:pt x="648985" y="2899092"/>
                  <a:pt x="0" y="2250108"/>
                  <a:pt x="0" y="1449546"/>
                </a:cubicBezTo>
                <a:cubicBezTo>
                  <a:pt x="0" y="648984"/>
                  <a:pt x="648985" y="0"/>
                  <a:pt x="1449547" y="0"/>
                </a:cubicBezTo>
                <a:close/>
              </a:path>
            </a:pathLst>
          </a:custGeom>
          <a:solidFill>
            <a:schemeClr val="bg1">
              <a:lumMod val="95000"/>
            </a:schemeClr>
          </a:solidFill>
        </p:spPr>
      </p:pic>
      <p:pic>
        <p:nvPicPr>
          <p:cNvPr id="36" name="Picture Placeholder 12">
            <a:extLst>
              <a:ext uri="{FF2B5EF4-FFF2-40B4-BE49-F238E27FC236}">
                <a16:creationId xmlns:a16="http://schemas.microsoft.com/office/drawing/2014/main" id="{FED1D80A-692D-D921-B048-8EC0A005E9E5}"/>
              </a:ext>
            </a:extLst>
          </p:cNvPr>
          <p:cNvPicPr>
            <a:picLocks noChangeAspect="1"/>
          </p:cNvPicPr>
          <p:nvPr/>
        </p:nvPicPr>
        <p:blipFill>
          <a:blip r:embed="rId5">
            <a:extLst>
              <a:ext uri="{28A0092B-C50C-407E-A947-70E740481C1C}">
                <a14:useLocalDpi xmlns:a14="http://schemas.microsoft.com/office/drawing/2010/main" val="0"/>
              </a:ext>
            </a:extLst>
          </a:blip>
          <a:srcRect t="9878" b="9878"/>
          <a:stretch/>
        </p:blipFill>
        <p:spPr>
          <a:xfrm>
            <a:off x="9850387" y="2359335"/>
            <a:ext cx="2105025" cy="2219325"/>
          </a:xfrm>
          <a:custGeom>
            <a:avLst/>
            <a:gdLst>
              <a:gd name="connsiteX0" fmla="*/ 1449547 w 2899094"/>
              <a:gd name="connsiteY0" fmla="*/ 0 h 2899092"/>
              <a:gd name="connsiteX1" fmla="*/ 2899094 w 2899094"/>
              <a:gd name="connsiteY1" fmla="*/ 1449546 h 2899092"/>
              <a:gd name="connsiteX2" fmla="*/ 1449547 w 2899094"/>
              <a:gd name="connsiteY2" fmla="*/ 2899092 h 2899092"/>
              <a:gd name="connsiteX3" fmla="*/ 0 w 2899094"/>
              <a:gd name="connsiteY3" fmla="*/ 1449546 h 2899092"/>
              <a:gd name="connsiteX4" fmla="*/ 1449547 w 2899094"/>
              <a:gd name="connsiteY4" fmla="*/ 0 h 2899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9094" h="2899092">
                <a:moveTo>
                  <a:pt x="1449547" y="0"/>
                </a:moveTo>
                <a:cubicBezTo>
                  <a:pt x="2250110" y="0"/>
                  <a:pt x="2899094" y="648984"/>
                  <a:pt x="2899094" y="1449546"/>
                </a:cubicBezTo>
                <a:cubicBezTo>
                  <a:pt x="2899094" y="2250108"/>
                  <a:pt x="2250110" y="2899092"/>
                  <a:pt x="1449547" y="2899092"/>
                </a:cubicBezTo>
                <a:cubicBezTo>
                  <a:pt x="648985" y="2899092"/>
                  <a:pt x="0" y="2250108"/>
                  <a:pt x="0" y="1449546"/>
                </a:cubicBezTo>
                <a:cubicBezTo>
                  <a:pt x="0" y="648984"/>
                  <a:pt x="648985" y="0"/>
                  <a:pt x="1449547" y="0"/>
                </a:cubicBezTo>
                <a:close/>
              </a:path>
            </a:pathLst>
          </a:custGeom>
          <a:solidFill>
            <a:schemeClr val="bg1">
              <a:lumMod val="95000"/>
            </a:schemeClr>
          </a:solidFill>
        </p:spPr>
      </p:pic>
      <p:pic>
        <p:nvPicPr>
          <p:cNvPr id="1026" name="Picture 2" descr="GAMEFI.ORG (@GameFi_Official) / X">
            <a:extLst>
              <a:ext uri="{FF2B5EF4-FFF2-40B4-BE49-F238E27FC236}">
                <a16:creationId xmlns:a16="http://schemas.microsoft.com/office/drawing/2014/main" id="{98443D5E-9E92-664E-7457-8424E88357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07143" y="2983016"/>
            <a:ext cx="1381104" cy="1381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2330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D8BD03CE-8C1B-E55F-5663-35D79495256B}"/>
              </a:ext>
            </a:extLst>
          </p:cNvPr>
          <p:cNvGrpSpPr/>
          <p:nvPr/>
        </p:nvGrpSpPr>
        <p:grpSpPr>
          <a:xfrm flipH="1" flipV="1">
            <a:off x="6096000" y="-235951"/>
            <a:ext cx="2495768" cy="2208424"/>
            <a:chOff x="1057320" y="4949751"/>
            <a:chExt cx="2412004" cy="2134304"/>
          </a:xfrm>
        </p:grpSpPr>
        <p:cxnSp>
          <p:nvCxnSpPr>
            <p:cNvPr id="31" name="Straight Connector 30">
              <a:extLst>
                <a:ext uri="{FF2B5EF4-FFF2-40B4-BE49-F238E27FC236}">
                  <a16:creationId xmlns:a16="http://schemas.microsoft.com/office/drawing/2014/main" id="{704D64BB-52A7-2AE1-0499-B34968C78FE5}"/>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2D3D29B7-0F8E-3A0B-A23B-158F26FC7F3F}"/>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B6850287-C477-6FF9-2BC0-0109F0AC3B61}"/>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AEF7B5F-4D8E-12A8-E16B-D9D173FB9A96}"/>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EBA647D3-FABE-8445-750C-7B6635BA3D42}"/>
              </a:ext>
            </a:extLst>
          </p:cNvPr>
          <p:cNvSpPr txBox="1"/>
          <p:nvPr/>
        </p:nvSpPr>
        <p:spPr>
          <a:xfrm>
            <a:off x="499549" y="915971"/>
            <a:ext cx="7644895" cy="1446550"/>
          </a:xfrm>
          <a:prstGeom prst="rect">
            <a:avLst/>
          </a:prstGeom>
          <a:noFill/>
        </p:spPr>
        <p:txBody>
          <a:bodyPr wrap="square" rtlCol="0">
            <a:spAutoFit/>
          </a:bodyPr>
          <a:lstStyle/>
          <a:p>
            <a:r>
              <a:rPr lang="en-US" sz="4400" b="1" dirty="0">
                <a:solidFill>
                  <a:schemeClr val="bg1"/>
                </a:solidFill>
                <a:latin typeface="+mj-lt"/>
              </a:rPr>
              <a:t>CRYPTO’s BEST PROJECT </a:t>
            </a:r>
          </a:p>
          <a:p>
            <a:r>
              <a:rPr lang="en-US" sz="4400" b="1" dirty="0">
                <a:solidFill>
                  <a:schemeClr val="bg1"/>
                </a:solidFill>
                <a:latin typeface="+mj-lt"/>
              </a:rPr>
              <a:t>OF THE YEAR</a:t>
            </a:r>
            <a:endParaRPr lang="en-ID" sz="4400" b="1" dirty="0">
              <a:solidFill>
                <a:schemeClr val="bg1"/>
              </a:solidFill>
              <a:latin typeface="+mj-lt"/>
            </a:endParaRPr>
          </a:p>
        </p:txBody>
      </p:sp>
      <p:sp>
        <p:nvSpPr>
          <p:cNvPr id="28" name="TextBox 27">
            <a:extLst>
              <a:ext uri="{FF2B5EF4-FFF2-40B4-BE49-F238E27FC236}">
                <a16:creationId xmlns:a16="http://schemas.microsoft.com/office/drawing/2014/main" id="{463A017D-322B-5BF1-B9E7-9FBD65C21169}"/>
              </a:ext>
            </a:extLst>
          </p:cNvPr>
          <p:cNvSpPr txBox="1"/>
          <p:nvPr/>
        </p:nvSpPr>
        <p:spPr>
          <a:xfrm>
            <a:off x="8348187" y="3589553"/>
            <a:ext cx="3139121" cy="422295"/>
          </a:xfrm>
          <a:prstGeom prst="rect">
            <a:avLst/>
          </a:prstGeom>
          <a:noFill/>
        </p:spPr>
        <p:txBody>
          <a:bodyPr wrap="square">
            <a:spAutoFit/>
          </a:bodyPr>
          <a:lstStyle/>
          <a:p>
            <a:pPr algn="just">
              <a:lnSpc>
                <a:spcPct val="150000"/>
              </a:lnSpc>
            </a:pPr>
            <a:r>
              <a:rPr lang="en-US" sz="1600" dirty="0">
                <a:solidFill>
                  <a:schemeClr val="bg1"/>
                </a:solidFill>
                <a:ea typeface="Times New Roman" panose="02020603050405020304" pitchFamily="18" charset="0"/>
              </a:rPr>
              <a:t>Winning numerous accolades</a:t>
            </a:r>
            <a:endParaRPr lang="id-ID" sz="1600" dirty="0">
              <a:solidFill>
                <a:schemeClr val="bg1"/>
              </a:solidFill>
              <a:ea typeface="Times New Roman" panose="02020603050405020304" pitchFamily="18" charset="0"/>
            </a:endParaRPr>
          </a:p>
        </p:txBody>
      </p:sp>
      <p:grpSp>
        <p:nvGrpSpPr>
          <p:cNvPr id="35" name="Group 34">
            <a:extLst>
              <a:ext uri="{FF2B5EF4-FFF2-40B4-BE49-F238E27FC236}">
                <a16:creationId xmlns:a16="http://schemas.microsoft.com/office/drawing/2014/main" id="{5CE5395A-31CF-582A-C6D6-97B6DF66E2BD}"/>
              </a:ext>
            </a:extLst>
          </p:cNvPr>
          <p:cNvGrpSpPr/>
          <p:nvPr/>
        </p:nvGrpSpPr>
        <p:grpSpPr>
          <a:xfrm flipH="1" flipV="1">
            <a:off x="10657893" y="5350915"/>
            <a:ext cx="2495768" cy="2208424"/>
            <a:chOff x="1057320" y="4949751"/>
            <a:chExt cx="2412004" cy="2134304"/>
          </a:xfrm>
        </p:grpSpPr>
        <p:cxnSp>
          <p:nvCxnSpPr>
            <p:cNvPr id="36" name="Straight Connector 35">
              <a:extLst>
                <a:ext uri="{FF2B5EF4-FFF2-40B4-BE49-F238E27FC236}">
                  <a16:creationId xmlns:a16="http://schemas.microsoft.com/office/drawing/2014/main" id="{DEA0E0F4-0BDF-0411-4F69-86A31418C6B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A8A5A4C-B8B7-743C-969E-9376CB830E4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BF4E268-479C-308C-B8FA-6CDFA24A2CE4}"/>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0CDAF2E-BA24-C6AA-F750-0972FB204A4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8" name="Picture Placeholder 7" descr="A black and white circle with words&#10;&#10;Description automatically generated">
            <a:extLst>
              <a:ext uri="{FF2B5EF4-FFF2-40B4-BE49-F238E27FC236}">
                <a16:creationId xmlns:a16="http://schemas.microsoft.com/office/drawing/2014/main" id="{1C3B90EB-752F-A6D2-0838-7BFCBE81162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597" r="2597"/>
          <a:stretch>
            <a:fillRect/>
          </a:stretch>
        </p:blipFill>
        <p:spPr/>
      </p:pic>
      <p:pic>
        <p:nvPicPr>
          <p:cNvPr id="10" name="Picture Placeholder 9" descr="A screenshot of a phone&#10;&#10;Description automatically generated">
            <a:extLst>
              <a:ext uri="{FF2B5EF4-FFF2-40B4-BE49-F238E27FC236}">
                <a16:creationId xmlns:a16="http://schemas.microsoft.com/office/drawing/2014/main" id="{4C33ACDF-0CDE-62D5-7D73-E7006360F40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98" b="198"/>
          <a:stretch>
            <a:fillRect/>
          </a:stretch>
        </p:blipFill>
        <p:spPr/>
      </p:pic>
      <p:pic>
        <p:nvPicPr>
          <p:cNvPr id="4" name="Picture Placeholder 3" descr="A red award ribbon with a trophy inside&#10;&#10;Description automatically generated">
            <a:extLst>
              <a:ext uri="{FF2B5EF4-FFF2-40B4-BE49-F238E27FC236}">
                <a16:creationId xmlns:a16="http://schemas.microsoft.com/office/drawing/2014/main" id="{5833304C-4908-B537-3310-AF6BFA9DDF7D}"/>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t="21871" b="21871"/>
          <a:stretch>
            <a:fillRect/>
          </a:stretch>
        </p:blipFill>
        <p:spPr/>
      </p:pic>
    </p:spTree>
    <p:extLst>
      <p:ext uri="{BB962C8B-B14F-4D97-AF65-F5344CB8AC3E}">
        <p14:creationId xmlns:p14="http://schemas.microsoft.com/office/powerpoint/2010/main" val="2272616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75181F70-DE40-F88E-C4B9-27D7DD3EDF1B}"/>
              </a:ext>
            </a:extLst>
          </p:cNvPr>
          <p:cNvGrpSpPr/>
          <p:nvPr/>
        </p:nvGrpSpPr>
        <p:grpSpPr>
          <a:xfrm flipH="1" flipV="1">
            <a:off x="10439452" y="665279"/>
            <a:ext cx="2495768" cy="2208424"/>
            <a:chOff x="1057320" y="4949751"/>
            <a:chExt cx="2412004" cy="2134304"/>
          </a:xfrm>
        </p:grpSpPr>
        <p:cxnSp>
          <p:nvCxnSpPr>
            <p:cNvPr id="48" name="Straight Connector 47">
              <a:extLst>
                <a:ext uri="{FF2B5EF4-FFF2-40B4-BE49-F238E27FC236}">
                  <a16:creationId xmlns:a16="http://schemas.microsoft.com/office/drawing/2014/main" id="{2317C845-18EB-3577-ECE2-F3DF82FD896C}"/>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D1773A1-9891-8CED-AA64-C92F8C2C83B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DDEAF0B-A3F8-62D9-81B5-1B0757DBEFCF}"/>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99B6823-33CC-6DB7-C7CA-58860F7A757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312FB961-3CAF-A41E-16F0-13E3BC2D1EDE}"/>
              </a:ext>
            </a:extLst>
          </p:cNvPr>
          <p:cNvSpPr txBox="1"/>
          <p:nvPr/>
        </p:nvSpPr>
        <p:spPr>
          <a:xfrm>
            <a:off x="1049070" y="1173939"/>
            <a:ext cx="5980958" cy="1446550"/>
          </a:xfrm>
          <a:prstGeom prst="rect">
            <a:avLst/>
          </a:prstGeom>
          <a:noFill/>
        </p:spPr>
        <p:txBody>
          <a:bodyPr wrap="square" rtlCol="0">
            <a:spAutoFit/>
          </a:bodyPr>
          <a:lstStyle/>
          <a:p>
            <a:r>
              <a:rPr lang="en-ID" sz="4400" b="1" dirty="0">
                <a:solidFill>
                  <a:schemeClr val="bg1"/>
                </a:solidFill>
                <a:latin typeface="+mj-lt"/>
              </a:rPr>
              <a:t>ABOUT OUR DIGIVAULT</a:t>
            </a:r>
          </a:p>
        </p:txBody>
      </p:sp>
      <p:sp>
        <p:nvSpPr>
          <p:cNvPr id="4" name="Rectangle 3">
            <a:extLst>
              <a:ext uri="{FF2B5EF4-FFF2-40B4-BE49-F238E27FC236}">
                <a16:creationId xmlns:a16="http://schemas.microsoft.com/office/drawing/2014/main" id="{F44C4852-3356-C540-B3EA-CB7CABA2230B}"/>
              </a:ext>
            </a:extLst>
          </p:cNvPr>
          <p:cNvSpPr/>
          <p:nvPr/>
        </p:nvSpPr>
        <p:spPr>
          <a:xfrm>
            <a:off x="1132708" y="3612001"/>
            <a:ext cx="3474720" cy="145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solidFill>
                <a:schemeClr val="accent6"/>
              </a:solidFill>
            </a:endParaRPr>
          </a:p>
        </p:txBody>
      </p:sp>
      <p:sp>
        <p:nvSpPr>
          <p:cNvPr id="5" name="Rectangle 4">
            <a:extLst>
              <a:ext uri="{FF2B5EF4-FFF2-40B4-BE49-F238E27FC236}">
                <a16:creationId xmlns:a16="http://schemas.microsoft.com/office/drawing/2014/main" id="{6378F15C-169D-737D-ABD9-7401A698B924}"/>
              </a:ext>
            </a:extLst>
          </p:cNvPr>
          <p:cNvSpPr/>
          <p:nvPr/>
        </p:nvSpPr>
        <p:spPr>
          <a:xfrm>
            <a:off x="1132708" y="3626022"/>
            <a:ext cx="3408811" cy="124094"/>
          </a:xfrm>
          <a:prstGeom prst="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TextBox 5">
            <a:extLst>
              <a:ext uri="{FF2B5EF4-FFF2-40B4-BE49-F238E27FC236}">
                <a16:creationId xmlns:a16="http://schemas.microsoft.com/office/drawing/2014/main" id="{5C002301-5DE8-666E-D1CE-1669BD66E33E}"/>
              </a:ext>
            </a:extLst>
          </p:cNvPr>
          <p:cNvSpPr txBox="1"/>
          <p:nvPr/>
        </p:nvSpPr>
        <p:spPr>
          <a:xfrm flipH="1">
            <a:off x="4827131" y="3501550"/>
            <a:ext cx="529880" cy="246063"/>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sz="1200" dirty="0">
                <a:solidFill>
                  <a:schemeClr val="bg1"/>
                </a:solidFill>
                <a:ea typeface="Lato Medium" panose="020F0502020204030203" pitchFamily="34" charset="0"/>
                <a:cs typeface="Lato Medium" panose="020F0502020204030203" pitchFamily="34" charset="0"/>
              </a:rPr>
              <a:t>99.99%</a:t>
            </a:r>
            <a:endParaRPr lang="en-US" sz="1200" dirty="0">
              <a:solidFill>
                <a:schemeClr val="bg1"/>
              </a:solidFill>
              <a:ea typeface="Lato Medium" panose="020F0502020204030203" pitchFamily="34" charset="0"/>
              <a:cs typeface="Lato Medium" panose="020F0502020204030203" pitchFamily="34" charset="0"/>
            </a:endParaRPr>
          </a:p>
        </p:txBody>
      </p:sp>
      <p:sp>
        <p:nvSpPr>
          <p:cNvPr id="7" name="TextBox 6">
            <a:extLst>
              <a:ext uri="{FF2B5EF4-FFF2-40B4-BE49-F238E27FC236}">
                <a16:creationId xmlns:a16="http://schemas.microsoft.com/office/drawing/2014/main" id="{2F498EE3-3FCD-B622-76CA-E6536AF2C97D}"/>
              </a:ext>
            </a:extLst>
          </p:cNvPr>
          <p:cNvSpPr txBox="1"/>
          <p:nvPr/>
        </p:nvSpPr>
        <p:spPr>
          <a:xfrm flipH="1">
            <a:off x="1138045" y="3261317"/>
            <a:ext cx="1922463" cy="226857"/>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sz="1100" i="1" dirty="0" err="1">
                <a:solidFill>
                  <a:schemeClr val="bg1"/>
                </a:solidFill>
                <a:ea typeface="Lato Medium" panose="020F0502020204030203" pitchFamily="34" charset="0"/>
                <a:cs typeface="Lato Medium" panose="020F0502020204030203" pitchFamily="34" charset="0"/>
              </a:rPr>
              <a:t>Security</a:t>
            </a:r>
            <a:r>
              <a:rPr lang="id-ID" sz="1100" i="1" dirty="0">
                <a:solidFill>
                  <a:schemeClr val="bg1"/>
                </a:solidFill>
                <a:ea typeface="Lato Medium" panose="020F0502020204030203" pitchFamily="34" charset="0"/>
                <a:cs typeface="Lato Medium" panose="020F0502020204030203" pitchFamily="34" charset="0"/>
              </a:rPr>
              <a:t> </a:t>
            </a:r>
            <a:endParaRPr lang="en-US" sz="1100" i="1" dirty="0">
              <a:solidFill>
                <a:schemeClr val="bg1"/>
              </a:solidFill>
              <a:ea typeface="Lato Medium" panose="020F0502020204030203" pitchFamily="34" charset="0"/>
              <a:cs typeface="Lato Medium" panose="020F0502020204030203" pitchFamily="34" charset="0"/>
            </a:endParaRPr>
          </a:p>
        </p:txBody>
      </p:sp>
      <p:sp>
        <p:nvSpPr>
          <p:cNvPr id="8" name="Rectangle 7">
            <a:extLst>
              <a:ext uri="{FF2B5EF4-FFF2-40B4-BE49-F238E27FC236}">
                <a16:creationId xmlns:a16="http://schemas.microsoft.com/office/drawing/2014/main" id="{C09E34FF-6BCE-4D77-AF5B-A0527F1DECAC}"/>
              </a:ext>
            </a:extLst>
          </p:cNvPr>
          <p:cNvSpPr/>
          <p:nvPr/>
        </p:nvSpPr>
        <p:spPr>
          <a:xfrm>
            <a:off x="1132708" y="4294211"/>
            <a:ext cx="3474720" cy="145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ID">
              <a:solidFill>
                <a:schemeClr val="accent6"/>
              </a:solidFill>
            </a:endParaRPr>
          </a:p>
        </p:txBody>
      </p:sp>
      <p:sp>
        <p:nvSpPr>
          <p:cNvPr id="9" name="Rectangle 8">
            <a:extLst>
              <a:ext uri="{FF2B5EF4-FFF2-40B4-BE49-F238E27FC236}">
                <a16:creationId xmlns:a16="http://schemas.microsoft.com/office/drawing/2014/main" id="{B90B9B19-1A0F-3FCF-6388-3040749BB8DB}"/>
              </a:ext>
            </a:extLst>
          </p:cNvPr>
          <p:cNvSpPr/>
          <p:nvPr/>
        </p:nvSpPr>
        <p:spPr>
          <a:xfrm>
            <a:off x="1132709" y="4294212"/>
            <a:ext cx="2724767" cy="145734"/>
          </a:xfrm>
          <a:prstGeom prst="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93C64037-F6EB-7380-9651-C50445CFAA7A}"/>
              </a:ext>
            </a:extLst>
          </p:cNvPr>
          <p:cNvSpPr txBox="1"/>
          <p:nvPr/>
        </p:nvSpPr>
        <p:spPr>
          <a:xfrm flipH="1">
            <a:off x="4827131" y="4183760"/>
            <a:ext cx="529880" cy="246063"/>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fontAlgn="auto">
              <a:lnSpc>
                <a:spcPct val="150000"/>
              </a:lnSpc>
              <a:spcBef>
                <a:spcPts val="0"/>
              </a:spcBef>
              <a:spcAft>
                <a:spcPts val="0"/>
              </a:spcAft>
              <a:defRPr/>
            </a:pPr>
            <a:r>
              <a:rPr lang="en-ID" sz="1200" dirty="0">
                <a:solidFill>
                  <a:schemeClr val="bg1"/>
                </a:solidFill>
                <a:ea typeface="Lato Medium" panose="020F0502020204030203" pitchFamily="34" charset="0"/>
                <a:cs typeface="Lato Medium" panose="020F0502020204030203" pitchFamily="34" charset="0"/>
              </a:rPr>
              <a:t>80%</a:t>
            </a:r>
            <a:endParaRPr lang="en-US" sz="1200" dirty="0">
              <a:solidFill>
                <a:schemeClr val="bg1"/>
              </a:solidFill>
              <a:ea typeface="Lato Medium" panose="020F0502020204030203" pitchFamily="34" charset="0"/>
              <a:cs typeface="Lato Medium" panose="020F0502020204030203" pitchFamily="34" charset="0"/>
            </a:endParaRPr>
          </a:p>
        </p:txBody>
      </p:sp>
      <p:sp>
        <p:nvSpPr>
          <p:cNvPr id="11" name="TextBox 10">
            <a:extLst>
              <a:ext uri="{FF2B5EF4-FFF2-40B4-BE49-F238E27FC236}">
                <a16:creationId xmlns:a16="http://schemas.microsoft.com/office/drawing/2014/main" id="{C5CEE409-E36C-FE26-12C5-CF1EBEF4B7DF}"/>
              </a:ext>
            </a:extLst>
          </p:cNvPr>
          <p:cNvSpPr txBox="1"/>
          <p:nvPr/>
        </p:nvSpPr>
        <p:spPr>
          <a:xfrm flipH="1">
            <a:off x="1138045" y="3943527"/>
            <a:ext cx="1922463" cy="226857"/>
          </a:xfrm>
          <a:prstGeom prst="rect">
            <a:avLst/>
          </a:prstGeom>
          <a:noFill/>
        </p:spPr>
        <p:txBody>
          <a:bodyPr wrap="square" lIns="0" tIns="0" rIns="0" b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50000"/>
              </a:lnSpc>
              <a:spcBef>
                <a:spcPts val="0"/>
              </a:spcBef>
              <a:spcAft>
                <a:spcPts val="0"/>
              </a:spcAft>
              <a:defRPr/>
            </a:pPr>
            <a:r>
              <a:rPr lang="id-ID" sz="1100" i="1" dirty="0" err="1">
                <a:solidFill>
                  <a:schemeClr val="bg1"/>
                </a:solidFill>
                <a:ea typeface="Lato Medium" panose="020F0502020204030203" pitchFamily="34" charset="0"/>
                <a:cs typeface="Lato Medium" panose="020F0502020204030203" pitchFamily="34" charset="0"/>
              </a:rPr>
              <a:t>Ease</a:t>
            </a:r>
            <a:r>
              <a:rPr lang="id-ID" sz="1100" i="1" dirty="0">
                <a:solidFill>
                  <a:schemeClr val="bg1"/>
                </a:solidFill>
                <a:ea typeface="Lato Medium" panose="020F0502020204030203" pitchFamily="34" charset="0"/>
                <a:cs typeface="Lato Medium" panose="020F0502020204030203" pitchFamily="34" charset="0"/>
              </a:rPr>
              <a:t> </a:t>
            </a:r>
            <a:r>
              <a:rPr lang="id-ID" sz="1100" i="1" dirty="0" err="1">
                <a:solidFill>
                  <a:schemeClr val="bg1"/>
                </a:solidFill>
                <a:ea typeface="Lato Medium" panose="020F0502020204030203" pitchFamily="34" charset="0"/>
                <a:cs typeface="Lato Medium" panose="020F0502020204030203" pitchFamily="34" charset="0"/>
              </a:rPr>
              <a:t>of</a:t>
            </a:r>
            <a:r>
              <a:rPr lang="id-ID" sz="1100" i="1" dirty="0">
                <a:solidFill>
                  <a:schemeClr val="bg1"/>
                </a:solidFill>
                <a:ea typeface="Lato Medium" panose="020F0502020204030203" pitchFamily="34" charset="0"/>
                <a:cs typeface="Lato Medium" panose="020F0502020204030203" pitchFamily="34" charset="0"/>
              </a:rPr>
              <a:t> Use</a:t>
            </a:r>
            <a:endParaRPr lang="en-US" sz="1100" i="1" dirty="0">
              <a:solidFill>
                <a:schemeClr val="bg1"/>
              </a:solidFill>
              <a:ea typeface="Lato Medium" panose="020F0502020204030203" pitchFamily="34" charset="0"/>
              <a:cs typeface="Lato Medium" panose="020F0502020204030203" pitchFamily="34" charset="0"/>
            </a:endParaRPr>
          </a:p>
        </p:txBody>
      </p:sp>
      <p:sp>
        <p:nvSpPr>
          <p:cNvPr id="13" name="TextBox 12">
            <a:extLst>
              <a:ext uri="{FF2B5EF4-FFF2-40B4-BE49-F238E27FC236}">
                <a16:creationId xmlns:a16="http://schemas.microsoft.com/office/drawing/2014/main" id="{7A9D176D-6E22-44E3-4EDE-A4757C8DC81D}"/>
              </a:ext>
            </a:extLst>
          </p:cNvPr>
          <p:cNvSpPr txBox="1"/>
          <p:nvPr/>
        </p:nvSpPr>
        <p:spPr>
          <a:xfrm>
            <a:off x="1049070" y="4857041"/>
            <a:ext cx="5353141" cy="791692"/>
          </a:xfrm>
          <a:prstGeom prst="rect">
            <a:avLst/>
          </a:prstGeom>
          <a:noFill/>
        </p:spPr>
        <p:txBody>
          <a:bodyPr wrap="square">
            <a:spAutoFit/>
          </a:bodyPr>
          <a:lstStyle/>
          <a:p>
            <a:pPr algn="just">
              <a:lnSpc>
                <a:spcPct val="150000"/>
              </a:lnSpc>
            </a:pPr>
            <a:r>
              <a:rPr lang="en-US" sz="1600" dirty="0" err="1">
                <a:solidFill>
                  <a:schemeClr val="bg1"/>
                </a:solidFill>
                <a:ea typeface="Times New Roman" panose="02020603050405020304" pitchFamily="18" charset="0"/>
              </a:rPr>
              <a:t>Digivault’s</a:t>
            </a:r>
            <a:r>
              <a:rPr lang="en-US" sz="1600" dirty="0">
                <a:solidFill>
                  <a:schemeClr val="bg1"/>
                </a:solidFill>
                <a:ea typeface="Times New Roman" panose="02020603050405020304" pitchFamily="18" charset="0"/>
              </a:rPr>
              <a:t> the </a:t>
            </a:r>
            <a:r>
              <a:rPr lang="en-US" sz="1600" dirty="0" err="1">
                <a:solidFill>
                  <a:schemeClr val="bg1"/>
                </a:solidFill>
                <a:ea typeface="Times New Roman" panose="02020603050405020304" pitchFamily="18" charset="0"/>
              </a:rPr>
              <a:t>defacto</a:t>
            </a:r>
            <a:r>
              <a:rPr lang="en-US" sz="1600" dirty="0">
                <a:solidFill>
                  <a:schemeClr val="bg1"/>
                </a:solidFill>
                <a:ea typeface="Times New Roman" panose="02020603050405020304" pitchFamily="18" charset="0"/>
              </a:rPr>
              <a:t> standard for storing your digital assets!</a:t>
            </a:r>
            <a:endParaRPr lang="id-ID" sz="1600" dirty="0">
              <a:solidFill>
                <a:schemeClr val="bg1"/>
              </a:solidFill>
              <a:ea typeface="Times New Roman" panose="02020603050405020304" pitchFamily="18" charset="0"/>
            </a:endParaRPr>
          </a:p>
        </p:txBody>
      </p:sp>
      <p:pic>
        <p:nvPicPr>
          <p:cNvPr id="3" name="Picture 2">
            <a:extLst>
              <a:ext uri="{FF2B5EF4-FFF2-40B4-BE49-F238E27FC236}">
                <a16:creationId xmlns:a16="http://schemas.microsoft.com/office/drawing/2014/main" id="{81926B80-3D06-AE1E-68DD-AABC1F0EF6B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82328" y="1239084"/>
            <a:ext cx="5618916" cy="5618916"/>
          </a:xfrm>
          <a:prstGeom prst="rect">
            <a:avLst/>
          </a:prstGeom>
        </p:spPr>
      </p:pic>
      <p:grpSp>
        <p:nvGrpSpPr>
          <p:cNvPr id="27" name="Group 26">
            <a:extLst>
              <a:ext uri="{FF2B5EF4-FFF2-40B4-BE49-F238E27FC236}">
                <a16:creationId xmlns:a16="http://schemas.microsoft.com/office/drawing/2014/main" id="{7B0DD361-C133-F735-9578-4999C320C854}"/>
              </a:ext>
            </a:extLst>
          </p:cNvPr>
          <p:cNvGrpSpPr/>
          <p:nvPr/>
        </p:nvGrpSpPr>
        <p:grpSpPr>
          <a:xfrm flipH="1" flipV="1">
            <a:off x="-115176" y="-811334"/>
            <a:ext cx="2495768" cy="2208424"/>
            <a:chOff x="1057320" y="4949751"/>
            <a:chExt cx="2412004" cy="2134304"/>
          </a:xfrm>
        </p:grpSpPr>
        <p:cxnSp>
          <p:nvCxnSpPr>
            <p:cNvPr id="28" name="Straight Connector 27">
              <a:extLst>
                <a:ext uri="{FF2B5EF4-FFF2-40B4-BE49-F238E27FC236}">
                  <a16:creationId xmlns:a16="http://schemas.microsoft.com/office/drawing/2014/main" id="{AC1C73F9-0B60-787B-7FF3-ECFA4EC2DD30}"/>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F43BBAD9-EE04-C473-BA9D-AA35A886C067}"/>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69673875-B635-278E-462B-95898C972F0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DC83A61-9F9E-87F2-9619-B35BC9E86FB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8A95F460-8776-A684-4B80-359EBD556F17}"/>
              </a:ext>
            </a:extLst>
          </p:cNvPr>
          <p:cNvGrpSpPr/>
          <p:nvPr/>
        </p:nvGrpSpPr>
        <p:grpSpPr>
          <a:xfrm flipH="1" flipV="1">
            <a:off x="5167259" y="5847970"/>
            <a:ext cx="2430137" cy="2150350"/>
            <a:chOff x="1057320" y="4949751"/>
            <a:chExt cx="2412004" cy="2134304"/>
          </a:xfrm>
        </p:grpSpPr>
        <p:cxnSp>
          <p:nvCxnSpPr>
            <p:cNvPr id="33" name="Straight Connector 32">
              <a:extLst>
                <a:ext uri="{FF2B5EF4-FFF2-40B4-BE49-F238E27FC236}">
                  <a16:creationId xmlns:a16="http://schemas.microsoft.com/office/drawing/2014/main" id="{2E48D55F-6635-A756-6E61-B69DE9B8C5C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D04935D-82F4-E5DD-7534-35988AD29EC4}"/>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28C9CE9A-1059-3230-E222-9F29A60AE4B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147BC577-5F09-3E52-27FB-E0A264251B2E}"/>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5" name="Picture Placeholder 14" descr="A screen shot of a phone&#10;&#10;Description automatically generated">
            <a:extLst>
              <a:ext uri="{FF2B5EF4-FFF2-40B4-BE49-F238E27FC236}">
                <a16:creationId xmlns:a16="http://schemas.microsoft.com/office/drawing/2014/main" id="{1453BC2F-441D-1123-2140-0DD1ADE12AF6}"/>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3342" b="33342"/>
          <a:stretch>
            <a:fillRect/>
          </a:stretch>
        </p:blipFill>
        <p:spPr/>
      </p:pic>
    </p:spTree>
    <p:extLst>
      <p:ext uri="{BB962C8B-B14F-4D97-AF65-F5344CB8AC3E}">
        <p14:creationId xmlns:p14="http://schemas.microsoft.com/office/powerpoint/2010/main" val="42028893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904781B-8823-4D45-A415-E50A5A7A8F72}"/>
              </a:ext>
            </a:extLst>
          </p:cNvPr>
          <p:cNvGrpSpPr/>
          <p:nvPr/>
        </p:nvGrpSpPr>
        <p:grpSpPr>
          <a:xfrm flipH="1" flipV="1">
            <a:off x="331191" y="5103464"/>
            <a:ext cx="2164300" cy="1915118"/>
            <a:chOff x="1057320" y="4949751"/>
            <a:chExt cx="2412004" cy="2134304"/>
          </a:xfrm>
        </p:grpSpPr>
        <p:cxnSp>
          <p:nvCxnSpPr>
            <p:cNvPr id="25" name="Straight Connector 24">
              <a:extLst>
                <a:ext uri="{FF2B5EF4-FFF2-40B4-BE49-F238E27FC236}">
                  <a16:creationId xmlns:a16="http://schemas.microsoft.com/office/drawing/2014/main" id="{AC633ABC-17DE-46F3-99FB-B304184AC55D}"/>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E2BCC14-B113-4D58-8547-2D0E27328E5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32E0FB8-4D88-4A07-A6FB-48D7A06F4130}"/>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C087EC14-1157-44F5-84BE-12F7DEA66454}"/>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DEB7FC53-35B1-4F2C-B23C-0AC7D0D73420}"/>
              </a:ext>
            </a:extLst>
          </p:cNvPr>
          <p:cNvSpPr txBox="1"/>
          <p:nvPr/>
        </p:nvSpPr>
        <p:spPr>
          <a:xfrm>
            <a:off x="4950346" y="2274838"/>
            <a:ext cx="5429250" cy="1200329"/>
          </a:xfrm>
          <a:prstGeom prst="rect">
            <a:avLst/>
          </a:prstGeom>
          <a:noFill/>
        </p:spPr>
        <p:txBody>
          <a:bodyPr wrap="square" rtlCol="0">
            <a:spAutoFit/>
          </a:bodyPr>
          <a:lstStyle/>
          <a:p>
            <a:r>
              <a:rPr lang="en-US" sz="7200" b="1" dirty="0">
                <a:solidFill>
                  <a:schemeClr val="bg1"/>
                </a:solidFill>
                <a:latin typeface="+mj-lt"/>
              </a:rPr>
              <a:t>PARTNERS</a:t>
            </a:r>
            <a:endParaRPr lang="en-ID" sz="7200" b="1" dirty="0">
              <a:solidFill>
                <a:schemeClr val="bg1"/>
              </a:solidFill>
              <a:latin typeface="+mj-lt"/>
            </a:endParaRPr>
          </a:p>
        </p:txBody>
      </p:sp>
      <p:sp>
        <p:nvSpPr>
          <p:cNvPr id="18" name="TextBox 17">
            <a:extLst>
              <a:ext uri="{FF2B5EF4-FFF2-40B4-BE49-F238E27FC236}">
                <a16:creationId xmlns:a16="http://schemas.microsoft.com/office/drawing/2014/main" id="{07C2B21D-13CA-48DB-A40D-58872BD4DA3B}"/>
              </a:ext>
            </a:extLst>
          </p:cNvPr>
          <p:cNvSpPr txBox="1"/>
          <p:nvPr/>
        </p:nvSpPr>
        <p:spPr>
          <a:xfrm>
            <a:off x="8777452" y="4460042"/>
            <a:ext cx="2610075" cy="1530291"/>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We are linked and affiliated to the top fintech and blockchain associations</a:t>
            </a:r>
            <a:endParaRPr lang="id-ID" sz="1600" dirty="0">
              <a:solidFill>
                <a:schemeClr val="bg1"/>
              </a:solidFill>
              <a:ea typeface="Times New Roman" panose="02020603050405020304" pitchFamily="18" charset="0"/>
            </a:endParaRPr>
          </a:p>
        </p:txBody>
      </p:sp>
      <p:grpSp>
        <p:nvGrpSpPr>
          <p:cNvPr id="19" name="Group 18">
            <a:extLst>
              <a:ext uri="{FF2B5EF4-FFF2-40B4-BE49-F238E27FC236}">
                <a16:creationId xmlns:a16="http://schemas.microsoft.com/office/drawing/2014/main" id="{4EEBE18C-8EBD-468C-8F44-795E9D4B6C2F}"/>
              </a:ext>
            </a:extLst>
          </p:cNvPr>
          <p:cNvGrpSpPr/>
          <p:nvPr/>
        </p:nvGrpSpPr>
        <p:grpSpPr>
          <a:xfrm flipH="1" flipV="1">
            <a:off x="9158990" y="75701"/>
            <a:ext cx="3499500" cy="3096594"/>
            <a:chOff x="1057320" y="4949751"/>
            <a:chExt cx="2412004" cy="2134304"/>
          </a:xfrm>
        </p:grpSpPr>
        <p:cxnSp>
          <p:nvCxnSpPr>
            <p:cNvPr id="20" name="Straight Connector 19">
              <a:extLst>
                <a:ext uri="{FF2B5EF4-FFF2-40B4-BE49-F238E27FC236}">
                  <a16:creationId xmlns:a16="http://schemas.microsoft.com/office/drawing/2014/main" id="{3710AF6D-5BFA-4D0F-AE7F-CBDB1C2204E0}"/>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696CC03-D16B-492E-A0C2-87B7FAE1A1E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D52947B-451D-461E-847B-0AC3E751FAB6}"/>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DAF3D01-F2E7-44D4-9998-A52CAD9177F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1" name="Picture Placeholder 10" descr="A logo with blue text&#10;&#10;Description automatically generated">
            <a:extLst>
              <a:ext uri="{FF2B5EF4-FFF2-40B4-BE49-F238E27FC236}">
                <a16:creationId xmlns:a16="http://schemas.microsoft.com/office/drawing/2014/main" id="{C4549DDA-8C70-D7C5-31D7-FCE511CD72BA}"/>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11907" r="11907"/>
          <a:stretch>
            <a:fillRect/>
          </a:stretch>
        </p:blipFill>
        <p:spPr/>
      </p:pic>
      <p:pic>
        <p:nvPicPr>
          <p:cNvPr id="8" name="Picture Placeholder 7" descr="A close-up of a logo&#10;&#10;Description automatically generated">
            <a:extLst>
              <a:ext uri="{FF2B5EF4-FFF2-40B4-BE49-F238E27FC236}">
                <a16:creationId xmlns:a16="http://schemas.microsoft.com/office/drawing/2014/main" id="{36395FC1-98D7-765F-FB23-0303A2F92B3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215" b="7215"/>
          <a:stretch>
            <a:fillRect/>
          </a:stretch>
        </p:blipFill>
        <p:spPr/>
      </p:pic>
      <p:pic>
        <p:nvPicPr>
          <p:cNvPr id="13" name="Picture Placeholder 12" descr="A logo of a company&#10;&#10;Description automatically generated">
            <a:extLst>
              <a:ext uri="{FF2B5EF4-FFF2-40B4-BE49-F238E27FC236}">
                <a16:creationId xmlns:a16="http://schemas.microsoft.com/office/drawing/2014/main" id="{C216A435-148A-2692-32B0-3CB0E1473F65}"/>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a:stretch>
            <a:fillRect/>
          </a:stretch>
        </p:blipFill>
        <p:spPr/>
      </p:pic>
      <p:pic>
        <p:nvPicPr>
          <p:cNvPr id="4" name="Picture Placeholder 3" descr="A logo with blue letters&#10;&#10;Description automatically generated">
            <a:extLst>
              <a:ext uri="{FF2B5EF4-FFF2-40B4-BE49-F238E27FC236}">
                <a16:creationId xmlns:a16="http://schemas.microsoft.com/office/drawing/2014/main" id="{FF09E7FD-41C0-66CF-EEC5-4559705E4F1F}"/>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7993" r="7993"/>
          <a:stretch>
            <a:fillRect/>
          </a:stretch>
        </p:blipFill>
        <p:spPr/>
      </p:pic>
    </p:spTree>
    <p:extLst>
      <p:ext uri="{BB962C8B-B14F-4D97-AF65-F5344CB8AC3E}">
        <p14:creationId xmlns:p14="http://schemas.microsoft.com/office/powerpoint/2010/main" val="24554573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a:extLst>
              <a:ext uri="{FF2B5EF4-FFF2-40B4-BE49-F238E27FC236}">
                <a16:creationId xmlns:a16="http://schemas.microsoft.com/office/drawing/2014/main" id="{52273C0C-F643-DE27-3F92-BCAE32BA4DBA}"/>
              </a:ext>
            </a:extLst>
          </p:cNvPr>
          <p:cNvGrpSpPr/>
          <p:nvPr/>
        </p:nvGrpSpPr>
        <p:grpSpPr>
          <a:xfrm flipH="1" flipV="1">
            <a:off x="480808" y="1676658"/>
            <a:ext cx="2495768" cy="2208424"/>
            <a:chOff x="1057320" y="4949751"/>
            <a:chExt cx="2412004" cy="2134304"/>
          </a:xfrm>
        </p:grpSpPr>
        <p:cxnSp>
          <p:nvCxnSpPr>
            <p:cNvPr id="59" name="Straight Connector 58">
              <a:extLst>
                <a:ext uri="{FF2B5EF4-FFF2-40B4-BE49-F238E27FC236}">
                  <a16:creationId xmlns:a16="http://schemas.microsoft.com/office/drawing/2014/main" id="{E1FF0DCD-6AE1-6072-7741-A884B8C2FE13}"/>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8CF44CF9-4E10-6141-BC92-043A2F5B09C1}"/>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0E4BB0CC-2BF3-7D8A-4890-BD998131A8A8}"/>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9B2E18D7-83B5-A858-F9C2-02C662E7D69D}"/>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1E1E1D81-7C04-7DB3-6407-AC5F3FADBE40}"/>
              </a:ext>
            </a:extLst>
          </p:cNvPr>
          <p:cNvSpPr txBox="1"/>
          <p:nvPr/>
        </p:nvSpPr>
        <p:spPr>
          <a:xfrm>
            <a:off x="2195044" y="978295"/>
            <a:ext cx="7801912" cy="769441"/>
          </a:xfrm>
          <a:prstGeom prst="rect">
            <a:avLst/>
          </a:prstGeom>
          <a:noFill/>
        </p:spPr>
        <p:txBody>
          <a:bodyPr wrap="square" rtlCol="0">
            <a:spAutoFit/>
          </a:bodyPr>
          <a:lstStyle/>
          <a:p>
            <a:pPr algn="ctr"/>
            <a:r>
              <a:rPr lang="en-ID" sz="4400" b="1" dirty="0">
                <a:solidFill>
                  <a:schemeClr val="bg1"/>
                </a:solidFill>
                <a:latin typeface="+mj-lt"/>
              </a:rPr>
              <a:t>MEDIA PARTNERS</a:t>
            </a:r>
          </a:p>
        </p:txBody>
      </p:sp>
      <p:sp>
        <p:nvSpPr>
          <p:cNvPr id="35" name="TextBox 34">
            <a:extLst>
              <a:ext uri="{FF2B5EF4-FFF2-40B4-BE49-F238E27FC236}">
                <a16:creationId xmlns:a16="http://schemas.microsoft.com/office/drawing/2014/main" id="{ED66DCB2-B03B-A5B4-3C1D-0671762EFF30}"/>
              </a:ext>
            </a:extLst>
          </p:cNvPr>
          <p:cNvSpPr txBox="1"/>
          <p:nvPr/>
        </p:nvSpPr>
        <p:spPr>
          <a:xfrm>
            <a:off x="1626180" y="4431824"/>
            <a:ext cx="2532705" cy="1278363"/>
          </a:xfrm>
          <a:prstGeom prst="rect">
            <a:avLst/>
          </a:prstGeom>
          <a:noFill/>
        </p:spPr>
        <p:txBody>
          <a:bodyPr wrap="square">
            <a:spAutoFit/>
          </a:bodyPr>
          <a:lstStyle/>
          <a:p>
            <a:pPr algn="ctr">
              <a:lnSpc>
                <a:spcPct val="150000"/>
              </a:lnSpc>
            </a:pPr>
            <a:r>
              <a:rPr lang="id-ID" sz="1050" dirty="0" err="1">
                <a:solidFill>
                  <a:schemeClr val="bg1"/>
                </a:solidFill>
              </a:rPr>
              <a:t>Stay</a:t>
            </a:r>
            <a:r>
              <a:rPr lang="id-ID" sz="1050" dirty="0">
                <a:solidFill>
                  <a:schemeClr val="bg1"/>
                </a:solidFill>
              </a:rPr>
              <a:t> </a:t>
            </a:r>
            <a:r>
              <a:rPr lang="id-ID" sz="1050" dirty="0" err="1">
                <a:solidFill>
                  <a:schemeClr val="bg1"/>
                </a:solidFill>
              </a:rPr>
              <a:t>up-to-date</a:t>
            </a:r>
            <a:r>
              <a:rPr lang="id-ID" sz="1050" dirty="0">
                <a:solidFill>
                  <a:schemeClr val="bg1"/>
                </a:solidFill>
              </a:rPr>
              <a:t> </a:t>
            </a:r>
            <a:r>
              <a:rPr lang="id-ID" sz="1050" dirty="0" err="1">
                <a:solidFill>
                  <a:schemeClr val="bg1"/>
                </a:solidFill>
              </a:rPr>
              <a:t>on</a:t>
            </a:r>
            <a:r>
              <a:rPr lang="id-ID" sz="1050" dirty="0">
                <a:solidFill>
                  <a:schemeClr val="bg1"/>
                </a:solidFill>
              </a:rPr>
              <a:t> </a:t>
            </a:r>
            <a:r>
              <a:rPr lang="id-ID" sz="1050" dirty="0" err="1">
                <a:solidFill>
                  <a:schemeClr val="bg1"/>
                </a:solidFill>
              </a:rPr>
              <a:t>crypto</a:t>
            </a:r>
            <a:r>
              <a:rPr lang="id-ID" sz="1050" dirty="0">
                <a:solidFill>
                  <a:schemeClr val="bg1"/>
                </a:solidFill>
              </a:rPr>
              <a:t> </a:t>
            </a:r>
            <a:r>
              <a:rPr lang="id-ID" sz="1050" dirty="0" err="1">
                <a:solidFill>
                  <a:schemeClr val="bg1"/>
                </a:solidFill>
              </a:rPr>
              <a:t>market</a:t>
            </a:r>
            <a:r>
              <a:rPr lang="id-ID" sz="1050" dirty="0">
                <a:solidFill>
                  <a:schemeClr val="bg1"/>
                </a:solidFill>
              </a:rPr>
              <a:t> </a:t>
            </a:r>
            <a:r>
              <a:rPr lang="id-ID" sz="1050" dirty="0" err="1">
                <a:solidFill>
                  <a:schemeClr val="bg1"/>
                </a:solidFill>
              </a:rPr>
              <a:t>news</a:t>
            </a:r>
            <a:r>
              <a:rPr lang="id-ID" sz="1050" dirty="0">
                <a:solidFill>
                  <a:schemeClr val="bg1"/>
                </a:solidFill>
              </a:rPr>
              <a:t> </a:t>
            </a:r>
            <a:r>
              <a:rPr lang="id-ID" sz="1050" dirty="0" err="1">
                <a:solidFill>
                  <a:schemeClr val="bg1"/>
                </a:solidFill>
              </a:rPr>
              <a:t>with</a:t>
            </a:r>
            <a:r>
              <a:rPr lang="id-ID" sz="1050" dirty="0">
                <a:solidFill>
                  <a:schemeClr val="bg1"/>
                </a:solidFill>
              </a:rPr>
              <a:t> </a:t>
            </a:r>
            <a:r>
              <a:rPr lang="id-ID" sz="1050" dirty="0" err="1">
                <a:solidFill>
                  <a:schemeClr val="bg1"/>
                </a:solidFill>
              </a:rPr>
              <a:t>crypto.news</a:t>
            </a:r>
            <a:r>
              <a:rPr lang="id-ID" sz="1050" dirty="0">
                <a:solidFill>
                  <a:schemeClr val="bg1"/>
                </a:solidFill>
              </a:rPr>
              <a:t> - </a:t>
            </a:r>
            <a:r>
              <a:rPr lang="id-ID" sz="1050" dirty="0" err="1">
                <a:solidFill>
                  <a:schemeClr val="bg1"/>
                </a:solidFill>
              </a:rPr>
              <a:t>Analysis</a:t>
            </a:r>
            <a:r>
              <a:rPr lang="id-ID" sz="1050" dirty="0">
                <a:solidFill>
                  <a:schemeClr val="bg1"/>
                </a:solidFill>
              </a:rPr>
              <a:t>, </a:t>
            </a:r>
            <a:r>
              <a:rPr lang="id-ID" sz="1050" dirty="0" err="1">
                <a:solidFill>
                  <a:schemeClr val="bg1"/>
                </a:solidFill>
              </a:rPr>
              <a:t>and</a:t>
            </a:r>
            <a:r>
              <a:rPr lang="id-ID" sz="1050" dirty="0">
                <a:solidFill>
                  <a:schemeClr val="bg1"/>
                </a:solidFill>
              </a:rPr>
              <a:t> </a:t>
            </a:r>
            <a:r>
              <a:rPr lang="id-ID" sz="1050" dirty="0" err="1">
                <a:solidFill>
                  <a:schemeClr val="bg1"/>
                </a:solidFill>
              </a:rPr>
              <a:t>expert</a:t>
            </a:r>
            <a:r>
              <a:rPr lang="id-ID" sz="1050" dirty="0">
                <a:solidFill>
                  <a:schemeClr val="bg1"/>
                </a:solidFill>
              </a:rPr>
              <a:t> </a:t>
            </a:r>
            <a:r>
              <a:rPr lang="id-ID" sz="1050" dirty="0" err="1">
                <a:solidFill>
                  <a:schemeClr val="bg1"/>
                </a:solidFill>
              </a:rPr>
              <a:t>insights</a:t>
            </a:r>
            <a:r>
              <a:rPr lang="id-ID" sz="1050" dirty="0">
                <a:solidFill>
                  <a:schemeClr val="bg1"/>
                </a:solidFill>
              </a:rPr>
              <a:t> </a:t>
            </a:r>
            <a:r>
              <a:rPr lang="id-ID" sz="1050" dirty="0" err="1">
                <a:solidFill>
                  <a:schemeClr val="bg1"/>
                </a:solidFill>
              </a:rPr>
              <a:t>on</a:t>
            </a:r>
            <a:r>
              <a:rPr lang="id-ID" sz="1050" dirty="0">
                <a:solidFill>
                  <a:schemeClr val="bg1"/>
                </a:solidFill>
              </a:rPr>
              <a:t> </a:t>
            </a:r>
            <a:r>
              <a:rPr lang="id-ID" sz="1050" dirty="0" err="1">
                <a:solidFill>
                  <a:schemeClr val="bg1"/>
                </a:solidFill>
              </a:rPr>
              <a:t>Bitcoin</a:t>
            </a:r>
            <a:r>
              <a:rPr lang="id-ID" sz="1050" dirty="0">
                <a:solidFill>
                  <a:schemeClr val="bg1"/>
                </a:solidFill>
              </a:rPr>
              <a:t>, </a:t>
            </a:r>
            <a:r>
              <a:rPr lang="id-ID" sz="1050" dirty="0" err="1">
                <a:solidFill>
                  <a:schemeClr val="bg1"/>
                </a:solidFill>
              </a:rPr>
              <a:t>Ethereum</a:t>
            </a:r>
            <a:r>
              <a:rPr lang="id-ID" sz="1050" dirty="0">
                <a:solidFill>
                  <a:schemeClr val="bg1"/>
                </a:solidFill>
              </a:rPr>
              <a:t>, </a:t>
            </a:r>
            <a:r>
              <a:rPr lang="id-ID" sz="1050" dirty="0" err="1">
                <a:solidFill>
                  <a:schemeClr val="bg1"/>
                </a:solidFill>
              </a:rPr>
              <a:t>Blockchain</a:t>
            </a:r>
            <a:r>
              <a:rPr lang="id-ID" sz="1050" dirty="0">
                <a:solidFill>
                  <a:schemeClr val="bg1"/>
                </a:solidFill>
              </a:rPr>
              <a:t>, NFT, </a:t>
            </a:r>
            <a:r>
              <a:rPr lang="id-ID" sz="1050" dirty="0" err="1">
                <a:solidFill>
                  <a:schemeClr val="bg1"/>
                </a:solidFill>
              </a:rPr>
              <a:t>Altcoins</a:t>
            </a:r>
            <a:r>
              <a:rPr lang="id-ID" sz="1050" dirty="0">
                <a:solidFill>
                  <a:schemeClr val="bg1"/>
                </a:solidFill>
              </a:rPr>
              <a:t>, </a:t>
            </a:r>
            <a:r>
              <a:rPr lang="id-ID" sz="1050" dirty="0" err="1">
                <a:solidFill>
                  <a:schemeClr val="bg1"/>
                </a:solidFill>
              </a:rPr>
              <a:t>DeFi</a:t>
            </a:r>
            <a:r>
              <a:rPr lang="id-ID" sz="1050" dirty="0">
                <a:solidFill>
                  <a:schemeClr val="bg1"/>
                </a:solidFill>
              </a:rPr>
              <a:t> &amp; digital </a:t>
            </a:r>
          </a:p>
        </p:txBody>
      </p:sp>
      <p:sp>
        <p:nvSpPr>
          <p:cNvPr id="46" name="TextBox 45">
            <a:extLst>
              <a:ext uri="{FF2B5EF4-FFF2-40B4-BE49-F238E27FC236}">
                <a16:creationId xmlns:a16="http://schemas.microsoft.com/office/drawing/2014/main" id="{F4EA6006-DE35-577A-30C6-35A466844852}"/>
              </a:ext>
            </a:extLst>
          </p:cNvPr>
          <p:cNvSpPr txBox="1"/>
          <p:nvPr/>
        </p:nvSpPr>
        <p:spPr>
          <a:xfrm>
            <a:off x="4872564" y="4371193"/>
            <a:ext cx="2532705" cy="1278363"/>
          </a:xfrm>
          <a:prstGeom prst="rect">
            <a:avLst/>
          </a:prstGeom>
          <a:noFill/>
        </p:spPr>
        <p:txBody>
          <a:bodyPr wrap="square">
            <a:spAutoFit/>
          </a:bodyPr>
          <a:lstStyle/>
          <a:p>
            <a:pPr algn="ctr">
              <a:lnSpc>
                <a:spcPct val="150000"/>
              </a:lnSpc>
            </a:pPr>
            <a:r>
              <a:rPr lang="id-ID" sz="1050" dirty="0">
                <a:solidFill>
                  <a:schemeClr val="bg1"/>
                </a:solidFill>
              </a:rPr>
              <a:t>The </a:t>
            </a:r>
            <a:r>
              <a:rPr lang="id-ID" sz="1050" dirty="0" err="1">
                <a:solidFill>
                  <a:schemeClr val="bg1"/>
                </a:solidFill>
              </a:rPr>
              <a:t>most</a:t>
            </a:r>
            <a:r>
              <a:rPr lang="id-ID" sz="1050" dirty="0">
                <a:solidFill>
                  <a:schemeClr val="bg1"/>
                </a:solidFill>
              </a:rPr>
              <a:t> </a:t>
            </a:r>
            <a:r>
              <a:rPr lang="id-ID" sz="1050" dirty="0" err="1">
                <a:solidFill>
                  <a:schemeClr val="bg1"/>
                </a:solidFill>
              </a:rPr>
              <a:t>recent</a:t>
            </a:r>
            <a:r>
              <a:rPr lang="id-ID" sz="1050" dirty="0">
                <a:solidFill>
                  <a:schemeClr val="bg1"/>
                </a:solidFill>
              </a:rPr>
              <a:t> </a:t>
            </a:r>
            <a:r>
              <a:rPr lang="id-ID" sz="1050" dirty="0" err="1">
                <a:solidFill>
                  <a:schemeClr val="bg1"/>
                </a:solidFill>
              </a:rPr>
              <a:t>news</a:t>
            </a:r>
            <a:r>
              <a:rPr lang="id-ID" sz="1050" dirty="0">
                <a:solidFill>
                  <a:schemeClr val="bg1"/>
                </a:solidFill>
              </a:rPr>
              <a:t> </a:t>
            </a:r>
            <a:r>
              <a:rPr lang="id-ID" sz="1050" dirty="0" err="1">
                <a:solidFill>
                  <a:schemeClr val="bg1"/>
                </a:solidFill>
              </a:rPr>
              <a:t>about</a:t>
            </a:r>
            <a:r>
              <a:rPr lang="id-ID" sz="1050" dirty="0">
                <a:solidFill>
                  <a:schemeClr val="bg1"/>
                </a:solidFill>
              </a:rPr>
              <a:t> </a:t>
            </a:r>
            <a:r>
              <a:rPr lang="id-ID" sz="1050" dirty="0" err="1">
                <a:solidFill>
                  <a:schemeClr val="bg1"/>
                </a:solidFill>
              </a:rPr>
              <a:t>crypto</a:t>
            </a:r>
            <a:r>
              <a:rPr lang="id-ID" sz="1050" dirty="0">
                <a:solidFill>
                  <a:schemeClr val="bg1"/>
                </a:solidFill>
              </a:rPr>
              <a:t> </a:t>
            </a:r>
            <a:r>
              <a:rPr lang="id-ID" sz="1050" dirty="0" err="1">
                <a:solidFill>
                  <a:schemeClr val="bg1"/>
                </a:solidFill>
              </a:rPr>
              <a:t>industry</a:t>
            </a:r>
            <a:r>
              <a:rPr lang="id-ID" sz="1050" dirty="0">
                <a:solidFill>
                  <a:schemeClr val="bg1"/>
                </a:solidFill>
              </a:rPr>
              <a:t> </a:t>
            </a:r>
            <a:r>
              <a:rPr lang="id-ID" sz="1050" dirty="0" err="1">
                <a:solidFill>
                  <a:schemeClr val="bg1"/>
                </a:solidFill>
              </a:rPr>
              <a:t>at</a:t>
            </a:r>
            <a:r>
              <a:rPr lang="id-ID" sz="1050" dirty="0">
                <a:solidFill>
                  <a:schemeClr val="bg1"/>
                </a:solidFill>
              </a:rPr>
              <a:t> </a:t>
            </a:r>
            <a:r>
              <a:rPr lang="id-ID" sz="1050" dirty="0" err="1">
                <a:solidFill>
                  <a:schemeClr val="bg1"/>
                </a:solidFill>
              </a:rPr>
              <a:t>Cointelegraph</a:t>
            </a:r>
            <a:r>
              <a:rPr lang="id-ID" sz="1050" dirty="0">
                <a:solidFill>
                  <a:schemeClr val="bg1"/>
                </a:solidFill>
              </a:rPr>
              <a:t>. </a:t>
            </a:r>
            <a:r>
              <a:rPr lang="id-ID" sz="1050" dirty="0" err="1">
                <a:solidFill>
                  <a:schemeClr val="bg1"/>
                </a:solidFill>
              </a:rPr>
              <a:t>Latest</a:t>
            </a:r>
            <a:r>
              <a:rPr lang="id-ID" sz="1050" dirty="0">
                <a:solidFill>
                  <a:schemeClr val="bg1"/>
                </a:solidFill>
              </a:rPr>
              <a:t> </a:t>
            </a:r>
            <a:r>
              <a:rPr lang="id-ID" sz="1050" dirty="0" err="1">
                <a:solidFill>
                  <a:schemeClr val="bg1"/>
                </a:solidFill>
              </a:rPr>
              <a:t>news</a:t>
            </a:r>
            <a:r>
              <a:rPr lang="id-ID" sz="1050" dirty="0">
                <a:solidFill>
                  <a:schemeClr val="bg1"/>
                </a:solidFill>
              </a:rPr>
              <a:t> </a:t>
            </a:r>
            <a:r>
              <a:rPr lang="id-ID" sz="1050" dirty="0" err="1">
                <a:solidFill>
                  <a:schemeClr val="bg1"/>
                </a:solidFill>
              </a:rPr>
              <a:t>about</a:t>
            </a:r>
            <a:r>
              <a:rPr lang="id-ID" sz="1050" dirty="0">
                <a:solidFill>
                  <a:schemeClr val="bg1"/>
                </a:solidFill>
              </a:rPr>
              <a:t> </a:t>
            </a:r>
            <a:r>
              <a:rPr lang="id-ID" sz="1050" dirty="0" err="1">
                <a:solidFill>
                  <a:schemeClr val="bg1"/>
                </a:solidFill>
              </a:rPr>
              <a:t>bitcoin</a:t>
            </a:r>
            <a:r>
              <a:rPr lang="id-ID" sz="1050" dirty="0">
                <a:solidFill>
                  <a:schemeClr val="bg1"/>
                </a:solidFill>
              </a:rPr>
              <a:t>, </a:t>
            </a:r>
            <a:r>
              <a:rPr lang="id-ID" sz="1050" dirty="0" err="1">
                <a:solidFill>
                  <a:schemeClr val="bg1"/>
                </a:solidFill>
              </a:rPr>
              <a:t>ethereum</a:t>
            </a:r>
            <a:r>
              <a:rPr lang="id-ID" sz="1050" dirty="0">
                <a:solidFill>
                  <a:schemeClr val="bg1"/>
                </a:solidFill>
              </a:rPr>
              <a:t>, </a:t>
            </a:r>
            <a:r>
              <a:rPr lang="id-ID" sz="1050" dirty="0" err="1">
                <a:solidFill>
                  <a:schemeClr val="bg1"/>
                </a:solidFill>
              </a:rPr>
              <a:t>blockchain</a:t>
            </a:r>
            <a:r>
              <a:rPr lang="id-ID" sz="1050" dirty="0">
                <a:solidFill>
                  <a:schemeClr val="bg1"/>
                </a:solidFill>
              </a:rPr>
              <a:t>, </a:t>
            </a:r>
            <a:r>
              <a:rPr lang="id-ID" sz="1050" dirty="0" err="1">
                <a:solidFill>
                  <a:schemeClr val="bg1"/>
                </a:solidFill>
              </a:rPr>
              <a:t>mining</a:t>
            </a:r>
            <a:r>
              <a:rPr lang="id-ID" sz="1050" dirty="0">
                <a:solidFill>
                  <a:schemeClr val="bg1"/>
                </a:solidFill>
              </a:rPr>
              <a:t>, </a:t>
            </a:r>
            <a:r>
              <a:rPr lang="id-ID" sz="1050" dirty="0" err="1">
                <a:solidFill>
                  <a:schemeClr val="bg1"/>
                </a:solidFill>
              </a:rPr>
              <a:t>cryptocurrency</a:t>
            </a:r>
            <a:r>
              <a:rPr lang="id-ID" sz="1050" dirty="0">
                <a:solidFill>
                  <a:schemeClr val="bg1"/>
                </a:solidFill>
              </a:rPr>
              <a:t> </a:t>
            </a:r>
            <a:r>
              <a:rPr lang="id-ID" sz="1050" dirty="0" err="1">
                <a:solidFill>
                  <a:schemeClr val="bg1"/>
                </a:solidFill>
              </a:rPr>
              <a:t>prices</a:t>
            </a:r>
            <a:r>
              <a:rPr lang="id-ID" sz="1050" dirty="0">
                <a:solidFill>
                  <a:schemeClr val="bg1"/>
                </a:solidFill>
              </a:rPr>
              <a:t> </a:t>
            </a:r>
            <a:r>
              <a:rPr lang="id-ID" sz="1050" dirty="0" err="1">
                <a:solidFill>
                  <a:schemeClr val="bg1"/>
                </a:solidFill>
              </a:rPr>
              <a:t>and</a:t>
            </a:r>
            <a:r>
              <a:rPr lang="id-ID" sz="1050" dirty="0">
                <a:solidFill>
                  <a:schemeClr val="bg1"/>
                </a:solidFill>
              </a:rPr>
              <a:t> </a:t>
            </a:r>
            <a:r>
              <a:rPr lang="id-ID" sz="1050" dirty="0" err="1">
                <a:solidFill>
                  <a:schemeClr val="bg1"/>
                </a:solidFill>
              </a:rPr>
              <a:t>more</a:t>
            </a:r>
            <a:endParaRPr lang="id-ID" sz="1050" dirty="0">
              <a:solidFill>
                <a:schemeClr val="bg1"/>
              </a:solidFill>
            </a:endParaRPr>
          </a:p>
        </p:txBody>
      </p:sp>
      <p:sp>
        <p:nvSpPr>
          <p:cNvPr id="50" name="TextBox 49">
            <a:extLst>
              <a:ext uri="{FF2B5EF4-FFF2-40B4-BE49-F238E27FC236}">
                <a16:creationId xmlns:a16="http://schemas.microsoft.com/office/drawing/2014/main" id="{945CF537-1B8A-A96E-A887-6C09BB35D4D8}"/>
              </a:ext>
            </a:extLst>
          </p:cNvPr>
          <p:cNvSpPr txBox="1"/>
          <p:nvPr/>
        </p:nvSpPr>
        <p:spPr>
          <a:xfrm>
            <a:off x="8009253" y="4465663"/>
            <a:ext cx="2532705" cy="1035989"/>
          </a:xfrm>
          <a:prstGeom prst="rect">
            <a:avLst/>
          </a:prstGeom>
          <a:noFill/>
        </p:spPr>
        <p:txBody>
          <a:bodyPr wrap="square">
            <a:spAutoFit/>
          </a:bodyPr>
          <a:lstStyle/>
          <a:p>
            <a:pPr algn="ctr">
              <a:lnSpc>
                <a:spcPct val="150000"/>
              </a:lnSpc>
            </a:pPr>
            <a:r>
              <a:rPr lang="id-ID" sz="1050" dirty="0" err="1">
                <a:solidFill>
                  <a:schemeClr val="bg1"/>
                </a:solidFill>
              </a:rPr>
              <a:t>Stay</a:t>
            </a:r>
            <a:r>
              <a:rPr lang="id-ID" sz="1050" dirty="0">
                <a:solidFill>
                  <a:schemeClr val="bg1"/>
                </a:solidFill>
              </a:rPr>
              <a:t> </a:t>
            </a:r>
            <a:r>
              <a:rPr lang="id-ID" sz="1050" dirty="0" err="1">
                <a:solidFill>
                  <a:schemeClr val="bg1"/>
                </a:solidFill>
              </a:rPr>
              <a:t>updated</a:t>
            </a:r>
            <a:r>
              <a:rPr lang="id-ID" sz="1050" dirty="0">
                <a:solidFill>
                  <a:schemeClr val="bg1"/>
                </a:solidFill>
              </a:rPr>
              <a:t> </a:t>
            </a:r>
            <a:r>
              <a:rPr lang="id-ID" sz="1050" dirty="0" err="1">
                <a:solidFill>
                  <a:schemeClr val="bg1"/>
                </a:solidFill>
              </a:rPr>
              <a:t>with</a:t>
            </a:r>
            <a:r>
              <a:rPr lang="id-ID" sz="1050" dirty="0">
                <a:solidFill>
                  <a:schemeClr val="bg1"/>
                </a:solidFill>
              </a:rPr>
              <a:t> </a:t>
            </a:r>
            <a:r>
              <a:rPr lang="id-ID" sz="1050" dirty="0" err="1">
                <a:solidFill>
                  <a:schemeClr val="bg1"/>
                </a:solidFill>
              </a:rPr>
              <a:t>the</a:t>
            </a:r>
            <a:r>
              <a:rPr lang="id-ID" sz="1050" dirty="0">
                <a:solidFill>
                  <a:schemeClr val="bg1"/>
                </a:solidFill>
              </a:rPr>
              <a:t> </a:t>
            </a:r>
            <a:r>
              <a:rPr lang="id-ID" sz="1050" dirty="0" err="1">
                <a:solidFill>
                  <a:schemeClr val="bg1"/>
                </a:solidFill>
              </a:rPr>
              <a:t>latest</a:t>
            </a:r>
            <a:r>
              <a:rPr lang="id-ID" sz="1050" dirty="0">
                <a:solidFill>
                  <a:schemeClr val="bg1"/>
                </a:solidFill>
              </a:rPr>
              <a:t> </a:t>
            </a:r>
            <a:r>
              <a:rPr lang="id-ID" sz="1050" dirty="0" err="1">
                <a:solidFill>
                  <a:schemeClr val="bg1"/>
                </a:solidFill>
              </a:rPr>
              <a:t>crypto</a:t>
            </a:r>
            <a:r>
              <a:rPr lang="id-ID" sz="1050" dirty="0">
                <a:solidFill>
                  <a:schemeClr val="bg1"/>
                </a:solidFill>
              </a:rPr>
              <a:t> </a:t>
            </a:r>
            <a:r>
              <a:rPr lang="id-ID" sz="1050" dirty="0" err="1">
                <a:solidFill>
                  <a:schemeClr val="bg1"/>
                </a:solidFill>
              </a:rPr>
              <a:t>news</a:t>
            </a:r>
            <a:r>
              <a:rPr lang="id-ID" sz="1050" dirty="0">
                <a:solidFill>
                  <a:schemeClr val="bg1"/>
                </a:solidFill>
              </a:rPr>
              <a:t>, </a:t>
            </a:r>
            <a:r>
              <a:rPr lang="id-ID" sz="1050" dirty="0" err="1">
                <a:solidFill>
                  <a:schemeClr val="bg1"/>
                </a:solidFill>
              </a:rPr>
              <a:t>insights</a:t>
            </a:r>
            <a:r>
              <a:rPr lang="id-ID" sz="1050" dirty="0">
                <a:solidFill>
                  <a:schemeClr val="bg1"/>
                </a:solidFill>
              </a:rPr>
              <a:t>, </a:t>
            </a:r>
            <a:r>
              <a:rPr lang="id-ID" sz="1050" dirty="0" err="1">
                <a:solidFill>
                  <a:schemeClr val="bg1"/>
                </a:solidFill>
              </a:rPr>
              <a:t>and</a:t>
            </a:r>
            <a:r>
              <a:rPr lang="id-ID" sz="1050" dirty="0">
                <a:solidFill>
                  <a:schemeClr val="bg1"/>
                </a:solidFill>
              </a:rPr>
              <a:t> data </a:t>
            </a:r>
            <a:r>
              <a:rPr lang="id-ID" sz="1050" dirty="0" err="1">
                <a:solidFill>
                  <a:schemeClr val="bg1"/>
                </a:solidFill>
              </a:rPr>
              <a:t>on</a:t>
            </a:r>
            <a:r>
              <a:rPr lang="id-ID" sz="1050" dirty="0">
                <a:solidFill>
                  <a:schemeClr val="bg1"/>
                </a:solidFill>
              </a:rPr>
              <a:t> </a:t>
            </a:r>
            <a:r>
              <a:rPr lang="id-ID" sz="1050" dirty="0" err="1">
                <a:solidFill>
                  <a:schemeClr val="bg1"/>
                </a:solidFill>
              </a:rPr>
              <a:t>CryptoSlate</a:t>
            </a:r>
            <a:r>
              <a:rPr lang="id-ID" sz="1050" dirty="0">
                <a:solidFill>
                  <a:schemeClr val="bg1"/>
                </a:solidFill>
              </a:rPr>
              <a:t>. </a:t>
            </a:r>
            <a:r>
              <a:rPr lang="id-ID" sz="1050" dirty="0" err="1">
                <a:solidFill>
                  <a:schemeClr val="bg1"/>
                </a:solidFill>
              </a:rPr>
              <a:t>Your</a:t>
            </a:r>
            <a:r>
              <a:rPr lang="id-ID" sz="1050" dirty="0">
                <a:solidFill>
                  <a:schemeClr val="bg1"/>
                </a:solidFill>
              </a:rPr>
              <a:t> </a:t>
            </a:r>
            <a:r>
              <a:rPr lang="id-ID" sz="1050" dirty="0" err="1">
                <a:solidFill>
                  <a:schemeClr val="bg1"/>
                </a:solidFill>
              </a:rPr>
              <a:t>go-to</a:t>
            </a:r>
            <a:r>
              <a:rPr lang="id-ID" sz="1050" dirty="0">
                <a:solidFill>
                  <a:schemeClr val="bg1"/>
                </a:solidFill>
              </a:rPr>
              <a:t> </a:t>
            </a:r>
            <a:r>
              <a:rPr lang="id-ID" sz="1050" dirty="0" err="1">
                <a:solidFill>
                  <a:schemeClr val="bg1"/>
                </a:solidFill>
              </a:rPr>
              <a:t>source</a:t>
            </a:r>
            <a:r>
              <a:rPr lang="id-ID" sz="1050" dirty="0">
                <a:solidFill>
                  <a:schemeClr val="bg1"/>
                </a:solidFill>
              </a:rPr>
              <a:t> </a:t>
            </a:r>
            <a:r>
              <a:rPr lang="id-ID" sz="1050" dirty="0" err="1">
                <a:solidFill>
                  <a:schemeClr val="bg1"/>
                </a:solidFill>
              </a:rPr>
              <a:t>for</a:t>
            </a:r>
            <a:r>
              <a:rPr lang="id-ID" sz="1050" dirty="0">
                <a:solidFill>
                  <a:schemeClr val="bg1"/>
                </a:solidFill>
              </a:rPr>
              <a:t> </a:t>
            </a:r>
            <a:r>
              <a:rPr lang="id-ID" sz="1050" dirty="0" err="1">
                <a:solidFill>
                  <a:schemeClr val="bg1"/>
                </a:solidFill>
              </a:rPr>
              <a:t>everything</a:t>
            </a:r>
            <a:r>
              <a:rPr lang="id-ID" sz="1050" dirty="0">
                <a:solidFill>
                  <a:schemeClr val="bg1"/>
                </a:solidFill>
              </a:rPr>
              <a:t> </a:t>
            </a:r>
            <a:r>
              <a:rPr lang="id-ID" sz="1050" dirty="0" err="1">
                <a:solidFill>
                  <a:schemeClr val="bg1"/>
                </a:solidFill>
              </a:rPr>
              <a:t>crypto</a:t>
            </a:r>
            <a:r>
              <a:rPr lang="id-ID" sz="1050" dirty="0">
                <a:solidFill>
                  <a:schemeClr val="bg1"/>
                </a:solidFill>
              </a:rPr>
              <a:t>.</a:t>
            </a:r>
          </a:p>
        </p:txBody>
      </p:sp>
      <p:grpSp>
        <p:nvGrpSpPr>
          <p:cNvPr id="53" name="Group 52">
            <a:extLst>
              <a:ext uri="{FF2B5EF4-FFF2-40B4-BE49-F238E27FC236}">
                <a16:creationId xmlns:a16="http://schemas.microsoft.com/office/drawing/2014/main" id="{8564D5E9-D9B6-F5E2-432D-DA10D00E6319}"/>
              </a:ext>
            </a:extLst>
          </p:cNvPr>
          <p:cNvGrpSpPr/>
          <p:nvPr/>
        </p:nvGrpSpPr>
        <p:grpSpPr>
          <a:xfrm flipH="1" flipV="1">
            <a:off x="10159026" y="-117649"/>
            <a:ext cx="2495768" cy="2208424"/>
            <a:chOff x="1057320" y="4949751"/>
            <a:chExt cx="2412004" cy="2134304"/>
          </a:xfrm>
        </p:grpSpPr>
        <p:cxnSp>
          <p:nvCxnSpPr>
            <p:cNvPr id="54" name="Straight Connector 53">
              <a:extLst>
                <a:ext uri="{FF2B5EF4-FFF2-40B4-BE49-F238E27FC236}">
                  <a16:creationId xmlns:a16="http://schemas.microsoft.com/office/drawing/2014/main" id="{8E3F3B11-6291-1B43-9C78-90F92892BC7A}"/>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59F572F-2ECA-A815-7EEE-27ED2ED0A93C}"/>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DCBC6942-BDD9-15F2-3FAE-078CCC41028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27453646-5AC5-AC5A-6965-3A085647AFD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63" name="Group 62">
            <a:extLst>
              <a:ext uri="{FF2B5EF4-FFF2-40B4-BE49-F238E27FC236}">
                <a16:creationId xmlns:a16="http://schemas.microsoft.com/office/drawing/2014/main" id="{09D391FC-FC9D-7CAD-342B-03E41D2863C1}"/>
              </a:ext>
            </a:extLst>
          </p:cNvPr>
          <p:cNvGrpSpPr/>
          <p:nvPr/>
        </p:nvGrpSpPr>
        <p:grpSpPr>
          <a:xfrm flipH="1" flipV="1">
            <a:off x="7085013" y="5432301"/>
            <a:ext cx="2495768" cy="2208424"/>
            <a:chOff x="1057320" y="4949751"/>
            <a:chExt cx="2412004" cy="2134304"/>
          </a:xfrm>
        </p:grpSpPr>
        <p:cxnSp>
          <p:nvCxnSpPr>
            <p:cNvPr id="64" name="Straight Connector 63">
              <a:extLst>
                <a:ext uri="{FF2B5EF4-FFF2-40B4-BE49-F238E27FC236}">
                  <a16:creationId xmlns:a16="http://schemas.microsoft.com/office/drawing/2014/main" id="{9B879ABF-E5E0-A936-7BB7-CF2ECCF9B3DE}"/>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A4CD284-77FC-1413-426A-6365C6A65C3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F58246A0-3890-6E7B-20C2-18DB080B0175}"/>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D259E778-3B14-5498-1F77-4EC9F312767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8" name="Picture Placeholder 7" descr="A black and orange sign with white text&#10;&#10;Description automatically generated">
            <a:extLst>
              <a:ext uri="{FF2B5EF4-FFF2-40B4-BE49-F238E27FC236}">
                <a16:creationId xmlns:a16="http://schemas.microsoft.com/office/drawing/2014/main" id="{D0B50511-1B93-626B-D770-2F919F9F8867}"/>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a:stretch>
            <a:fillRect/>
          </a:stretch>
        </p:blipFill>
        <p:spPr/>
      </p:pic>
      <p:pic>
        <p:nvPicPr>
          <p:cNvPr id="12" name="Picture Placeholder 11" descr="A logo with a lightning bolt&#10;&#10;Description automatically generated">
            <a:extLst>
              <a:ext uri="{FF2B5EF4-FFF2-40B4-BE49-F238E27FC236}">
                <a16:creationId xmlns:a16="http://schemas.microsoft.com/office/drawing/2014/main" id="{727AB7CA-4FAB-53AA-0536-A03FB931E39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5000" r="15000"/>
          <a:stretch>
            <a:fillRect/>
          </a:stretch>
        </p:blipFill>
        <p:spPr/>
      </p:pic>
      <p:pic>
        <p:nvPicPr>
          <p:cNvPr id="14" name="Picture Placeholder 13" descr="A logo with a black background&#10;&#10;Description automatically generated with medium confidence">
            <a:extLst>
              <a:ext uri="{FF2B5EF4-FFF2-40B4-BE49-F238E27FC236}">
                <a16:creationId xmlns:a16="http://schemas.microsoft.com/office/drawing/2014/main" id="{ABFD1EF1-FFA6-F6D5-46D8-FAB9687176FD}"/>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2548" r="12548"/>
          <a:stretch>
            <a:fillRect/>
          </a:stretch>
        </p:blipFill>
        <p:spPr/>
      </p:pic>
    </p:spTree>
    <p:extLst>
      <p:ext uri="{BB962C8B-B14F-4D97-AF65-F5344CB8AC3E}">
        <p14:creationId xmlns:p14="http://schemas.microsoft.com/office/powerpoint/2010/main" val="38188028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2865C4F1-7C8F-E131-610B-919F39596A41}"/>
              </a:ext>
            </a:extLst>
          </p:cNvPr>
          <p:cNvGrpSpPr/>
          <p:nvPr/>
        </p:nvGrpSpPr>
        <p:grpSpPr>
          <a:xfrm flipH="1" flipV="1">
            <a:off x="4978401" y="-797012"/>
            <a:ext cx="2495768" cy="2208424"/>
            <a:chOff x="1057320" y="4949751"/>
            <a:chExt cx="2412004" cy="2134304"/>
          </a:xfrm>
        </p:grpSpPr>
        <p:cxnSp>
          <p:nvCxnSpPr>
            <p:cNvPr id="46" name="Straight Connector 45">
              <a:extLst>
                <a:ext uri="{FF2B5EF4-FFF2-40B4-BE49-F238E27FC236}">
                  <a16:creationId xmlns:a16="http://schemas.microsoft.com/office/drawing/2014/main" id="{4CBEB211-86AD-ECE0-34FE-1230215C3FC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BCD7868-8689-FBF9-5EF9-41C270AD9D6C}"/>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F2BA3C1-09D4-469C-3B3C-237CF1F62689}"/>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50B2838-25CC-3096-6229-B7E84733561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57EF06FE-A2F4-F453-AA6A-5322C29C1233}"/>
              </a:ext>
            </a:extLst>
          </p:cNvPr>
          <p:cNvSpPr txBox="1"/>
          <p:nvPr/>
        </p:nvSpPr>
        <p:spPr>
          <a:xfrm>
            <a:off x="1090612" y="1200589"/>
            <a:ext cx="5980958" cy="769441"/>
          </a:xfrm>
          <a:prstGeom prst="rect">
            <a:avLst/>
          </a:prstGeom>
          <a:noFill/>
        </p:spPr>
        <p:txBody>
          <a:bodyPr wrap="square" rtlCol="0">
            <a:spAutoFit/>
          </a:bodyPr>
          <a:lstStyle/>
          <a:p>
            <a:r>
              <a:rPr lang="en-ID" sz="4400" b="1">
                <a:solidFill>
                  <a:schemeClr val="bg1"/>
                </a:solidFill>
                <a:latin typeface="+mj-lt"/>
              </a:rPr>
              <a:t>PRESS RELEASE</a:t>
            </a:r>
            <a:endParaRPr lang="en-ID" sz="4400" b="1" dirty="0">
              <a:solidFill>
                <a:schemeClr val="bg1"/>
              </a:solidFill>
              <a:latin typeface="+mj-lt"/>
            </a:endParaRPr>
          </a:p>
        </p:txBody>
      </p:sp>
      <p:sp>
        <p:nvSpPr>
          <p:cNvPr id="38" name="Rectangle: Rounded Corners 37">
            <a:extLst>
              <a:ext uri="{FF2B5EF4-FFF2-40B4-BE49-F238E27FC236}">
                <a16:creationId xmlns:a16="http://schemas.microsoft.com/office/drawing/2014/main" id="{B076E31F-6D5C-9A85-C2CA-017ED1B6F2EC}"/>
              </a:ext>
            </a:extLst>
          </p:cNvPr>
          <p:cNvSpPr/>
          <p:nvPr/>
        </p:nvSpPr>
        <p:spPr>
          <a:xfrm>
            <a:off x="1163847" y="2648213"/>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0066F8E5-A203-C5D5-8997-EE02ADBA450C}"/>
              </a:ext>
            </a:extLst>
          </p:cNvPr>
          <p:cNvSpPr txBox="1"/>
          <p:nvPr/>
        </p:nvSpPr>
        <p:spPr>
          <a:xfrm>
            <a:off x="1192510" y="2713960"/>
            <a:ext cx="667446" cy="769441"/>
          </a:xfrm>
          <a:prstGeom prst="rect">
            <a:avLst/>
          </a:prstGeom>
          <a:noFill/>
        </p:spPr>
        <p:txBody>
          <a:bodyPr wrap="square" rtlCol="0">
            <a:spAutoFit/>
          </a:bodyPr>
          <a:lstStyle/>
          <a:p>
            <a:pPr algn="ctr"/>
            <a:r>
              <a:rPr lang="en-US" sz="4400" b="1" dirty="0">
                <a:solidFill>
                  <a:schemeClr val="bg1"/>
                </a:solidFill>
                <a:latin typeface="+mj-lt"/>
              </a:rPr>
              <a:t>*</a:t>
            </a:r>
            <a:endParaRPr lang="en-ID" sz="4400" b="1" dirty="0">
              <a:solidFill>
                <a:schemeClr val="bg1"/>
              </a:solidFill>
              <a:latin typeface="+mj-lt"/>
            </a:endParaRPr>
          </a:p>
        </p:txBody>
      </p:sp>
      <p:sp>
        <p:nvSpPr>
          <p:cNvPr id="40" name="TextBox 39">
            <a:extLst>
              <a:ext uri="{FF2B5EF4-FFF2-40B4-BE49-F238E27FC236}">
                <a16:creationId xmlns:a16="http://schemas.microsoft.com/office/drawing/2014/main" id="{3547D391-E946-D371-F936-C7B7535A3895}"/>
              </a:ext>
            </a:extLst>
          </p:cNvPr>
          <p:cNvSpPr txBox="1"/>
          <p:nvPr/>
        </p:nvSpPr>
        <p:spPr>
          <a:xfrm>
            <a:off x="1953237" y="2100099"/>
            <a:ext cx="4516203" cy="2246769"/>
          </a:xfrm>
          <a:prstGeom prst="rect">
            <a:avLst/>
          </a:prstGeom>
          <a:noFill/>
        </p:spPr>
        <p:txBody>
          <a:bodyPr wrap="square">
            <a:spAutoFit/>
          </a:bodyPr>
          <a:lstStyle/>
          <a:p>
            <a:r>
              <a:rPr lang="en-SG" sz="1400" dirty="0">
                <a:solidFill>
                  <a:schemeClr val="bg1"/>
                </a:solidFill>
                <a:effectLst/>
                <a:latin typeface=".SF NS"/>
              </a:rPr>
              <a:t>Munich Reinsurance has announced a significant investment in </a:t>
            </a:r>
            <a:r>
              <a:rPr lang="en-SG" sz="1400" dirty="0" err="1">
                <a:solidFill>
                  <a:schemeClr val="bg1"/>
                </a:solidFill>
                <a:effectLst/>
                <a:latin typeface=".SF NS"/>
              </a:rPr>
              <a:t>Projzect</a:t>
            </a:r>
            <a:r>
              <a:rPr lang="en-SG" sz="1400" dirty="0">
                <a:solidFill>
                  <a:schemeClr val="bg1"/>
                </a:solidFill>
                <a:effectLst/>
                <a:latin typeface=".SF NS"/>
              </a:rPr>
              <a:t> </a:t>
            </a:r>
            <a:r>
              <a:rPr lang="en-SG" sz="1400" dirty="0" err="1">
                <a:solidFill>
                  <a:schemeClr val="bg1"/>
                </a:solidFill>
                <a:effectLst/>
                <a:latin typeface=".SF NS"/>
              </a:rPr>
              <a:t>Stakos</a:t>
            </a:r>
            <a:r>
              <a:rPr lang="en-SG" sz="1400" dirty="0">
                <a:solidFill>
                  <a:schemeClr val="bg1"/>
                </a:solidFill>
                <a:effectLst/>
                <a:latin typeface=".SF NS"/>
              </a:rPr>
              <a:t>, a technologically advanced initiative poised to revolutionize the reinsurance industry. The decision to invest was driven by </a:t>
            </a:r>
            <a:r>
              <a:rPr lang="en-SG" sz="1400" dirty="0" err="1">
                <a:solidFill>
                  <a:schemeClr val="bg1"/>
                </a:solidFill>
                <a:effectLst/>
                <a:latin typeface=".SF NS"/>
              </a:rPr>
              <a:t>Stakos</a:t>
            </a:r>
            <a:r>
              <a:rPr lang="en-SG" sz="1400" dirty="0">
                <a:solidFill>
                  <a:schemeClr val="bg1"/>
                </a:solidFill>
                <a:effectLst/>
                <a:latin typeface=".SF NS"/>
              </a:rPr>
              <a:t>’ robust technical capabilities, which align with Munich Re’s strategy to leverage cutting-edge technology for growth and enhanced risk management. This partnership is expected to advance Munich Re’s digital transformation efforts, improve operational efficiencies, and solidify its leadership in the global reinsurance market</a:t>
            </a:r>
          </a:p>
        </p:txBody>
      </p:sp>
      <p:grpSp>
        <p:nvGrpSpPr>
          <p:cNvPr id="50" name="Group 49">
            <a:extLst>
              <a:ext uri="{FF2B5EF4-FFF2-40B4-BE49-F238E27FC236}">
                <a16:creationId xmlns:a16="http://schemas.microsoft.com/office/drawing/2014/main" id="{4E12BEAC-1ABA-B699-B60A-6B8B241F1F2B}"/>
              </a:ext>
            </a:extLst>
          </p:cNvPr>
          <p:cNvGrpSpPr/>
          <p:nvPr/>
        </p:nvGrpSpPr>
        <p:grpSpPr>
          <a:xfrm flipH="1" flipV="1">
            <a:off x="11587019" y="3451746"/>
            <a:ext cx="2495768" cy="2208424"/>
            <a:chOff x="1057320" y="4949751"/>
            <a:chExt cx="2412004" cy="2134304"/>
          </a:xfrm>
        </p:grpSpPr>
        <p:cxnSp>
          <p:nvCxnSpPr>
            <p:cNvPr id="51" name="Straight Connector 50">
              <a:extLst>
                <a:ext uri="{FF2B5EF4-FFF2-40B4-BE49-F238E27FC236}">
                  <a16:creationId xmlns:a16="http://schemas.microsoft.com/office/drawing/2014/main" id="{39805C61-FB48-E090-09F4-2F105DBDC2B1}"/>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4466EAB-2064-BC08-0E33-26B83A4425C5}"/>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E4E43E7E-7DFC-3DCC-1EF1-1E8E4C014C06}"/>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A47984DA-EB74-D009-E4DD-1295656F480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7FEC99F-A746-3C48-14F7-993AA5EFF52C}"/>
              </a:ext>
            </a:extLst>
          </p:cNvPr>
          <p:cNvGrpSpPr/>
          <p:nvPr/>
        </p:nvGrpSpPr>
        <p:grpSpPr>
          <a:xfrm flipH="1" flipV="1">
            <a:off x="-542531" y="5819154"/>
            <a:ext cx="2495768" cy="2208424"/>
            <a:chOff x="1057320" y="4949751"/>
            <a:chExt cx="2412004" cy="2134304"/>
          </a:xfrm>
        </p:grpSpPr>
        <p:cxnSp>
          <p:nvCxnSpPr>
            <p:cNvPr id="56" name="Straight Connector 55">
              <a:extLst>
                <a:ext uri="{FF2B5EF4-FFF2-40B4-BE49-F238E27FC236}">
                  <a16:creationId xmlns:a16="http://schemas.microsoft.com/office/drawing/2014/main" id="{05D509C0-AF4C-FFBE-5EEC-022556555669}"/>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9888F207-B582-933A-70BB-A0AEBFB3DA73}"/>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016F08D-0924-1500-08CE-7F3392BC20A8}"/>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467D933-7E63-B485-1B28-A302DE17216F}"/>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5" name="Picture Placeholder 4" descr="A close-up of a document&#10;&#10;Description automatically generated">
            <a:extLst>
              <a:ext uri="{FF2B5EF4-FFF2-40B4-BE49-F238E27FC236}">
                <a16:creationId xmlns:a16="http://schemas.microsoft.com/office/drawing/2014/main" id="{6A62166A-190A-C416-1321-85C57F93F1D2}"/>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0241" b="34422"/>
          <a:stretch/>
        </p:blipFill>
        <p:spPr>
          <a:xfrm>
            <a:off x="6796088" y="3657593"/>
            <a:ext cx="4604369" cy="2762250"/>
          </a:xfrm>
        </p:spPr>
      </p:pic>
      <p:pic>
        <p:nvPicPr>
          <p:cNvPr id="6" name="Picture Placeholder 5" descr="A group of people posing for a photo&#10;&#10;Description automatically generated">
            <a:extLst>
              <a:ext uri="{FF2B5EF4-FFF2-40B4-BE49-F238E27FC236}">
                <a16:creationId xmlns:a16="http://schemas.microsoft.com/office/drawing/2014/main" id="{7F8BF08F-5394-96D3-9A48-A23884FAE75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0615" b="20615"/>
          <a:stretch>
            <a:fillRect/>
          </a:stretch>
        </p:blipFill>
        <p:spPr/>
      </p:pic>
    </p:spTree>
    <p:extLst>
      <p:ext uri="{BB962C8B-B14F-4D97-AF65-F5344CB8AC3E}">
        <p14:creationId xmlns:p14="http://schemas.microsoft.com/office/powerpoint/2010/main" val="10592157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35A5C286-6499-47AF-81FE-AE027417244A}"/>
              </a:ext>
            </a:extLst>
          </p:cNvPr>
          <p:cNvSpPr txBox="1"/>
          <p:nvPr/>
        </p:nvSpPr>
        <p:spPr>
          <a:xfrm>
            <a:off x="302300" y="2583418"/>
            <a:ext cx="5943600" cy="923330"/>
          </a:xfrm>
          <a:prstGeom prst="rect">
            <a:avLst/>
          </a:prstGeom>
          <a:noFill/>
        </p:spPr>
        <p:txBody>
          <a:bodyPr wrap="square" rtlCol="0">
            <a:spAutoFit/>
          </a:bodyPr>
          <a:lstStyle/>
          <a:p>
            <a:r>
              <a:rPr lang="en-US" sz="5400" b="1" dirty="0">
                <a:solidFill>
                  <a:schemeClr val="bg1"/>
                </a:solidFill>
                <a:latin typeface="+mj-lt"/>
              </a:rPr>
              <a:t>PLATFORMS</a:t>
            </a:r>
            <a:endParaRPr lang="en-ID" sz="5400" b="1" dirty="0">
              <a:solidFill>
                <a:schemeClr val="bg1"/>
              </a:solidFill>
              <a:latin typeface="+mj-lt"/>
            </a:endParaRPr>
          </a:p>
        </p:txBody>
      </p:sp>
      <p:sp>
        <p:nvSpPr>
          <p:cNvPr id="15" name="TextBox 14">
            <a:extLst>
              <a:ext uri="{FF2B5EF4-FFF2-40B4-BE49-F238E27FC236}">
                <a16:creationId xmlns:a16="http://schemas.microsoft.com/office/drawing/2014/main" id="{0ACD578A-8BD9-4DA2-BE03-AF4A7F8DA95E}"/>
              </a:ext>
            </a:extLst>
          </p:cNvPr>
          <p:cNvSpPr txBox="1"/>
          <p:nvPr/>
        </p:nvSpPr>
        <p:spPr>
          <a:xfrm>
            <a:off x="774026" y="4274582"/>
            <a:ext cx="3740824" cy="791627"/>
          </a:xfrm>
          <a:prstGeom prst="rect">
            <a:avLst/>
          </a:prstGeom>
          <a:noFill/>
        </p:spPr>
        <p:txBody>
          <a:bodyPr wrap="square">
            <a:spAutoFit/>
          </a:bodyPr>
          <a:lstStyle/>
          <a:p>
            <a:pPr>
              <a:lnSpc>
                <a:spcPct val="150000"/>
              </a:lnSpc>
            </a:pPr>
            <a:r>
              <a:rPr lang="en-US" sz="1600" dirty="0">
                <a:solidFill>
                  <a:schemeClr val="bg1"/>
                </a:solidFill>
                <a:ea typeface="Times New Roman" panose="02020603050405020304" pitchFamily="18" charset="0"/>
              </a:rPr>
              <a:t>We are linked and affiliated to the top CEX and DEX.</a:t>
            </a:r>
            <a:endParaRPr lang="id-ID" sz="1600" dirty="0">
              <a:solidFill>
                <a:schemeClr val="bg1"/>
              </a:solidFill>
              <a:ea typeface="Times New Roman" panose="02020603050405020304" pitchFamily="18" charset="0"/>
            </a:endParaRPr>
          </a:p>
        </p:txBody>
      </p:sp>
      <p:pic>
        <p:nvPicPr>
          <p:cNvPr id="22" name="Picture Placeholder 21" descr="A round object with a circle in the center&#10;&#10;Description automatically generated">
            <a:extLst>
              <a:ext uri="{FF2B5EF4-FFF2-40B4-BE49-F238E27FC236}">
                <a16:creationId xmlns:a16="http://schemas.microsoft.com/office/drawing/2014/main" id="{B07F1859-A5BC-EF48-2914-CE38AFD29084}"/>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a:stretch>
            <a:fillRect/>
          </a:stretch>
        </p:blipFill>
        <p:spPr/>
      </p:pic>
      <p:pic>
        <p:nvPicPr>
          <p:cNvPr id="12" name="Picture Placeholder 11" descr="A blue square with white text&#10;&#10;Description automatically generated">
            <a:extLst>
              <a:ext uri="{FF2B5EF4-FFF2-40B4-BE49-F238E27FC236}">
                <a16:creationId xmlns:a16="http://schemas.microsoft.com/office/drawing/2014/main" id="{8CF07508-B513-C8BC-22DE-42E0ACC591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38" b="138"/>
          <a:stretch>
            <a:fillRect/>
          </a:stretch>
        </p:blipFill>
        <p:spPr/>
      </p:pic>
      <p:pic>
        <p:nvPicPr>
          <p:cNvPr id="18" name="Picture Placeholder 17" descr="A pink unicorn with a horn&#10;&#10;Description automatically generated">
            <a:extLst>
              <a:ext uri="{FF2B5EF4-FFF2-40B4-BE49-F238E27FC236}">
                <a16:creationId xmlns:a16="http://schemas.microsoft.com/office/drawing/2014/main" id="{462554A7-FBF6-FC0B-4B48-EDB69BE901AF}"/>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0610" b="20610"/>
          <a:stretch>
            <a:fillRect/>
          </a:stretch>
        </p:blipFill>
        <p:spPr/>
      </p:pic>
      <p:pic>
        <p:nvPicPr>
          <p:cNvPr id="8" name="Picture Placeholder 7" descr="A black circle with yellow squares and a black background&#10;&#10;Description automatically generated">
            <a:extLst>
              <a:ext uri="{FF2B5EF4-FFF2-40B4-BE49-F238E27FC236}">
                <a16:creationId xmlns:a16="http://schemas.microsoft.com/office/drawing/2014/main" id="{DA8085CF-67B1-ED0F-58AE-185A16F57CDE}"/>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2500" b="12500"/>
          <a:stretch>
            <a:fillRect/>
          </a:stretch>
        </p:blipFill>
        <p:spPr/>
      </p:pic>
      <p:pic>
        <p:nvPicPr>
          <p:cNvPr id="20" name="Picture Placeholder 19" descr="A black circle with a blue letter d&#10;&#10;Description automatically generated">
            <a:extLst>
              <a:ext uri="{FF2B5EF4-FFF2-40B4-BE49-F238E27FC236}">
                <a16:creationId xmlns:a16="http://schemas.microsoft.com/office/drawing/2014/main" id="{E0C4D2EB-3FFB-244C-DF3A-85B60E1A9DB7}"/>
              </a:ext>
            </a:extLst>
          </p:cNvPr>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27055" b="27055"/>
          <a:stretch>
            <a:fillRect/>
          </a:stretch>
        </p:blipFill>
        <p:spPr/>
      </p:pic>
    </p:spTree>
    <p:extLst>
      <p:ext uri="{BB962C8B-B14F-4D97-AF65-F5344CB8AC3E}">
        <p14:creationId xmlns:p14="http://schemas.microsoft.com/office/powerpoint/2010/main" val="15151718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FACA5A77-3662-F3DD-D7A3-496BE221F639}"/>
              </a:ext>
            </a:extLst>
          </p:cNvPr>
          <p:cNvSpPr txBox="1"/>
          <p:nvPr/>
        </p:nvSpPr>
        <p:spPr>
          <a:xfrm>
            <a:off x="2717984" y="2238389"/>
            <a:ext cx="479619" cy="1453475"/>
          </a:xfrm>
          <a:prstGeom prst="rect">
            <a:avLst/>
          </a:prstGeom>
          <a:noFill/>
        </p:spPr>
        <p:txBody>
          <a:bodyPr wrap="none" rtlCol="0">
            <a:spAutoFit/>
          </a:bodyPr>
          <a:lstStyle/>
          <a:p>
            <a:pPr algn="ctr">
              <a:lnSpc>
                <a:spcPct val="150000"/>
              </a:lnSpc>
            </a:pPr>
            <a:r>
              <a:rPr lang="en-US" sz="6600" dirty="0">
                <a:solidFill>
                  <a:schemeClr val="bg1"/>
                </a:solidFill>
              </a:rPr>
              <a:t>“</a:t>
            </a:r>
          </a:p>
        </p:txBody>
      </p:sp>
      <p:sp>
        <p:nvSpPr>
          <p:cNvPr id="9" name="Rectangle: Rounded Corners 8">
            <a:extLst>
              <a:ext uri="{FF2B5EF4-FFF2-40B4-BE49-F238E27FC236}">
                <a16:creationId xmlns:a16="http://schemas.microsoft.com/office/drawing/2014/main" id="{029449DA-CC0B-1982-8194-28BD99962648}"/>
              </a:ext>
            </a:extLst>
          </p:cNvPr>
          <p:cNvSpPr/>
          <p:nvPr/>
        </p:nvSpPr>
        <p:spPr>
          <a:xfrm>
            <a:off x="1197239" y="2278142"/>
            <a:ext cx="2630928" cy="3965946"/>
          </a:xfrm>
          <a:prstGeom prst="roundRect">
            <a:avLst>
              <a:gd name="adj" fmla="val 50000"/>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1B63A38E-F30F-0D71-A4F7-7D518EE62245}"/>
              </a:ext>
            </a:extLst>
          </p:cNvPr>
          <p:cNvSpPr txBox="1"/>
          <p:nvPr/>
        </p:nvSpPr>
        <p:spPr>
          <a:xfrm>
            <a:off x="1443424" y="5249325"/>
            <a:ext cx="2138558" cy="307777"/>
          </a:xfrm>
          <a:prstGeom prst="rect">
            <a:avLst/>
          </a:prstGeom>
          <a:noFill/>
        </p:spPr>
        <p:txBody>
          <a:bodyPr wrap="square" rtlCol="0">
            <a:spAutoFit/>
          </a:bodyPr>
          <a:lstStyle/>
          <a:p>
            <a:pPr algn="ctr"/>
            <a:r>
              <a:rPr lang="en-US" sz="1400" b="1" dirty="0">
                <a:solidFill>
                  <a:schemeClr val="bg1"/>
                </a:solidFill>
                <a:latin typeface="+mj-lt"/>
              </a:rPr>
              <a:t>JAMES JONAH</a:t>
            </a:r>
          </a:p>
        </p:txBody>
      </p:sp>
      <p:sp>
        <p:nvSpPr>
          <p:cNvPr id="15" name="TextBox 14">
            <a:extLst>
              <a:ext uri="{FF2B5EF4-FFF2-40B4-BE49-F238E27FC236}">
                <a16:creationId xmlns:a16="http://schemas.microsoft.com/office/drawing/2014/main" id="{931E2984-434E-1719-B431-C026EEEACCEB}"/>
              </a:ext>
            </a:extLst>
          </p:cNvPr>
          <p:cNvSpPr txBox="1"/>
          <p:nvPr/>
        </p:nvSpPr>
        <p:spPr>
          <a:xfrm>
            <a:off x="1631979" y="5456255"/>
            <a:ext cx="1761450" cy="319190"/>
          </a:xfrm>
          <a:prstGeom prst="rect">
            <a:avLst/>
          </a:prstGeom>
          <a:noFill/>
        </p:spPr>
        <p:txBody>
          <a:bodyPr wrap="square">
            <a:spAutoFit/>
          </a:bodyPr>
          <a:lstStyle/>
          <a:p>
            <a:pPr algn="ctr">
              <a:lnSpc>
                <a:spcPct val="150000"/>
              </a:lnSpc>
            </a:pPr>
            <a:r>
              <a:rPr lang="en-US" sz="1100" i="1" dirty="0">
                <a:solidFill>
                  <a:schemeClr val="bg1"/>
                </a:solidFill>
                <a:ea typeface="Times New Roman" panose="02020603050405020304" pitchFamily="18" charset="0"/>
              </a:rPr>
              <a:t>General Manager</a:t>
            </a:r>
            <a:endParaRPr lang="id-ID" sz="1100" i="1" dirty="0">
              <a:solidFill>
                <a:schemeClr val="bg1"/>
              </a:solidFill>
              <a:ea typeface="Times New Roman" panose="02020603050405020304" pitchFamily="18" charset="0"/>
            </a:endParaRPr>
          </a:p>
        </p:txBody>
      </p:sp>
      <p:sp>
        <p:nvSpPr>
          <p:cNvPr id="20" name="TextBox 19">
            <a:extLst>
              <a:ext uri="{FF2B5EF4-FFF2-40B4-BE49-F238E27FC236}">
                <a16:creationId xmlns:a16="http://schemas.microsoft.com/office/drawing/2014/main" id="{87E53409-B46F-3DEF-79E9-1DCBE3AD963F}"/>
              </a:ext>
            </a:extLst>
          </p:cNvPr>
          <p:cNvSpPr txBox="1"/>
          <p:nvPr/>
        </p:nvSpPr>
        <p:spPr>
          <a:xfrm>
            <a:off x="1324325" y="2929088"/>
            <a:ext cx="2376756" cy="827021"/>
          </a:xfrm>
          <a:prstGeom prst="rect">
            <a:avLst/>
          </a:prstGeom>
          <a:noFill/>
        </p:spPr>
        <p:txBody>
          <a:bodyPr wrap="square">
            <a:spAutoFit/>
          </a:bodyPr>
          <a:lstStyle/>
          <a:p>
            <a:pPr algn="ctr">
              <a:lnSpc>
                <a:spcPct val="150000"/>
              </a:lnSpc>
            </a:pPr>
            <a:r>
              <a:rPr lang="en-US" sz="1100" dirty="0">
                <a:solidFill>
                  <a:schemeClr val="bg1"/>
                </a:solidFill>
                <a:ea typeface="Times New Roman" panose="02020603050405020304" pitchFamily="18" charset="0"/>
              </a:rPr>
              <a:t>We sleep reassured that our top crypto </a:t>
            </a:r>
            <a:r>
              <a:rPr lang="en-US" sz="1100" dirty="0" err="1">
                <a:solidFill>
                  <a:schemeClr val="bg1"/>
                </a:solidFill>
                <a:ea typeface="Times New Roman" panose="02020603050405020304" pitchFamily="18" charset="0"/>
              </a:rPr>
              <a:t>hodlers</a:t>
            </a:r>
            <a:r>
              <a:rPr lang="en-US" sz="1100" dirty="0">
                <a:solidFill>
                  <a:schemeClr val="bg1"/>
                </a:solidFill>
                <a:ea typeface="Times New Roman" panose="02020603050405020304" pitchFamily="18" charset="0"/>
              </a:rPr>
              <a:t> are secured from thefts, etc. with </a:t>
            </a:r>
            <a:r>
              <a:rPr lang="en-US" sz="1100" dirty="0" err="1">
                <a:solidFill>
                  <a:schemeClr val="bg1"/>
                </a:solidFill>
                <a:ea typeface="Times New Roman" panose="02020603050405020304" pitchFamily="18" charset="0"/>
              </a:rPr>
              <a:t>Digivault</a:t>
            </a:r>
            <a:endParaRPr lang="id-ID" sz="1100" dirty="0">
              <a:solidFill>
                <a:schemeClr val="bg1"/>
              </a:solidFill>
              <a:ea typeface="Times New Roman" panose="02020603050405020304" pitchFamily="18" charset="0"/>
            </a:endParaRPr>
          </a:p>
        </p:txBody>
      </p:sp>
      <p:sp>
        <p:nvSpPr>
          <p:cNvPr id="2" name="Rectangle: Rounded Corners 1">
            <a:extLst>
              <a:ext uri="{FF2B5EF4-FFF2-40B4-BE49-F238E27FC236}">
                <a16:creationId xmlns:a16="http://schemas.microsoft.com/office/drawing/2014/main" id="{E7E287FD-8B82-18CF-43FC-4D7A71B47F0D}"/>
              </a:ext>
            </a:extLst>
          </p:cNvPr>
          <p:cNvSpPr/>
          <p:nvPr/>
        </p:nvSpPr>
        <p:spPr>
          <a:xfrm>
            <a:off x="4780536" y="2317896"/>
            <a:ext cx="2630928" cy="3965946"/>
          </a:xfrm>
          <a:prstGeom prst="roundRect">
            <a:avLst>
              <a:gd name="adj" fmla="val 50000"/>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D15983BB-44F2-BB0D-C6E6-6537A350E8BD}"/>
              </a:ext>
            </a:extLst>
          </p:cNvPr>
          <p:cNvSpPr txBox="1"/>
          <p:nvPr/>
        </p:nvSpPr>
        <p:spPr>
          <a:xfrm>
            <a:off x="5026721" y="5289079"/>
            <a:ext cx="2138558" cy="307777"/>
          </a:xfrm>
          <a:prstGeom prst="rect">
            <a:avLst/>
          </a:prstGeom>
          <a:noFill/>
        </p:spPr>
        <p:txBody>
          <a:bodyPr wrap="square" rtlCol="0">
            <a:spAutoFit/>
          </a:bodyPr>
          <a:lstStyle/>
          <a:p>
            <a:pPr algn="ctr"/>
            <a:r>
              <a:rPr lang="en-US" sz="1400" b="1" dirty="0">
                <a:solidFill>
                  <a:schemeClr val="bg1"/>
                </a:solidFill>
                <a:latin typeface="+mj-lt"/>
              </a:rPr>
              <a:t>GERRY MARTIN</a:t>
            </a:r>
          </a:p>
        </p:txBody>
      </p:sp>
      <p:sp>
        <p:nvSpPr>
          <p:cNvPr id="17" name="TextBox 16">
            <a:extLst>
              <a:ext uri="{FF2B5EF4-FFF2-40B4-BE49-F238E27FC236}">
                <a16:creationId xmlns:a16="http://schemas.microsoft.com/office/drawing/2014/main" id="{6927E3D4-4E56-00B9-F311-592157B8FEEF}"/>
              </a:ext>
            </a:extLst>
          </p:cNvPr>
          <p:cNvSpPr txBox="1"/>
          <p:nvPr/>
        </p:nvSpPr>
        <p:spPr>
          <a:xfrm>
            <a:off x="5215276" y="5496009"/>
            <a:ext cx="1761450" cy="319190"/>
          </a:xfrm>
          <a:prstGeom prst="rect">
            <a:avLst/>
          </a:prstGeom>
          <a:noFill/>
        </p:spPr>
        <p:txBody>
          <a:bodyPr wrap="square">
            <a:spAutoFit/>
          </a:bodyPr>
          <a:lstStyle/>
          <a:p>
            <a:pPr algn="ctr">
              <a:lnSpc>
                <a:spcPct val="150000"/>
              </a:lnSpc>
            </a:pPr>
            <a:r>
              <a:rPr lang="en-US" sz="1100" i="1" dirty="0">
                <a:solidFill>
                  <a:schemeClr val="bg1"/>
                </a:solidFill>
                <a:ea typeface="Times New Roman" panose="02020603050405020304" pitchFamily="18" charset="0"/>
              </a:rPr>
              <a:t>CEO Founder</a:t>
            </a:r>
            <a:endParaRPr lang="id-ID" sz="1100" i="1" dirty="0">
              <a:solidFill>
                <a:schemeClr val="bg1"/>
              </a:solidFill>
              <a:ea typeface="Times New Roman" panose="02020603050405020304" pitchFamily="18" charset="0"/>
            </a:endParaRPr>
          </a:p>
        </p:txBody>
      </p:sp>
      <p:sp>
        <p:nvSpPr>
          <p:cNvPr id="21" name="TextBox 20">
            <a:extLst>
              <a:ext uri="{FF2B5EF4-FFF2-40B4-BE49-F238E27FC236}">
                <a16:creationId xmlns:a16="http://schemas.microsoft.com/office/drawing/2014/main" id="{4044350D-0416-DD2E-E5F0-1E080EDCEF3C}"/>
              </a:ext>
            </a:extLst>
          </p:cNvPr>
          <p:cNvSpPr txBox="1"/>
          <p:nvPr/>
        </p:nvSpPr>
        <p:spPr>
          <a:xfrm>
            <a:off x="4907622" y="3133896"/>
            <a:ext cx="2376756" cy="573106"/>
          </a:xfrm>
          <a:prstGeom prst="rect">
            <a:avLst/>
          </a:prstGeom>
          <a:noFill/>
        </p:spPr>
        <p:txBody>
          <a:bodyPr wrap="square">
            <a:spAutoFit/>
          </a:bodyPr>
          <a:lstStyle/>
          <a:p>
            <a:pPr algn="ctr">
              <a:lnSpc>
                <a:spcPct val="150000"/>
              </a:lnSpc>
            </a:pPr>
            <a:r>
              <a:rPr lang="en-US" sz="1100" dirty="0">
                <a:solidFill>
                  <a:schemeClr val="bg1"/>
                </a:solidFill>
                <a:ea typeface="Times New Roman" panose="02020603050405020304" pitchFamily="18" charset="0"/>
              </a:rPr>
              <a:t>Unbelievable yields and returns with </a:t>
            </a:r>
            <a:r>
              <a:rPr lang="en-US" sz="1100" dirty="0" err="1">
                <a:solidFill>
                  <a:schemeClr val="bg1"/>
                </a:solidFill>
                <a:ea typeface="Times New Roman" panose="02020603050405020304" pitchFamily="18" charset="0"/>
              </a:rPr>
              <a:t>Stakos</a:t>
            </a:r>
            <a:endParaRPr lang="id-ID" sz="1100" dirty="0">
              <a:solidFill>
                <a:schemeClr val="bg1"/>
              </a:solidFill>
              <a:ea typeface="Times New Roman" panose="02020603050405020304" pitchFamily="18" charset="0"/>
            </a:endParaRPr>
          </a:p>
        </p:txBody>
      </p:sp>
      <p:sp>
        <p:nvSpPr>
          <p:cNvPr id="24" name="TextBox 23">
            <a:extLst>
              <a:ext uri="{FF2B5EF4-FFF2-40B4-BE49-F238E27FC236}">
                <a16:creationId xmlns:a16="http://schemas.microsoft.com/office/drawing/2014/main" id="{8F1AA74A-19A4-B020-9C45-87A5F2C7412D}"/>
              </a:ext>
            </a:extLst>
          </p:cNvPr>
          <p:cNvSpPr txBox="1"/>
          <p:nvPr/>
        </p:nvSpPr>
        <p:spPr>
          <a:xfrm>
            <a:off x="5856056" y="2238389"/>
            <a:ext cx="479619" cy="1453475"/>
          </a:xfrm>
          <a:prstGeom prst="rect">
            <a:avLst/>
          </a:prstGeom>
          <a:noFill/>
        </p:spPr>
        <p:txBody>
          <a:bodyPr wrap="none" rtlCol="0">
            <a:spAutoFit/>
          </a:bodyPr>
          <a:lstStyle/>
          <a:p>
            <a:pPr algn="ctr">
              <a:lnSpc>
                <a:spcPct val="150000"/>
              </a:lnSpc>
            </a:pPr>
            <a:r>
              <a:rPr lang="en-US" sz="6600" dirty="0">
                <a:solidFill>
                  <a:schemeClr val="bg1"/>
                </a:solidFill>
              </a:rPr>
              <a:t>“</a:t>
            </a:r>
          </a:p>
        </p:txBody>
      </p:sp>
      <p:sp>
        <p:nvSpPr>
          <p:cNvPr id="4" name="Rectangle: Rounded Corners 3">
            <a:extLst>
              <a:ext uri="{FF2B5EF4-FFF2-40B4-BE49-F238E27FC236}">
                <a16:creationId xmlns:a16="http://schemas.microsoft.com/office/drawing/2014/main" id="{CE7C5983-81C8-852A-53AD-15F4D31107AB}"/>
              </a:ext>
            </a:extLst>
          </p:cNvPr>
          <p:cNvSpPr/>
          <p:nvPr/>
        </p:nvSpPr>
        <p:spPr>
          <a:xfrm>
            <a:off x="8363834" y="2317896"/>
            <a:ext cx="2630928" cy="3965946"/>
          </a:xfrm>
          <a:prstGeom prst="roundRect">
            <a:avLst>
              <a:gd name="adj" fmla="val 50000"/>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B997B6B8-DBEC-B01D-DEFE-F769624A53E6}"/>
              </a:ext>
            </a:extLst>
          </p:cNvPr>
          <p:cNvSpPr txBox="1"/>
          <p:nvPr/>
        </p:nvSpPr>
        <p:spPr>
          <a:xfrm>
            <a:off x="8610019" y="5289079"/>
            <a:ext cx="2138558" cy="307777"/>
          </a:xfrm>
          <a:prstGeom prst="rect">
            <a:avLst/>
          </a:prstGeom>
          <a:noFill/>
        </p:spPr>
        <p:txBody>
          <a:bodyPr wrap="square" rtlCol="0">
            <a:spAutoFit/>
          </a:bodyPr>
          <a:lstStyle/>
          <a:p>
            <a:pPr algn="ctr"/>
            <a:r>
              <a:rPr lang="en-US" sz="1400" b="1" dirty="0">
                <a:solidFill>
                  <a:schemeClr val="bg1"/>
                </a:solidFill>
                <a:latin typeface="+mj-lt"/>
              </a:rPr>
              <a:t>MIRAH JEMIMAH</a:t>
            </a:r>
          </a:p>
        </p:txBody>
      </p:sp>
      <p:sp>
        <p:nvSpPr>
          <p:cNvPr id="19" name="TextBox 18">
            <a:extLst>
              <a:ext uri="{FF2B5EF4-FFF2-40B4-BE49-F238E27FC236}">
                <a16:creationId xmlns:a16="http://schemas.microsoft.com/office/drawing/2014/main" id="{BA35F9DA-644F-923F-DAC3-A50F9E33BDB7}"/>
              </a:ext>
            </a:extLst>
          </p:cNvPr>
          <p:cNvSpPr txBox="1"/>
          <p:nvPr/>
        </p:nvSpPr>
        <p:spPr>
          <a:xfrm>
            <a:off x="8798574" y="5496009"/>
            <a:ext cx="1761450" cy="319190"/>
          </a:xfrm>
          <a:prstGeom prst="rect">
            <a:avLst/>
          </a:prstGeom>
          <a:noFill/>
        </p:spPr>
        <p:txBody>
          <a:bodyPr wrap="square">
            <a:spAutoFit/>
          </a:bodyPr>
          <a:lstStyle/>
          <a:p>
            <a:pPr algn="ctr">
              <a:lnSpc>
                <a:spcPct val="150000"/>
              </a:lnSpc>
            </a:pPr>
            <a:r>
              <a:rPr lang="en-US" sz="1100" i="1" dirty="0">
                <a:solidFill>
                  <a:schemeClr val="bg1"/>
                </a:solidFill>
                <a:ea typeface="Times New Roman" panose="02020603050405020304" pitchFamily="18" charset="0"/>
              </a:rPr>
              <a:t>Executive Manager</a:t>
            </a:r>
            <a:endParaRPr lang="id-ID" sz="1100" i="1" dirty="0">
              <a:solidFill>
                <a:schemeClr val="bg1"/>
              </a:solidFill>
              <a:ea typeface="Times New Roman" panose="02020603050405020304" pitchFamily="18" charset="0"/>
            </a:endParaRPr>
          </a:p>
        </p:txBody>
      </p:sp>
      <p:sp>
        <p:nvSpPr>
          <p:cNvPr id="22" name="TextBox 21">
            <a:extLst>
              <a:ext uri="{FF2B5EF4-FFF2-40B4-BE49-F238E27FC236}">
                <a16:creationId xmlns:a16="http://schemas.microsoft.com/office/drawing/2014/main" id="{EA3EACD1-C095-1DF6-F50A-2FFAE775CE7D}"/>
              </a:ext>
            </a:extLst>
          </p:cNvPr>
          <p:cNvSpPr txBox="1"/>
          <p:nvPr/>
        </p:nvSpPr>
        <p:spPr>
          <a:xfrm>
            <a:off x="8490920" y="3133896"/>
            <a:ext cx="2376756" cy="573106"/>
          </a:xfrm>
          <a:prstGeom prst="rect">
            <a:avLst/>
          </a:prstGeom>
          <a:noFill/>
        </p:spPr>
        <p:txBody>
          <a:bodyPr wrap="square">
            <a:spAutoFit/>
          </a:bodyPr>
          <a:lstStyle/>
          <a:p>
            <a:pPr algn="ctr">
              <a:lnSpc>
                <a:spcPct val="150000"/>
              </a:lnSpc>
            </a:pPr>
            <a:r>
              <a:rPr lang="id-ID" sz="1100" dirty="0">
                <a:solidFill>
                  <a:schemeClr val="bg1"/>
                </a:solidFill>
                <a:ea typeface="Times New Roman" panose="02020603050405020304" pitchFamily="18" charset="0"/>
              </a:rPr>
              <a:t>Aliquet nibh </a:t>
            </a:r>
            <a:r>
              <a:rPr lang="en-US" sz="1100" dirty="0" err="1">
                <a:solidFill>
                  <a:schemeClr val="bg1"/>
                </a:solidFill>
                <a:ea typeface="Times New Roman" panose="02020603050405020304" pitchFamily="18" charset="0"/>
              </a:rPr>
              <a:t>biba</a:t>
            </a:r>
            <a:r>
              <a:rPr lang="en-US" sz="1100" dirty="0">
                <a:solidFill>
                  <a:schemeClr val="bg1"/>
                </a:solidFill>
                <a:ea typeface="Times New Roman" panose="02020603050405020304" pitchFamily="18" charset="0"/>
              </a:rPr>
              <a:t> </a:t>
            </a:r>
            <a:r>
              <a:rPr lang="id-ID" sz="1100" dirty="0">
                <a:solidFill>
                  <a:schemeClr val="bg1"/>
                </a:solidFill>
                <a:ea typeface="Times New Roman" panose="02020603050405020304" pitchFamily="18" charset="0"/>
              </a:rPr>
              <a:t>praesent tristique magna</a:t>
            </a:r>
            <a:r>
              <a:rPr lang="en-US" sz="1100" dirty="0">
                <a:solidFill>
                  <a:schemeClr val="bg1"/>
                </a:solidFill>
                <a:ea typeface="Times New Roman" panose="02020603050405020304" pitchFamily="18" charset="0"/>
              </a:rPr>
              <a:t> </a:t>
            </a:r>
            <a:r>
              <a:rPr lang="en-US" sz="1100" dirty="0" err="1">
                <a:solidFill>
                  <a:schemeClr val="bg1"/>
                </a:solidFill>
                <a:ea typeface="Times New Roman" panose="02020603050405020304" pitchFamily="18" charset="0"/>
              </a:rPr>
              <a:t>sitaminas</a:t>
            </a:r>
            <a:r>
              <a:rPr lang="id-ID" sz="1100" dirty="0">
                <a:solidFill>
                  <a:schemeClr val="bg1"/>
                </a:solidFill>
                <a:ea typeface="Times New Roman" panose="02020603050405020304" pitchFamily="18" charset="0"/>
              </a:rPr>
              <a:t> sit</a:t>
            </a:r>
          </a:p>
        </p:txBody>
      </p:sp>
      <p:sp>
        <p:nvSpPr>
          <p:cNvPr id="25" name="TextBox 24">
            <a:extLst>
              <a:ext uri="{FF2B5EF4-FFF2-40B4-BE49-F238E27FC236}">
                <a16:creationId xmlns:a16="http://schemas.microsoft.com/office/drawing/2014/main" id="{D2324862-2EC2-03A1-77E8-EEE4B1694A20}"/>
              </a:ext>
            </a:extLst>
          </p:cNvPr>
          <p:cNvSpPr txBox="1"/>
          <p:nvPr/>
        </p:nvSpPr>
        <p:spPr>
          <a:xfrm>
            <a:off x="9435406" y="2238389"/>
            <a:ext cx="479619" cy="1453475"/>
          </a:xfrm>
          <a:prstGeom prst="rect">
            <a:avLst/>
          </a:prstGeom>
          <a:noFill/>
        </p:spPr>
        <p:txBody>
          <a:bodyPr wrap="none" rtlCol="0">
            <a:spAutoFit/>
          </a:bodyPr>
          <a:lstStyle/>
          <a:p>
            <a:pPr algn="ctr">
              <a:lnSpc>
                <a:spcPct val="150000"/>
              </a:lnSpc>
            </a:pPr>
            <a:r>
              <a:rPr lang="en-US" sz="6600" dirty="0">
                <a:solidFill>
                  <a:schemeClr val="bg1"/>
                </a:solidFill>
              </a:rPr>
              <a:t>“</a:t>
            </a:r>
          </a:p>
        </p:txBody>
      </p:sp>
      <p:sp>
        <p:nvSpPr>
          <p:cNvPr id="26" name="TextBox 25">
            <a:extLst>
              <a:ext uri="{FF2B5EF4-FFF2-40B4-BE49-F238E27FC236}">
                <a16:creationId xmlns:a16="http://schemas.microsoft.com/office/drawing/2014/main" id="{F06E6C6F-1D78-8524-BD63-4D6CD3EC64C2}"/>
              </a:ext>
            </a:extLst>
          </p:cNvPr>
          <p:cNvSpPr txBox="1"/>
          <p:nvPr/>
        </p:nvSpPr>
        <p:spPr>
          <a:xfrm>
            <a:off x="1216483" y="886399"/>
            <a:ext cx="10233890" cy="1200329"/>
          </a:xfrm>
          <a:prstGeom prst="rect">
            <a:avLst/>
          </a:prstGeom>
          <a:noFill/>
        </p:spPr>
        <p:txBody>
          <a:bodyPr wrap="square" rtlCol="0">
            <a:spAutoFit/>
          </a:bodyPr>
          <a:lstStyle/>
          <a:p>
            <a:r>
              <a:rPr lang="en-US" sz="7200" b="1" dirty="0">
                <a:solidFill>
                  <a:schemeClr val="bg1"/>
                </a:solidFill>
                <a:latin typeface="+mj-lt"/>
              </a:rPr>
              <a:t>CLIENT TESTIMONIALS</a:t>
            </a:r>
          </a:p>
        </p:txBody>
      </p:sp>
      <p:pic>
        <p:nvPicPr>
          <p:cNvPr id="6" name="Picture Placeholder 5" descr="A black background with blue text&#10;&#10;Description automatically generated">
            <a:extLst>
              <a:ext uri="{FF2B5EF4-FFF2-40B4-BE49-F238E27FC236}">
                <a16:creationId xmlns:a16="http://schemas.microsoft.com/office/drawing/2014/main" id="{66EF0BD2-4517-994B-D226-17314D70E10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pic>
        <p:nvPicPr>
          <p:cNvPr id="11" name="Picture Placeholder 10" descr="A close-up of a logo&#10;&#10;Description automatically generated">
            <a:extLst>
              <a:ext uri="{FF2B5EF4-FFF2-40B4-BE49-F238E27FC236}">
                <a16:creationId xmlns:a16="http://schemas.microsoft.com/office/drawing/2014/main" id="{E6A4F6E1-B026-1964-7337-22BB2E73EDFD}"/>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38" b="138"/>
          <a:stretch>
            <a:fillRect/>
          </a:stretch>
        </p:blipFill>
        <p:spPr/>
      </p:pic>
      <p:sp>
        <p:nvSpPr>
          <p:cNvPr id="10" name="Picture Placeholder 9">
            <a:extLst>
              <a:ext uri="{FF2B5EF4-FFF2-40B4-BE49-F238E27FC236}">
                <a16:creationId xmlns:a16="http://schemas.microsoft.com/office/drawing/2014/main" id="{2B98111A-400E-051B-B60F-2FF8E522D635}"/>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17471782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aph of a graph of a bitcoin market&#10;&#10;Description automatically generated">
            <a:extLst>
              <a:ext uri="{FF2B5EF4-FFF2-40B4-BE49-F238E27FC236}">
                <a16:creationId xmlns:a16="http://schemas.microsoft.com/office/drawing/2014/main" id="{A2FF6353-95A8-384E-B09C-E815DC59947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446" t="-2" r="2057" b="-4486"/>
          <a:stretch/>
        </p:blipFill>
        <p:spPr>
          <a:xfrm>
            <a:off x="6432000" y="1863000"/>
            <a:ext cx="5760000" cy="3131999"/>
          </a:xfrm>
        </p:spPr>
      </p:pic>
      <p:sp>
        <p:nvSpPr>
          <p:cNvPr id="3" name="TextBox 2">
            <a:extLst>
              <a:ext uri="{FF2B5EF4-FFF2-40B4-BE49-F238E27FC236}">
                <a16:creationId xmlns:a16="http://schemas.microsoft.com/office/drawing/2014/main" id="{A16854FE-919A-53CD-497A-BDD0FF10156E}"/>
              </a:ext>
            </a:extLst>
          </p:cNvPr>
          <p:cNvSpPr txBox="1"/>
          <p:nvPr/>
        </p:nvSpPr>
        <p:spPr>
          <a:xfrm>
            <a:off x="2433122" y="-443769"/>
            <a:ext cx="9844588" cy="1446550"/>
          </a:xfrm>
          <a:prstGeom prst="rect">
            <a:avLst/>
          </a:prstGeom>
          <a:noFill/>
        </p:spPr>
        <p:txBody>
          <a:bodyPr wrap="square" rtlCol="0">
            <a:spAutoFit/>
          </a:bodyPr>
          <a:lstStyle/>
          <a:p>
            <a:endParaRPr lang="en-ID" sz="4400" b="1" dirty="0">
              <a:solidFill>
                <a:schemeClr val="bg1"/>
              </a:solidFill>
              <a:latin typeface="+mj-lt"/>
            </a:endParaRPr>
          </a:p>
          <a:p>
            <a:r>
              <a:rPr lang="en-ID" sz="4400" b="1" dirty="0">
                <a:solidFill>
                  <a:schemeClr val="bg1"/>
                </a:solidFill>
                <a:latin typeface="+mj-lt"/>
              </a:rPr>
              <a:t>CRYPTO 2024 and onwards…</a:t>
            </a:r>
          </a:p>
        </p:txBody>
      </p:sp>
      <p:sp>
        <p:nvSpPr>
          <p:cNvPr id="4" name="TextBox 3">
            <a:extLst>
              <a:ext uri="{FF2B5EF4-FFF2-40B4-BE49-F238E27FC236}">
                <a16:creationId xmlns:a16="http://schemas.microsoft.com/office/drawing/2014/main" id="{BA7FEBA0-AD66-7206-1F22-193A11B0C508}"/>
              </a:ext>
            </a:extLst>
          </p:cNvPr>
          <p:cNvSpPr txBox="1"/>
          <p:nvPr/>
        </p:nvSpPr>
        <p:spPr>
          <a:xfrm>
            <a:off x="0" y="1180802"/>
            <a:ext cx="6423660" cy="5324535"/>
          </a:xfrm>
          <a:prstGeom prst="rect">
            <a:avLst/>
          </a:prstGeom>
          <a:noFill/>
        </p:spPr>
        <p:txBody>
          <a:bodyPr wrap="square">
            <a:spAutoFit/>
          </a:bodyPr>
          <a:lstStyle/>
          <a:p>
            <a:pPr marL="285750" indent="-285750" algn="just">
              <a:buFont typeface="Arial" panose="020B0604020202020204" pitchFamily="34" charset="0"/>
              <a:buChar char="•"/>
            </a:pPr>
            <a:r>
              <a:rPr lang="en-SG" sz="2000" b="0" i="0" dirty="0">
                <a:solidFill>
                  <a:schemeClr val="bg1"/>
                </a:solidFill>
                <a:effectLst/>
                <a:latin typeface="Outfit"/>
              </a:rPr>
              <a:t>The </a:t>
            </a:r>
            <a:r>
              <a:rPr lang="en-SG" sz="2000" b="1" i="0" dirty="0">
                <a:solidFill>
                  <a:schemeClr val="bg1"/>
                </a:solidFill>
                <a:effectLst/>
                <a:latin typeface="Outfit"/>
              </a:rPr>
              <a:t>Crypto Market </a:t>
            </a:r>
            <a:r>
              <a:rPr lang="en-SG" sz="2000" b="0" i="0" dirty="0">
                <a:solidFill>
                  <a:schemeClr val="bg1"/>
                </a:solidFill>
                <a:effectLst/>
                <a:latin typeface="Outfit"/>
              </a:rPr>
              <a:t> was valued at USD 5.07 Billion in 2023 and is expected to reach USD 13.25 Billion by 2031 and grow at a CAGR of 12.73 % over 2024-2031.</a:t>
            </a:r>
          </a:p>
          <a:p>
            <a:pPr marL="285750" indent="-285750" algn="just">
              <a:buFont typeface="Arial" panose="020B0604020202020204" pitchFamily="34" charset="0"/>
              <a:buChar char="•"/>
            </a:pPr>
            <a:endParaRPr lang="en-SG" sz="2000" b="0" i="0" dirty="0">
              <a:solidFill>
                <a:schemeClr val="bg1"/>
              </a:solidFill>
              <a:effectLst/>
              <a:latin typeface="Outfit"/>
            </a:endParaRPr>
          </a:p>
          <a:p>
            <a:pPr marL="285750" indent="-285750" algn="just">
              <a:buFont typeface="Arial" panose="020B0604020202020204" pitchFamily="34" charset="0"/>
              <a:buChar char="•"/>
            </a:pPr>
            <a:r>
              <a:rPr lang="en-SG" sz="2000" b="0" i="0" dirty="0">
                <a:solidFill>
                  <a:schemeClr val="bg1"/>
                </a:solidFill>
                <a:effectLst/>
                <a:latin typeface="Outfit"/>
              </a:rPr>
              <a:t>The market is driven by the rapid growth of distributed ledger technology and increased digital investments in VC. Developing nations are embracing digital currencies for financial exchanges, while the growing popularity of digital assets is set to drive further growth. </a:t>
            </a:r>
          </a:p>
          <a:p>
            <a:pPr marL="285750" indent="-285750" algn="just">
              <a:buFont typeface="Arial" panose="020B0604020202020204" pitchFamily="34" charset="0"/>
              <a:buChar char="•"/>
            </a:pPr>
            <a:endParaRPr lang="en-SG" sz="2000" dirty="0">
              <a:solidFill>
                <a:schemeClr val="bg1"/>
              </a:solidFill>
              <a:latin typeface="Outfit"/>
            </a:endParaRPr>
          </a:p>
          <a:p>
            <a:pPr marL="285750" indent="-285750" algn="just">
              <a:buFont typeface="Arial" panose="020B0604020202020204" pitchFamily="34" charset="0"/>
              <a:buChar char="•"/>
            </a:pPr>
            <a:r>
              <a:rPr lang="en-SG" sz="2000" b="0" i="0" dirty="0">
                <a:solidFill>
                  <a:schemeClr val="bg1"/>
                </a:solidFill>
                <a:effectLst/>
                <a:latin typeface="Outfit"/>
              </a:rPr>
              <a:t>Blockchain ensures decentralized, secure, and efficient transactions, prompting companies to invest and collaborate for enhanced user services. With cryptocurrencies gaining traction amid volatile traditional markets, their usage in cross-border remittances is poised to expand, offering reduced fees and enhanced transaction efficiency.</a:t>
            </a:r>
          </a:p>
        </p:txBody>
      </p:sp>
    </p:spTree>
    <p:extLst>
      <p:ext uri="{BB962C8B-B14F-4D97-AF65-F5344CB8AC3E}">
        <p14:creationId xmlns:p14="http://schemas.microsoft.com/office/powerpoint/2010/main" val="28786594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E2D5AF-71BA-B11C-30F9-19821AFFE3A1}"/>
              </a:ext>
            </a:extLst>
          </p:cNvPr>
          <p:cNvSpPr txBox="1"/>
          <p:nvPr/>
        </p:nvSpPr>
        <p:spPr>
          <a:xfrm>
            <a:off x="6152656" y="1551843"/>
            <a:ext cx="4648200" cy="1446550"/>
          </a:xfrm>
          <a:prstGeom prst="rect">
            <a:avLst/>
          </a:prstGeom>
          <a:noFill/>
        </p:spPr>
        <p:txBody>
          <a:bodyPr wrap="square" rtlCol="0">
            <a:spAutoFit/>
          </a:bodyPr>
          <a:lstStyle/>
          <a:p>
            <a:r>
              <a:rPr lang="en-US" sz="4400" b="1" dirty="0">
                <a:solidFill>
                  <a:schemeClr val="bg1"/>
                </a:solidFill>
                <a:latin typeface="+mj-lt"/>
              </a:rPr>
              <a:t>OUR CONTACT INFORMATION</a:t>
            </a:r>
            <a:endParaRPr lang="en-ID" sz="4400" b="1" dirty="0">
              <a:solidFill>
                <a:schemeClr val="bg1"/>
              </a:solidFill>
              <a:latin typeface="+mj-lt"/>
            </a:endParaRPr>
          </a:p>
        </p:txBody>
      </p:sp>
      <p:sp>
        <p:nvSpPr>
          <p:cNvPr id="4" name="TextBox 3">
            <a:extLst>
              <a:ext uri="{FF2B5EF4-FFF2-40B4-BE49-F238E27FC236}">
                <a16:creationId xmlns:a16="http://schemas.microsoft.com/office/drawing/2014/main" id="{578CC926-D9A3-34A8-4FE8-225931F772A9}"/>
              </a:ext>
            </a:extLst>
          </p:cNvPr>
          <p:cNvSpPr txBox="1"/>
          <p:nvPr/>
        </p:nvSpPr>
        <p:spPr>
          <a:xfrm>
            <a:off x="6555818" y="3516410"/>
            <a:ext cx="3502089" cy="339837"/>
          </a:xfrm>
          <a:prstGeom prst="rect">
            <a:avLst/>
          </a:prstGeom>
          <a:noFill/>
        </p:spPr>
        <p:txBody>
          <a:bodyPr wrap="square">
            <a:spAutoFit/>
          </a:bodyPr>
          <a:lstStyle/>
          <a:p>
            <a:pPr>
              <a:lnSpc>
                <a:spcPct val="150000"/>
              </a:lnSpc>
            </a:pPr>
            <a:r>
              <a:rPr lang="en-US" sz="1200" dirty="0">
                <a:solidFill>
                  <a:schemeClr val="bg1"/>
                </a:solidFill>
                <a:ea typeface="Times New Roman" panose="02020603050405020304" pitchFamily="18" charset="0"/>
              </a:rPr>
              <a:t>12 Your Street Name, Your City Name 1234</a:t>
            </a:r>
            <a:endParaRPr lang="id-ID" sz="1200" dirty="0">
              <a:solidFill>
                <a:schemeClr val="bg1"/>
              </a:solidFill>
              <a:ea typeface="Times New Roman" panose="02020603050405020304" pitchFamily="18" charset="0"/>
            </a:endParaRPr>
          </a:p>
        </p:txBody>
      </p:sp>
      <p:sp>
        <p:nvSpPr>
          <p:cNvPr id="5" name="Freeform 99">
            <a:extLst>
              <a:ext uri="{FF2B5EF4-FFF2-40B4-BE49-F238E27FC236}">
                <a16:creationId xmlns:a16="http://schemas.microsoft.com/office/drawing/2014/main" id="{1E222907-8A60-B829-7DFA-5798BAC0F69B}"/>
              </a:ext>
            </a:extLst>
          </p:cNvPr>
          <p:cNvSpPr>
            <a:spLocks noEditPoints="1"/>
          </p:cNvSpPr>
          <p:nvPr/>
        </p:nvSpPr>
        <p:spPr bwMode="auto">
          <a:xfrm flipH="1">
            <a:off x="6264143" y="3357671"/>
            <a:ext cx="190076" cy="302570"/>
          </a:xfrm>
          <a:custGeom>
            <a:avLst/>
            <a:gdLst/>
            <a:ahLst/>
            <a:cxnLst>
              <a:cxn ang="0">
                <a:pos x="98" y="0"/>
              </a:cxn>
              <a:cxn ang="0">
                <a:pos x="60" y="7"/>
              </a:cxn>
              <a:cxn ang="0">
                <a:pos x="29" y="27"/>
              </a:cxn>
              <a:cxn ang="0">
                <a:pos x="7" y="59"/>
              </a:cxn>
              <a:cxn ang="0">
                <a:pos x="0" y="98"/>
              </a:cxn>
              <a:cxn ang="0">
                <a:pos x="0" y="116"/>
              </a:cxn>
              <a:cxn ang="0">
                <a:pos x="9" y="154"/>
              </a:cxn>
              <a:cxn ang="0">
                <a:pos x="31" y="208"/>
              </a:cxn>
              <a:cxn ang="0">
                <a:pos x="67" y="270"/>
              </a:cxn>
              <a:cxn ang="0">
                <a:pos x="98" y="311"/>
              </a:cxn>
              <a:cxn ang="0">
                <a:pos x="112" y="291"/>
              </a:cxn>
              <a:cxn ang="0">
                <a:pos x="147" y="241"/>
              </a:cxn>
              <a:cxn ang="0">
                <a:pos x="180" y="172"/>
              </a:cxn>
              <a:cxn ang="0">
                <a:pos x="190" y="134"/>
              </a:cxn>
              <a:cxn ang="0">
                <a:pos x="196" y="98"/>
              </a:cxn>
              <a:cxn ang="0">
                <a:pos x="194" y="78"/>
              </a:cxn>
              <a:cxn ang="0">
                <a:pos x="178" y="41"/>
              </a:cxn>
              <a:cxn ang="0">
                <a:pos x="152" y="16"/>
              </a:cxn>
              <a:cxn ang="0">
                <a:pos x="118" y="1"/>
              </a:cxn>
              <a:cxn ang="0">
                <a:pos x="98" y="0"/>
              </a:cxn>
              <a:cxn ang="0">
                <a:pos x="98" y="157"/>
              </a:cxn>
              <a:cxn ang="0">
                <a:pos x="74" y="152"/>
              </a:cxn>
              <a:cxn ang="0">
                <a:pos x="54" y="139"/>
              </a:cxn>
              <a:cxn ang="0">
                <a:pos x="42" y="119"/>
              </a:cxn>
              <a:cxn ang="0">
                <a:pos x="38" y="98"/>
              </a:cxn>
              <a:cxn ang="0">
                <a:pos x="38" y="85"/>
              </a:cxn>
              <a:cxn ang="0">
                <a:pos x="47" y="63"/>
              </a:cxn>
              <a:cxn ang="0">
                <a:pos x="64" y="47"/>
              </a:cxn>
              <a:cxn ang="0">
                <a:pos x="85" y="38"/>
              </a:cxn>
              <a:cxn ang="0">
                <a:pos x="98" y="36"/>
              </a:cxn>
              <a:cxn ang="0">
                <a:pos x="122" y="41"/>
              </a:cxn>
              <a:cxn ang="0">
                <a:pos x="140" y="54"/>
              </a:cxn>
              <a:cxn ang="0">
                <a:pos x="152" y="74"/>
              </a:cxn>
              <a:cxn ang="0">
                <a:pos x="158" y="98"/>
              </a:cxn>
              <a:cxn ang="0">
                <a:pos x="156" y="108"/>
              </a:cxn>
              <a:cxn ang="0">
                <a:pos x="147" y="130"/>
              </a:cxn>
              <a:cxn ang="0">
                <a:pos x="131" y="146"/>
              </a:cxn>
              <a:cxn ang="0">
                <a:pos x="109" y="156"/>
              </a:cxn>
              <a:cxn ang="0">
                <a:pos x="98" y="157"/>
              </a:cxn>
              <a:cxn ang="0">
                <a:pos x="60" y="98"/>
              </a:cxn>
              <a:cxn ang="0">
                <a:pos x="62" y="112"/>
              </a:cxn>
              <a:cxn ang="0">
                <a:pos x="71" y="123"/>
              </a:cxn>
              <a:cxn ang="0">
                <a:pos x="83" y="132"/>
              </a:cxn>
              <a:cxn ang="0">
                <a:pos x="98" y="134"/>
              </a:cxn>
              <a:cxn ang="0">
                <a:pos x="105" y="134"/>
              </a:cxn>
              <a:cxn ang="0">
                <a:pos x="118" y="128"/>
              </a:cxn>
              <a:cxn ang="0">
                <a:pos x="129" y="117"/>
              </a:cxn>
              <a:cxn ang="0">
                <a:pos x="134" y="105"/>
              </a:cxn>
              <a:cxn ang="0">
                <a:pos x="136" y="98"/>
              </a:cxn>
              <a:cxn ang="0">
                <a:pos x="132" y="81"/>
              </a:cxn>
              <a:cxn ang="0">
                <a:pos x="125" y="70"/>
              </a:cxn>
              <a:cxn ang="0">
                <a:pos x="112" y="61"/>
              </a:cxn>
              <a:cxn ang="0">
                <a:pos x="98" y="59"/>
              </a:cxn>
              <a:cxn ang="0">
                <a:pos x="89" y="59"/>
              </a:cxn>
              <a:cxn ang="0">
                <a:pos x="76" y="65"/>
              </a:cxn>
              <a:cxn ang="0">
                <a:pos x="65" y="76"/>
              </a:cxn>
              <a:cxn ang="0">
                <a:pos x="60" y="88"/>
              </a:cxn>
              <a:cxn ang="0">
                <a:pos x="60" y="98"/>
              </a:cxn>
            </a:cxnLst>
            <a:rect l="0" t="0" r="r" b="b"/>
            <a:pathLst>
              <a:path w="196" h="311">
                <a:moveTo>
                  <a:pt x="98" y="0"/>
                </a:moveTo>
                <a:lnTo>
                  <a:pt x="98" y="0"/>
                </a:lnTo>
                <a:lnTo>
                  <a:pt x="78" y="1"/>
                </a:lnTo>
                <a:lnTo>
                  <a:pt x="60" y="7"/>
                </a:lnTo>
                <a:lnTo>
                  <a:pt x="44" y="16"/>
                </a:lnTo>
                <a:lnTo>
                  <a:pt x="29" y="27"/>
                </a:lnTo>
                <a:lnTo>
                  <a:pt x="16" y="41"/>
                </a:lnTo>
                <a:lnTo>
                  <a:pt x="7" y="59"/>
                </a:lnTo>
                <a:lnTo>
                  <a:pt x="2" y="78"/>
                </a:lnTo>
                <a:lnTo>
                  <a:pt x="0" y="98"/>
                </a:lnTo>
                <a:lnTo>
                  <a:pt x="0" y="98"/>
                </a:lnTo>
                <a:lnTo>
                  <a:pt x="0" y="116"/>
                </a:lnTo>
                <a:lnTo>
                  <a:pt x="4" y="134"/>
                </a:lnTo>
                <a:lnTo>
                  <a:pt x="9" y="154"/>
                </a:lnTo>
                <a:lnTo>
                  <a:pt x="15" y="172"/>
                </a:lnTo>
                <a:lnTo>
                  <a:pt x="31" y="208"/>
                </a:lnTo>
                <a:lnTo>
                  <a:pt x="49" y="241"/>
                </a:lnTo>
                <a:lnTo>
                  <a:pt x="67" y="270"/>
                </a:lnTo>
                <a:lnTo>
                  <a:pt x="82" y="291"/>
                </a:lnTo>
                <a:lnTo>
                  <a:pt x="98" y="311"/>
                </a:lnTo>
                <a:lnTo>
                  <a:pt x="98" y="311"/>
                </a:lnTo>
                <a:lnTo>
                  <a:pt x="112" y="291"/>
                </a:lnTo>
                <a:lnTo>
                  <a:pt x="129" y="270"/>
                </a:lnTo>
                <a:lnTo>
                  <a:pt x="147" y="241"/>
                </a:lnTo>
                <a:lnTo>
                  <a:pt x="165" y="208"/>
                </a:lnTo>
                <a:lnTo>
                  <a:pt x="180" y="172"/>
                </a:lnTo>
                <a:lnTo>
                  <a:pt x="187" y="154"/>
                </a:lnTo>
                <a:lnTo>
                  <a:pt x="190" y="134"/>
                </a:lnTo>
                <a:lnTo>
                  <a:pt x="194" y="116"/>
                </a:lnTo>
                <a:lnTo>
                  <a:pt x="196" y="98"/>
                </a:lnTo>
                <a:lnTo>
                  <a:pt x="196" y="98"/>
                </a:lnTo>
                <a:lnTo>
                  <a:pt x="194" y="78"/>
                </a:lnTo>
                <a:lnTo>
                  <a:pt x="187" y="59"/>
                </a:lnTo>
                <a:lnTo>
                  <a:pt x="178" y="41"/>
                </a:lnTo>
                <a:lnTo>
                  <a:pt x="167" y="27"/>
                </a:lnTo>
                <a:lnTo>
                  <a:pt x="152" y="16"/>
                </a:lnTo>
                <a:lnTo>
                  <a:pt x="136" y="7"/>
                </a:lnTo>
                <a:lnTo>
                  <a:pt x="118" y="1"/>
                </a:lnTo>
                <a:lnTo>
                  <a:pt x="98" y="0"/>
                </a:lnTo>
                <a:lnTo>
                  <a:pt x="98" y="0"/>
                </a:lnTo>
                <a:close/>
                <a:moveTo>
                  <a:pt x="98" y="157"/>
                </a:moveTo>
                <a:lnTo>
                  <a:pt x="98" y="157"/>
                </a:lnTo>
                <a:lnTo>
                  <a:pt x="85" y="156"/>
                </a:lnTo>
                <a:lnTo>
                  <a:pt x="74" y="152"/>
                </a:lnTo>
                <a:lnTo>
                  <a:pt x="64" y="146"/>
                </a:lnTo>
                <a:lnTo>
                  <a:pt x="54" y="139"/>
                </a:lnTo>
                <a:lnTo>
                  <a:pt x="47" y="130"/>
                </a:lnTo>
                <a:lnTo>
                  <a:pt x="42" y="119"/>
                </a:lnTo>
                <a:lnTo>
                  <a:pt x="38" y="108"/>
                </a:lnTo>
                <a:lnTo>
                  <a:pt x="38" y="98"/>
                </a:lnTo>
                <a:lnTo>
                  <a:pt x="38" y="98"/>
                </a:lnTo>
                <a:lnTo>
                  <a:pt x="38" y="85"/>
                </a:lnTo>
                <a:lnTo>
                  <a:pt x="42" y="74"/>
                </a:lnTo>
                <a:lnTo>
                  <a:pt x="47" y="63"/>
                </a:lnTo>
                <a:lnTo>
                  <a:pt x="54" y="54"/>
                </a:lnTo>
                <a:lnTo>
                  <a:pt x="64" y="47"/>
                </a:lnTo>
                <a:lnTo>
                  <a:pt x="74" y="41"/>
                </a:lnTo>
                <a:lnTo>
                  <a:pt x="85" y="38"/>
                </a:lnTo>
                <a:lnTo>
                  <a:pt x="98" y="36"/>
                </a:lnTo>
                <a:lnTo>
                  <a:pt x="98" y="36"/>
                </a:lnTo>
                <a:lnTo>
                  <a:pt x="109" y="38"/>
                </a:lnTo>
                <a:lnTo>
                  <a:pt x="122" y="41"/>
                </a:lnTo>
                <a:lnTo>
                  <a:pt x="131" y="47"/>
                </a:lnTo>
                <a:lnTo>
                  <a:pt x="140" y="54"/>
                </a:lnTo>
                <a:lnTo>
                  <a:pt x="147" y="63"/>
                </a:lnTo>
                <a:lnTo>
                  <a:pt x="152" y="74"/>
                </a:lnTo>
                <a:lnTo>
                  <a:pt x="156" y="85"/>
                </a:lnTo>
                <a:lnTo>
                  <a:pt x="158" y="98"/>
                </a:lnTo>
                <a:lnTo>
                  <a:pt x="158" y="98"/>
                </a:lnTo>
                <a:lnTo>
                  <a:pt x="156" y="108"/>
                </a:lnTo>
                <a:lnTo>
                  <a:pt x="152" y="119"/>
                </a:lnTo>
                <a:lnTo>
                  <a:pt x="147" y="130"/>
                </a:lnTo>
                <a:lnTo>
                  <a:pt x="140" y="139"/>
                </a:lnTo>
                <a:lnTo>
                  <a:pt x="131" y="146"/>
                </a:lnTo>
                <a:lnTo>
                  <a:pt x="122" y="152"/>
                </a:lnTo>
                <a:lnTo>
                  <a:pt x="109" y="156"/>
                </a:lnTo>
                <a:lnTo>
                  <a:pt x="98" y="157"/>
                </a:lnTo>
                <a:lnTo>
                  <a:pt x="98" y="157"/>
                </a:lnTo>
                <a:close/>
                <a:moveTo>
                  <a:pt x="60" y="98"/>
                </a:moveTo>
                <a:lnTo>
                  <a:pt x="60" y="98"/>
                </a:lnTo>
                <a:lnTo>
                  <a:pt x="60" y="105"/>
                </a:lnTo>
                <a:lnTo>
                  <a:pt x="62" y="112"/>
                </a:lnTo>
                <a:lnTo>
                  <a:pt x="65" y="117"/>
                </a:lnTo>
                <a:lnTo>
                  <a:pt x="71" y="123"/>
                </a:lnTo>
                <a:lnTo>
                  <a:pt x="76" y="128"/>
                </a:lnTo>
                <a:lnTo>
                  <a:pt x="83" y="132"/>
                </a:lnTo>
                <a:lnTo>
                  <a:pt x="89" y="134"/>
                </a:lnTo>
                <a:lnTo>
                  <a:pt x="98" y="134"/>
                </a:lnTo>
                <a:lnTo>
                  <a:pt x="98" y="134"/>
                </a:lnTo>
                <a:lnTo>
                  <a:pt x="105" y="134"/>
                </a:lnTo>
                <a:lnTo>
                  <a:pt x="112" y="132"/>
                </a:lnTo>
                <a:lnTo>
                  <a:pt x="118" y="128"/>
                </a:lnTo>
                <a:lnTo>
                  <a:pt x="125" y="123"/>
                </a:lnTo>
                <a:lnTo>
                  <a:pt x="129" y="117"/>
                </a:lnTo>
                <a:lnTo>
                  <a:pt x="132" y="112"/>
                </a:lnTo>
                <a:lnTo>
                  <a:pt x="134" y="105"/>
                </a:lnTo>
                <a:lnTo>
                  <a:pt x="136" y="98"/>
                </a:lnTo>
                <a:lnTo>
                  <a:pt x="136" y="98"/>
                </a:lnTo>
                <a:lnTo>
                  <a:pt x="134" y="88"/>
                </a:lnTo>
                <a:lnTo>
                  <a:pt x="132" y="81"/>
                </a:lnTo>
                <a:lnTo>
                  <a:pt x="129" y="76"/>
                </a:lnTo>
                <a:lnTo>
                  <a:pt x="125" y="70"/>
                </a:lnTo>
                <a:lnTo>
                  <a:pt x="118" y="65"/>
                </a:lnTo>
                <a:lnTo>
                  <a:pt x="112" y="61"/>
                </a:lnTo>
                <a:lnTo>
                  <a:pt x="105" y="59"/>
                </a:lnTo>
                <a:lnTo>
                  <a:pt x="98" y="59"/>
                </a:lnTo>
                <a:lnTo>
                  <a:pt x="98" y="59"/>
                </a:lnTo>
                <a:lnTo>
                  <a:pt x="89" y="59"/>
                </a:lnTo>
                <a:lnTo>
                  <a:pt x="83" y="61"/>
                </a:lnTo>
                <a:lnTo>
                  <a:pt x="76" y="65"/>
                </a:lnTo>
                <a:lnTo>
                  <a:pt x="71" y="70"/>
                </a:lnTo>
                <a:lnTo>
                  <a:pt x="65" y="76"/>
                </a:lnTo>
                <a:lnTo>
                  <a:pt x="62" y="81"/>
                </a:lnTo>
                <a:lnTo>
                  <a:pt x="60" y="88"/>
                </a:lnTo>
                <a:lnTo>
                  <a:pt x="60" y="98"/>
                </a:lnTo>
                <a:lnTo>
                  <a:pt x="60" y="98"/>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lt1"/>
              </a:solidFill>
            </a:endParaRPr>
          </a:p>
        </p:txBody>
      </p:sp>
      <p:sp>
        <p:nvSpPr>
          <p:cNvPr id="6" name="Rectangle 5">
            <a:extLst>
              <a:ext uri="{FF2B5EF4-FFF2-40B4-BE49-F238E27FC236}">
                <a16:creationId xmlns:a16="http://schemas.microsoft.com/office/drawing/2014/main" id="{A2713A2C-4DAE-9119-7276-688D78CA6EC2}"/>
              </a:ext>
            </a:extLst>
          </p:cNvPr>
          <p:cNvSpPr>
            <a:spLocks noChangeArrowheads="1"/>
          </p:cNvSpPr>
          <p:nvPr/>
        </p:nvSpPr>
        <p:spPr bwMode="auto">
          <a:xfrm>
            <a:off x="6584847" y="3195752"/>
            <a:ext cx="22510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panose="020F0502020204030203" pitchFamily="34" charset="0"/>
              </a:defRPr>
            </a:lvl1pPr>
            <a:lvl2pPr marL="742950" indent="-285750">
              <a:defRPr>
                <a:solidFill>
                  <a:schemeClr val="tx1"/>
                </a:solidFill>
                <a:latin typeface="Lato" panose="020F0502020204030203" pitchFamily="34" charset="0"/>
              </a:defRPr>
            </a:lvl2pPr>
            <a:lvl3pPr marL="1143000" indent="-228600">
              <a:defRPr>
                <a:solidFill>
                  <a:schemeClr val="tx1"/>
                </a:solidFill>
                <a:latin typeface="Lato" panose="020F0502020204030203" pitchFamily="34" charset="0"/>
              </a:defRPr>
            </a:lvl3pPr>
            <a:lvl4pPr marL="1600200" indent="-228600">
              <a:defRPr>
                <a:solidFill>
                  <a:schemeClr val="tx1"/>
                </a:solidFill>
                <a:latin typeface="Lato" panose="020F0502020204030203" pitchFamily="34" charset="0"/>
              </a:defRPr>
            </a:lvl4pPr>
            <a:lvl5pPr marL="2057400" indent="-228600">
              <a:defRPr>
                <a:solidFill>
                  <a:schemeClr val="tx1"/>
                </a:solidFill>
                <a:latin typeface="Lato" panose="020F0502020204030203" pitchFamily="34" charset="0"/>
              </a:defRPr>
            </a:lvl5pPr>
            <a:lvl6pPr marL="2514600" indent="-228600" fontAlgn="base">
              <a:spcBef>
                <a:spcPct val="0"/>
              </a:spcBef>
              <a:spcAft>
                <a:spcPct val="0"/>
              </a:spcAft>
              <a:defRPr>
                <a:solidFill>
                  <a:schemeClr val="tx1"/>
                </a:solidFill>
                <a:latin typeface="Lato" panose="020F0502020204030203" pitchFamily="34" charset="0"/>
              </a:defRPr>
            </a:lvl6pPr>
            <a:lvl7pPr marL="2971800" indent="-228600" fontAlgn="base">
              <a:spcBef>
                <a:spcPct val="0"/>
              </a:spcBef>
              <a:spcAft>
                <a:spcPct val="0"/>
              </a:spcAft>
              <a:defRPr>
                <a:solidFill>
                  <a:schemeClr val="tx1"/>
                </a:solidFill>
                <a:latin typeface="Lato" panose="020F0502020204030203" pitchFamily="34" charset="0"/>
              </a:defRPr>
            </a:lvl7pPr>
            <a:lvl8pPr marL="3429000" indent="-228600" fontAlgn="base">
              <a:spcBef>
                <a:spcPct val="0"/>
              </a:spcBef>
              <a:spcAft>
                <a:spcPct val="0"/>
              </a:spcAft>
              <a:defRPr>
                <a:solidFill>
                  <a:schemeClr val="tx1"/>
                </a:solidFill>
                <a:latin typeface="Lato" panose="020F0502020204030203" pitchFamily="34" charset="0"/>
              </a:defRPr>
            </a:lvl8pPr>
            <a:lvl9pPr marL="3886200" indent="-228600" fontAlgn="base">
              <a:spcBef>
                <a:spcPct val="0"/>
              </a:spcBef>
              <a:spcAft>
                <a:spcPct val="0"/>
              </a:spcAft>
              <a:defRPr>
                <a:solidFill>
                  <a:schemeClr val="tx1"/>
                </a:solidFill>
                <a:latin typeface="Lato" panose="020F0502020204030203" pitchFamily="34" charset="0"/>
              </a:defRPr>
            </a:lvl9pPr>
          </a:lstStyle>
          <a:p>
            <a:pPr eaLnBrk="1" hangingPunct="1">
              <a:lnSpc>
                <a:spcPct val="150000"/>
              </a:lnSpc>
            </a:pPr>
            <a:r>
              <a:rPr lang="en-US" altLang="en-US" sz="1600" b="1" dirty="0">
                <a:solidFill>
                  <a:schemeClr val="bg1"/>
                </a:solidFill>
                <a:latin typeface="+mj-lt"/>
              </a:rPr>
              <a:t>ADDRESS</a:t>
            </a:r>
            <a:endParaRPr lang="id-ID" altLang="en-US" sz="1600" b="1" dirty="0">
              <a:solidFill>
                <a:schemeClr val="bg1"/>
              </a:solidFill>
              <a:latin typeface="+mj-lt"/>
            </a:endParaRPr>
          </a:p>
        </p:txBody>
      </p:sp>
      <p:sp>
        <p:nvSpPr>
          <p:cNvPr id="7" name="TextBox 6">
            <a:extLst>
              <a:ext uri="{FF2B5EF4-FFF2-40B4-BE49-F238E27FC236}">
                <a16:creationId xmlns:a16="http://schemas.microsoft.com/office/drawing/2014/main" id="{DE02A016-9026-FCB1-9C71-180BA05370C5}"/>
              </a:ext>
            </a:extLst>
          </p:cNvPr>
          <p:cNvSpPr txBox="1"/>
          <p:nvPr/>
        </p:nvSpPr>
        <p:spPr>
          <a:xfrm>
            <a:off x="6555818" y="4241365"/>
            <a:ext cx="3502089" cy="339837"/>
          </a:xfrm>
          <a:prstGeom prst="rect">
            <a:avLst/>
          </a:prstGeom>
          <a:noFill/>
        </p:spPr>
        <p:txBody>
          <a:bodyPr wrap="square">
            <a:spAutoFit/>
          </a:bodyPr>
          <a:lstStyle/>
          <a:p>
            <a:pPr>
              <a:lnSpc>
                <a:spcPct val="150000"/>
              </a:lnSpc>
            </a:pPr>
            <a:r>
              <a:rPr lang="en-US" sz="1200" dirty="0">
                <a:solidFill>
                  <a:schemeClr val="bg1"/>
                </a:solidFill>
                <a:ea typeface="Times New Roman" panose="02020603050405020304" pitchFamily="18" charset="0"/>
              </a:rPr>
              <a:t>+123 456 7890 / 067 837 736 7263</a:t>
            </a:r>
            <a:endParaRPr lang="id-ID" sz="1200" dirty="0">
              <a:solidFill>
                <a:schemeClr val="bg1"/>
              </a:solidFill>
              <a:ea typeface="Times New Roman" panose="02020603050405020304" pitchFamily="18" charset="0"/>
            </a:endParaRPr>
          </a:p>
        </p:txBody>
      </p:sp>
      <p:sp>
        <p:nvSpPr>
          <p:cNvPr id="8" name="Rectangle 7">
            <a:extLst>
              <a:ext uri="{FF2B5EF4-FFF2-40B4-BE49-F238E27FC236}">
                <a16:creationId xmlns:a16="http://schemas.microsoft.com/office/drawing/2014/main" id="{AB64A925-E611-2D9A-628C-34D71170F69B}"/>
              </a:ext>
            </a:extLst>
          </p:cNvPr>
          <p:cNvSpPr>
            <a:spLocks noChangeArrowheads="1"/>
          </p:cNvSpPr>
          <p:nvPr/>
        </p:nvSpPr>
        <p:spPr bwMode="auto">
          <a:xfrm>
            <a:off x="6584847" y="3920707"/>
            <a:ext cx="22510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panose="020F0502020204030203" pitchFamily="34" charset="0"/>
              </a:defRPr>
            </a:lvl1pPr>
            <a:lvl2pPr marL="742950" indent="-285750">
              <a:defRPr>
                <a:solidFill>
                  <a:schemeClr val="tx1"/>
                </a:solidFill>
                <a:latin typeface="Lato" panose="020F0502020204030203" pitchFamily="34" charset="0"/>
              </a:defRPr>
            </a:lvl2pPr>
            <a:lvl3pPr marL="1143000" indent="-228600">
              <a:defRPr>
                <a:solidFill>
                  <a:schemeClr val="tx1"/>
                </a:solidFill>
                <a:latin typeface="Lato" panose="020F0502020204030203" pitchFamily="34" charset="0"/>
              </a:defRPr>
            </a:lvl3pPr>
            <a:lvl4pPr marL="1600200" indent="-228600">
              <a:defRPr>
                <a:solidFill>
                  <a:schemeClr val="tx1"/>
                </a:solidFill>
                <a:latin typeface="Lato" panose="020F0502020204030203" pitchFamily="34" charset="0"/>
              </a:defRPr>
            </a:lvl4pPr>
            <a:lvl5pPr marL="2057400" indent="-228600">
              <a:defRPr>
                <a:solidFill>
                  <a:schemeClr val="tx1"/>
                </a:solidFill>
                <a:latin typeface="Lato" panose="020F0502020204030203" pitchFamily="34" charset="0"/>
              </a:defRPr>
            </a:lvl5pPr>
            <a:lvl6pPr marL="2514600" indent="-228600" fontAlgn="base">
              <a:spcBef>
                <a:spcPct val="0"/>
              </a:spcBef>
              <a:spcAft>
                <a:spcPct val="0"/>
              </a:spcAft>
              <a:defRPr>
                <a:solidFill>
                  <a:schemeClr val="tx1"/>
                </a:solidFill>
                <a:latin typeface="Lato" panose="020F0502020204030203" pitchFamily="34" charset="0"/>
              </a:defRPr>
            </a:lvl6pPr>
            <a:lvl7pPr marL="2971800" indent="-228600" fontAlgn="base">
              <a:spcBef>
                <a:spcPct val="0"/>
              </a:spcBef>
              <a:spcAft>
                <a:spcPct val="0"/>
              </a:spcAft>
              <a:defRPr>
                <a:solidFill>
                  <a:schemeClr val="tx1"/>
                </a:solidFill>
                <a:latin typeface="Lato" panose="020F0502020204030203" pitchFamily="34" charset="0"/>
              </a:defRPr>
            </a:lvl7pPr>
            <a:lvl8pPr marL="3429000" indent="-228600" fontAlgn="base">
              <a:spcBef>
                <a:spcPct val="0"/>
              </a:spcBef>
              <a:spcAft>
                <a:spcPct val="0"/>
              </a:spcAft>
              <a:defRPr>
                <a:solidFill>
                  <a:schemeClr val="tx1"/>
                </a:solidFill>
                <a:latin typeface="Lato" panose="020F0502020204030203" pitchFamily="34" charset="0"/>
              </a:defRPr>
            </a:lvl8pPr>
            <a:lvl9pPr marL="3886200" indent="-228600" fontAlgn="base">
              <a:spcBef>
                <a:spcPct val="0"/>
              </a:spcBef>
              <a:spcAft>
                <a:spcPct val="0"/>
              </a:spcAft>
              <a:defRPr>
                <a:solidFill>
                  <a:schemeClr val="tx1"/>
                </a:solidFill>
                <a:latin typeface="Lato" panose="020F0502020204030203" pitchFamily="34" charset="0"/>
              </a:defRPr>
            </a:lvl9pPr>
          </a:lstStyle>
          <a:p>
            <a:pPr eaLnBrk="1" hangingPunct="1">
              <a:lnSpc>
                <a:spcPct val="150000"/>
              </a:lnSpc>
            </a:pPr>
            <a:r>
              <a:rPr lang="en-US" altLang="en-US" sz="1600" b="1" dirty="0">
                <a:solidFill>
                  <a:schemeClr val="bg1"/>
                </a:solidFill>
                <a:latin typeface="+mj-lt"/>
              </a:rPr>
              <a:t>PHONE NUMBER</a:t>
            </a:r>
            <a:endParaRPr lang="id-ID" altLang="en-US" sz="1600" b="1" dirty="0">
              <a:solidFill>
                <a:schemeClr val="bg1"/>
              </a:solidFill>
              <a:latin typeface="+mj-lt"/>
            </a:endParaRPr>
          </a:p>
        </p:txBody>
      </p:sp>
      <p:sp>
        <p:nvSpPr>
          <p:cNvPr id="9" name="TextBox 8">
            <a:extLst>
              <a:ext uri="{FF2B5EF4-FFF2-40B4-BE49-F238E27FC236}">
                <a16:creationId xmlns:a16="http://schemas.microsoft.com/office/drawing/2014/main" id="{AC010B67-81F4-6E58-70E2-829C29ABC08D}"/>
              </a:ext>
            </a:extLst>
          </p:cNvPr>
          <p:cNvSpPr txBox="1"/>
          <p:nvPr/>
        </p:nvSpPr>
        <p:spPr>
          <a:xfrm>
            <a:off x="6555818" y="4966320"/>
            <a:ext cx="3502089" cy="339837"/>
          </a:xfrm>
          <a:prstGeom prst="rect">
            <a:avLst/>
          </a:prstGeom>
          <a:noFill/>
        </p:spPr>
        <p:txBody>
          <a:bodyPr wrap="square">
            <a:spAutoFit/>
          </a:bodyPr>
          <a:lstStyle/>
          <a:p>
            <a:pPr>
              <a:lnSpc>
                <a:spcPct val="150000"/>
              </a:lnSpc>
            </a:pPr>
            <a:r>
              <a:rPr lang="en-US" sz="1200" dirty="0" err="1">
                <a:solidFill>
                  <a:schemeClr val="bg1"/>
                </a:solidFill>
                <a:ea typeface="Times New Roman" panose="02020603050405020304" pitchFamily="18" charset="0"/>
              </a:rPr>
              <a:t>www.stakos.net</a:t>
            </a:r>
            <a:endParaRPr lang="id-ID" sz="1200" dirty="0">
              <a:solidFill>
                <a:schemeClr val="bg1"/>
              </a:solidFill>
              <a:ea typeface="Times New Roman" panose="02020603050405020304" pitchFamily="18" charset="0"/>
            </a:endParaRPr>
          </a:p>
        </p:txBody>
      </p:sp>
      <p:sp>
        <p:nvSpPr>
          <p:cNvPr id="10" name="Rectangle 9">
            <a:extLst>
              <a:ext uri="{FF2B5EF4-FFF2-40B4-BE49-F238E27FC236}">
                <a16:creationId xmlns:a16="http://schemas.microsoft.com/office/drawing/2014/main" id="{C530BC3A-BC76-E78D-793B-A9EA58AD3BCE}"/>
              </a:ext>
            </a:extLst>
          </p:cNvPr>
          <p:cNvSpPr>
            <a:spLocks noChangeArrowheads="1"/>
          </p:cNvSpPr>
          <p:nvPr/>
        </p:nvSpPr>
        <p:spPr bwMode="auto">
          <a:xfrm>
            <a:off x="6584847" y="4645662"/>
            <a:ext cx="22510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panose="020F0502020204030203" pitchFamily="34" charset="0"/>
              </a:defRPr>
            </a:lvl1pPr>
            <a:lvl2pPr marL="742950" indent="-285750">
              <a:defRPr>
                <a:solidFill>
                  <a:schemeClr val="tx1"/>
                </a:solidFill>
                <a:latin typeface="Lato" panose="020F0502020204030203" pitchFamily="34" charset="0"/>
              </a:defRPr>
            </a:lvl2pPr>
            <a:lvl3pPr marL="1143000" indent="-228600">
              <a:defRPr>
                <a:solidFill>
                  <a:schemeClr val="tx1"/>
                </a:solidFill>
                <a:latin typeface="Lato" panose="020F0502020204030203" pitchFamily="34" charset="0"/>
              </a:defRPr>
            </a:lvl3pPr>
            <a:lvl4pPr marL="1600200" indent="-228600">
              <a:defRPr>
                <a:solidFill>
                  <a:schemeClr val="tx1"/>
                </a:solidFill>
                <a:latin typeface="Lato" panose="020F0502020204030203" pitchFamily="34" charset="0"/>
              </a:defRPr>
            </a:lvl4pPr>
            <a:lvl5pPr marL="2057400" indent="-228600">
              <a:defRPr>
                <a:solidFill>
                  <a:schemeClr val="tx1"/>
                </a:solidFill>
                <a:latin typeface="Lato" panose="020F0502020204030203" pitchFamily="34" charset="0"/>
              </a:defRPr>
            </a:lvl5pPr>
            <a:lvl6pPr marL="2514600" indent="-228600" fontAlgn="base">
              <a:spcBef>
                <a:spcPct val="0"/>
              </a:spcBef>
              <a:spcAft>
                <a:spcPct val="0"/>
              </a:spcAft>
              <a:defRPr>
                <a:solidFill>
                  <a:schemeClr val="tx1"/>
                </a:solidFill>
                <a:latin typeface="Lato" panose="020F0502020204030203" pitchFamily="34" charset="0"/>
              </a:defRPr>
            </a:lvl6pPr>
            <a:lvl7pPr marL="2971800" indent="-228600" fontAlgn="base">
              <a:spcBef>
                <a:spcPct val="0"/>
              </a:spcBef>
              <a:spcAft>
                <a:spcPct val="0"/>
              </a:spcAft>
              <a:defRPr>
                <a:solidFill>
                  <a:schemeClr val="tx1"/>
                </a:solidFill>
                <a:latin typeface="Lato" panose="020F0502020204030203" pitchFamily="34" charset="0"/>
              </a:defRPr>
            </a:lvl7pPr>
            <a:lvl8pPr marL="3429000" indent="-228600" fontAlgn="base">
              <a:spcBef>
                <a:spcPct val="0"/>
              </a:spcBef>
              <a:spcAft>
                <a:spcPct val="0"/>
              </a:spcAft>
              <a:defRPr>
                <a:solidFill>
                  <a:schemeClr val="tx1"/>
                </a:solidFill>
                <a:latin typeface="Lato" panose="020F0502020204030203" pitchFamily="34" charset="0"/>
              </a:defRPr>
            </a:lvl8pPr>
            <a:lvl9pPr marL="3886200" indent="-228600" fontAlgn="base">
              <a:spcBef>
                <a:spcPct val="0"/>
              </a:spcBef>
              <a:spcAft>
                <a:spcPct val="0"/>
              </a:spcAft>
              <a:defRPr>
                <a:solidFill>
                  <a:schemeClr val="tx1"/>
                </a:solidFill>
                <a:latin typeface="Lato" panose="020F0502020204030203" pitchFamily="34" charset="0"/>
              </a:defRPr>
            </a:lvl9pPr>
          </a:lstStyle>
          <a:p>
            <a:pPr eaLnBrk="1" hangingPunct="1">
              <a:lnSpc>
                <a:spcPct val="150000"/>
              </a:lnSpc>
            </a:pPr>
            <a:r>
              <a:rPr lang="en-US" altLang="en-US" sz="1600" b="1" dirty="0">
                <a:solidFill>
                  <a:schemeClr val="bg1"/>
                </a:solidFill>
                <a:latin typeface="+mj-lt"/>
              </a:rPr>
              <a:t>WEBSITE</a:t>
            </a:r>
            <a:endParaRPr lang="id-ID" altLang="en-US" sz="1600" b="1" dirty="0">
              <a:solidFill>
                <a:schemeClr val="bg1"/>
              </a:solidFill>
              <a:latin typeface="+mj-lt"/>
            </a:endParaRPr>
          </a:p>
        </p:txBody>
      </p:sp>
      <p:grpSp>
        <p:nvGrpSpPr>
          <p:cNvPr id="11" name="Group 1584">
            <a:extLst>
              <a:ext uri="{FF2B5EF4-FFF2-40B4-BE49-F238E27FC236}">
                <a16:creationId xmlns:a16="http://schemas.microsoft.com/office/drawing/2014/main" id="{9D806889-C701-C32E-81B8-524E1B245EBC}"/>
              </a:ext>
            </a:extLst>
          </p:cNvPr>
          <p:cNvGrpSpPr>
            <a:grpSpLocks noChangeAspect="1"/>
          </p:cNvGrpSpPr>
          <p:nvPr/>
        </p:nvGrpSpPr>
        <p:grpSpPr bwMode="auto">
          <a:xfrm>
            <a:off x="6264143" y="4089829"/>
            <a:ext cx="251846" cy="251403"/>
            <a:chOff x="587" y="3409"/>
            <a:chExt cx="569" cy="568"/>
          </a:xfrm>
          <a:solidFill>
            <a:schemeClr val="bg1"/>
          </a:solidFill>
        </p:grpSpPr>
        <p:sp>
          <p:nvSpPr>
            <p:cNvPr id="12" name="Freeform 1586">
              <a:extLst>
                <a:ext uri="{FF2B5EF4-FFF2-40B4-BE49-F238E27FC236}">
                  <a16:creationId xmlns:a16="http://schemas.microsoft.com/office/drawing/2014/main" id="{DC0FBDA0-9487-D173-46A1-3A008615FD31}"/>
                </a:ext>
              </a:extLst>
            </p:cNvPr>
            <p:cNvSpPr>
              <a:spLocks/>
            </p:cNvSpPr>
            <p:nvPr/>
          </p:nvSpPr>
          <p:spPr bwMode="auto">
            <a:xfrm>
              <a:off x="587" y="3463"/>
              <a:ext cx="514" cy="514"/>
            </a:xfrm>
            <a:custGeom>
              <a:avLst/>
              <a:gdLst>
                <a:gd name="T0" fmla="*/ 641 w 3087"/>
                <a:gd name="T1" fmla="*/ 14 h 3085"/>
                <a:gd name="T2" fmla="*/ 747 w 3087"/>
                <a:gd name="T3" fmla="*/ 82 h 3085"/>
                <a:gd name="T4" fmla="*/ 1052 w 3087"/>
                <a:gd name="T5" fmla="*/ 385 h 3085"/>
                <a:gd name="T6" fmla="*/ 1206 w 3087"/>
                <a:gd name="T7" fmla="*/ 558 h 3085"/>
                <a:gd name="T8" fmla="*/ 1238 w 3087"/>
                <a:gd name="T9" fmla="*/ 671 h 3085"/>
                <a:gd name="T10" fmla="*/ 1206 w 3087"/>
                <a:gd name="T11" fmla="*/ 783 h 3085"/>
                <a:gd name="T12" fmla="*/ 1027 w 3087"/>
                <a:gd name="T13" fmla="*/ 980 h 3085"/>
                <a:gd name="T14" fmla="*/ 884 w 3087"/>
                <a:gd name="T15" fmla="*/ 1130 h 3085"/>
                <a:gd name="T16" fmla="*/ 888 w 3087"/>
                <a:gd name="T17" fmla="*/ 1171 h 3085"/>
                <a:gd name="T18" fmla="*/ 989 w 3087"/>
                <a:gd name="T19" fmla="*/ 1361 h 3085"/>
                <a:gd name="T20" fmla="*/ 1115 w 3087"/>
                <a:gd name="T21" fmla="*/ 1534 h 3085"/>
                <a:gd name="T22" fmla="*/ 1330 w 3087"/>
                <a:gd name="T23" fmla="*/ 1773 h 3085"/>
                <a:gd name="T24" fmla="*/ 1571 w 3087"/>
                <a:gd name="T25" fmla="*/ 1985 h 3085"/>
                <a:gd name="T26" fmla="*/ 1788 w 3087"/>
                <a:gd name="T27" fmla="*/ 2133 h 3085"/>
                <a:gd name="T28" fmla="*/ 1913 w 3087"/>
                <a:gd name="T29" fmla="*/ 2196 h 3085"/>
                <a:gd name="T30" fmla="*/ 1957 w 3087"/>
                <a:gd name="T31" fmla="*/ 2202 h 3085"/>
                <a:gd name="T32" fmla="*/ 2108 w 3087"/>
                <a:gd name="T33" fmla="*/ 2056 h 3085"/>
                <a:gd name="T34" fmla="*/ 2298 w 3087"/>
                <a:gd name="T35" fmla="*/ 1881 h 3085"/>
                <a:gd name="T36" fmla="*/ 2398 w 3087"/>
                <a:gd name="T37" fmla="*/ 1848 h 3085"/>
                <a:gd name="T38" fmla="*/ 2500 w 3087"/>
                <a:gd name="T39" fmla="*/ 1865 h 3085"/>
                <a:gd name="T40" fmla="*/ 2597 w 3087"/>
                <a:gd name="T41" fmla="*/ 1930 h 3085"/>
                <a:gd name="T42" fmla="*/ 3031 w 3087"/>
                <a:gd name="T43" fmla="*/ 2367 h 3085"/>
                <a:gd name="T44" fmla="*/ 3081 w 3087"/>
                <a:gd name="T45" fmla="*/ 2467 h 3085"/>
                <a:gd name="T46" fmla="*/ 3081 w 3087"/>
                <a:gd name="T47" fmla="*/ 2571 h 3085"/>
                <a:gd name="T48" fmla="*/ 3030 w 3087"/>
                <a:gd name="T49" fmla="*/ 2671 h 3085"/>
                <a:gd name="T50" fmla="*/ 2885 w 3087"/>
                <a:gd name="T51" fmla="*/ 2818 h 3085"/>
                <a:gd name="T52" fmla="*/ 2735 w 3087"/>
                <a:gd name="T53" fmla="*/ 2973 h 3085"/>
                <a:gd name="T54" fmla="*/ 2615 w 3087"/>
                <a:gd name="T55" fmla="*/ 3049 h 3085"/>
                <a:gd name="T56" fmla="*/ 2479 w 3087"/>
                <a:gd name="T57" fmla="*/ 3083 h 3085"/>
                <a:gd name="T58" fmla="*/ 2299 w 3087"/>
                <a:gd name="T59" fmla="*/ 3076 h 3085"/>
                <a:gd name="T60" fmla="*/ 2062 w 3087"/>
                <a:gd name="T61" fmla="*/ 3025 h 3085"/>
                <a:gd name="T62" fmla="*/ 1834 w 3087"/>
                <a:gd name="T63" fmla="*/ 2938 h 3085"/>
                <a:gd name="T64" fmla="*/ 1529 w 3087"/>
                <a:gd name="T65" fmla="*/ 2780 h 3085"/>
                <a:gd name="T66" fmla="*/ 1205 w 3087"/>
                <a:gd name="T67" fmla="*/ 2565 h 3085"/>
                <a:gd name="T68" fmla="*/ 909 w 3087"/>
                <a:gd name="T69" fmla="*/ 2314 h 3085"/>
                <a:gd name="T70" fmla="*/ 640 w 3087"/>
                <a:gd name="T71" fmla="*/ 2028 h 3085"/>
                <a:gd name="T72" fmla="*/ 424 w 3087"/>
                <a:gd name="T73" fmla="*/ 1745 h 3085"/>
                <a:gd name="T74" fmla="*/ 240 w 3087"/>
                <a:gd name="T75" fmla="*/ 1443 h 3085"/>
                <a:gd name="T76" fmla="*/ 93 w 3087"/>
                <a:gd name="T77" fmla="*/ 1118 h 3085"/>
                <a:gd name="T78" fmla="*/ 28 w 3087"/>
                <a:gd name="T79" fmla="*/ 907 h 3085"/>
                <a:gd name="T80" fmla="*/ 0 w 3087"/>
                <a:gd name="T81" fmla="*/ 687 h 3085"/>
                <a:gd name="T82" fmla="*/ 18 w 3087"/>
                <a:gd name="T83" fmla="*/ 523 h 3085"/>
                <a:gd name="T84" fmla="*/ 73 w 3087"/>
                <a:gd name="T85" fmla="*/ 404 h 3085"/>
                <a:gd name="T86" fmla="*/ 217 w 3087"/>
                <a:gd name="T87" fmla="*/ 251 h 3085"/>
                <a:gd name="T88" fmla="*/ 420 w 3087"/>
                <a:gd name="T89" fmla="*/ 53 h 3085"/>
                <a:gd name="T90" fmla="*/ 529 w 3087"/>
                <a:gd name="T91" fmla="*/ 3 h 30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7" h="3085">
                  <a:moveTo>
                    <a:pt x="566" y="0"/>
                  </a:moveTo>
                  <a:lnTo>
                    <a:pt x="604" y="3"/>
                  </a:lnTo>
                  <a:lnTo>
                    <a:pt x="641" y="14"/>
                  </a:lnTo>
                  <a:lnTo>
                    <a:pt x="678" y="29"/>
                  </a:lnTo>
                  <a:lnTo>
                    <a:pt x="713" y="52"/>
                  </a:lnTo>
                  <a:lnTo>
                    <a:pt x="747" y="82"/>
                  </a:lnTo>
                  <a:lnTo>
                    <a:pt x="850" y="184"/>
                  </a:lnTo>
                  <a:lnTo>
                    <a:pt x="952" y="287"/>
                  </a:lnTo>
                  <a:lnTo>
                    <a:pt x="1052" y="385"/>
                  </a:lnTo>
                  <a:lnTo>
                    <a:pt x="1150" y="485"/>
                  </a:lnTo>
                  <a:lnTo>
                    <a:pt x="1183" y="521"/>
                  </a:lnTo>
                  <a:lnTo>
                    <a:pt x="1206" y="558"/>
                  </a:lnTo>
                  <a:lnTo>
                    <a:pt x="1224" y="595"/>
                  </a:lnTo>
                  <a:lnTo>
                    <a:pt x="1235" y="632"/>
                  </a:lnTo>
                  <a:lnTo>
                    <a:pt x="1238" y="671"/>
                  </a:lnTo>
                  <a:lnTo>
                    <a:pt x="1235" y="708"/>
                  </a:lnTo>
                  <a:lnTo>
                    <a:pt x="1224" y="746"/>
                  </a:lnTo>
                  <a:lnTo>
                    <a:pt x="1206" y="783"/>
                  </a:lnTo>
                  <a:lnTo>
                    <a:pt x="1183" y="819"/>
                  </a:lnTo>
                  <a:lnTo>
                    <a:pt x="1151" y="855"/>
                  </a:lnTo>
                  <a:lnTo>
                    <a:pt x="1027" y="980"/>
                  </a:lnTo>
                  <a:lnTo>
                    <a:pt x="901" y="1105"/>
                  </a:lnTo>
                  <a:lnTo>
                    <a:pt x="891" y="1117"/>
                  </a:lnTo>
                  <a:lnTo>
                    <a:pt x="884" y="1130"/>
                  </a:lnTo>
                  <a:lnTo>
                    <a:pt x="881" y="1142"/>
                  </a:lnTo>
                  <a:lnTo>
                    <a:pt x="883" y="1156"/>
                  </a:lnTo>
                  <a:lnTo>
                    <a:pt x="888" y="1171"/>
                  </a:lnTo>
                  <a:lnTo>
                    <a:pt x="919" y="1237"/>
                  </a:lnTo>
                  <a:lnTo>
                    <a:pt x="952" y="1300"/>
                  </a:lnTo>
                  <a:lnTo>
                    <a:pt x="989" y="1361"/>
                  </a:lnTo>
                  <a:lnTo>
                    <a:pt x="1029" y="1420"/>
                  </a:lnTo>
                  <a:lnTo>
                    <a:pt x="1070" y="1478"/>
                  </a:lnTo>
                  <a:lnTo>
                    <a:pt x="1115" y="1534"/>
                  </a:lnTo>
                  <a:lnTo>
                    <a:pt x="1185" y="1617"/>
                  </a:lnTo>
                  <a:lnTo>
                    <a:pt x="1256" y="1697"/>
                  </a:lnTo>
                  <a:lnTo>
                    <a:pt x="1330" y="1773"/>
                  </a:lnTo>
                  <a:lnTo>
                    <a:pt x="1408" y="1847"/>
                  </a:lnTo>
                  <a:lnTo>
                    <a:pt x="1488" y="1918"/>
                  </a:lnTo>
                  <a:lnTo>
                    <a:pt x="1571" y="1985"/>
                  </a:lnTo>
                  <a:lnTo>
                    <a:pt x="1657" y="2050"/>
                  </a:lnTo>
                  <a:lnTo>
                    <a:pt x="1748" y="2109"/>
                  </a:lnTo>
                  <a:lnTo>
                    <a:pt x="1788" y="2133"/>
                  </a:lnTo>
                  <a:lnTo>
                    <a:pt x="1830" y="2153"/>
                  </a:lnTo>
                  <a:lnTo>
                    <a:pt x="1872" y="2174"/>
                  </a:lnTo>
                  <a:lnTo>
                    <a:pt x="1913" y="2196"/>
                  </a:lnTo>
                  <a:lnTo>
                    <a:pt x="1929" y="2202"/>
                  </a:lnTo>
                  <a:lnTo>
                    <a:pt x="1943" y="2204"/>
                  </a:lnTo>
                  <a:lnTo>
                    <a:pt x="1957" y="2202"/>
                  </a:lnTo>
                  <a:lnTo>
                    <a:pt x="1969" y="2195"/>
                  </a:lnTo>
                  <a:lnTo>
                    <a:pt x="1983" y="2182"/>
                  </a:lnTo>
                  <a:lnTo>
                    <a:pt x="2108" y="2056"/>
                  </a:lnTo>
                  <a:lnTo>
                    <a:pt x="2235" y="1930"/>
                  </a:lnTo>
                  <a:lnTo>
                    <a:pt x="2266" y="1903"/>
                  </a:lnTo>
                  <a:lnTo>
                    <a:pt x="2298" y="1881"/>
                  </a:lnTo>
                  <a:lnTo>
                    <a:pt x="2331" y="1865"/>
                  </a:lnTo>
                  <a:lnTo>
                    <a:pt x="2365" y="1853"/>
                  </a:lnTo>
                  <a:lnTo>
                    <a:pt x="2398" y="1848"/>
                  </a:lnTo>
                  <a:lnTo>
                    <a:pt x="2433" y="1848"/>
                  </a:lnTo>
                  <a:lnTo>
                    <a:pt x="2467" y="1853"/>
                  </a:lnTo>
                  <a:lnTo>
                    <a:pt x="2500" y="1865"/>
                  </a:lnTo>
                  <a:lnTo>
                    <a:pt x="2534" y="1881"/>
                  </a:lnTo>
                  <a:lnTo>
                    <a:pt x="2566" y="1903"/>
                  </a:lnTo>
                  <a:lnTo>
                    <a:pt x="2597" y="1930"/>
                  </a:lnTo>
                  <a:lnTo>
                    <a:pt x="2801" y="2133"/>
                  </a:lnTo>
                  <a:lnTo>
                    <a:pt x="3003" y="2335"/>
                  </a:lnTo>
                  <a:lnTo>
                    <a:pt x="3031" y="2367"/>
                  </a:lnTo>
                  <a:lnTo>
                    <a:pt x="3054" y="2399"/>
                  </a:lnTo>
                  <a:lnTo>
                    <a:pt x="3071" y="2434"/>
                  </a:lnTo>
                  <a:lnTo>
                    <a:pt x="3081" y="2467"/>
                  </a:lnTo>
                  <a:lnTo>
                    <a:pt x="3087" y="2501"/>
                  </a:lnTo>
                  <a:lnTo>
                    <a:pt x="3087" y="2536"/>
                  </a:lnTo>
                  <a:lnTo>
                    <a:pt x="3081" y="2571"/>
                  </a:lnTo>
                  <a:lnTo>
                    <a:pt x="3070" y="2605"/>
                  </a:lnTo>
                  <a:lnTo>
                    <a:pt x="3053" y="2638"/>
                  </a:lnTo>
                  <a:lnTo>
                    <a:pt x="3030" y="2671"/>
                  </a:lnTo>
                  <a:lnTo>
                    <a:pt x="3002" y="2704"/>
                  </a:lnTo>
                  <a:lnTo>
                    <a:pt x="2944" y="2761"/>
                  </a:lnTo>
                  <a:lnTo>
                    <a:pt x="2885" y="2818"/>
                  </a:lnTo>
                  <a:lnTo>
                    <a:pt x="2827" y="2876"/>
                  </a:lnTo>
                  <a:lnTo>
                    <a:pt x="2772" y="2935"/>
                  </a:lnTo>
                  <a:lnTo>
                    <a:pt x="2735" y="2973"/>
                  </a:lnTo>
                  <a:lnTo>
                    <a:pt x="2697" y="3003"/>
                  </a:lnTo>
                  <a:lnTo>
                    <a:pt x="2656" y="3029"/>
                  </a:lnTo>
                  <a:lnTo>
                    <a:pt x="2615" y="3049"/>
                  </a:lnTo>
                  <a:lnTo>
                    <a:pt x="2571" y="3065"/>
                  </a:lnTo>
                  <a:lnTo>
                    <a:pt x="2526" y="3075"/>
                  </a:lnTo>
                  <a:lnTo>
                    <a:pt x="2479" y="3083"/>
                  </a:lnTo>
                  <a:lnTo>
                    <a:pt x="2431" y="3085"/>
                  </a:lnTo>
                  <a:lnTo>
                    <a:pt x="2381" y="3084"/>
                  </a:lnTo>
                  <a:lnTo>
                    <a:pt x="2299" y="3076"/>
                  </a:lnTo>
                  <a:lnTo>
                    <a:pt x="2219" y="3064"/>
                  </a:lnTo>
                  <a:lnTo>
                    <a:pt x="2139" y="3046"/>
                  </a:lnTo>
                  <a:lnTo>
                    <a:pt x="2062" y="3025"/>
                  </a:lnTo>
                  <a:lnTo>
                    <a:pt x="1985" y="3000"/>
                  </a:lnTo>
                  <a:lnTo>
                    <a:pt x="1909" y="2970"/>
                  </a:lnTo>
                  <a:lnTo>
                    <a:pt x="1834" y="2938"/>
                  </a:lnTo>
                  <a:lnTo>
                    <a:pt x="1760" y="2904"/>
                  </a:lnTo>
                  <a:lnTo>
                    <a:pt x="1643" y="2844"/>
                  </a:lnTo>
                  <a:lnTo>
                    <a:pt x="1529" y="2780"/>
                  </a:lnTo>
                  <a:lnTo>
                    <a:pt x="1418" y="2712"/>
                  </a:lnTo>
                  <a:lnTo>
                    <a:pt x="1310" y="2640"/>
                  </a:lnTo>
                  <a:lnTo>
                    <a:pt x="1205" y="2565"/>
                  </a:lnTo>
                  <a:lnTo>
                    <a:pt x="1104" y="2486"/>
                  </a:lnTo>
                  <a:lnTo>
                    <a:pt x="1005" y="2402"/>
                  </a:lnTo>
                  <a:lnTo>
                    <a:pt x="909" y="2314"/>
                  </a:lnTo>
                  <a:lnTo>
                    <a:pt x="817" y="2223"/>
                  </a:lnTo>
                  <a:lnTo>
                    <a:pt x="726" y="2127"/>
                  </a:lnTo>
                  <a:lnTo>
                    <a:pt x="640" y="2028"/>
                  </a:lnTo>
                  <a:lnTo>
                    <a:pt x="565" y="1935"/>
                  </a:lnTo>
                  <a:lnTo>
                    <a:pt x="493" y="1842"/>
                  </a:lnTo>
                  <a:lnTo>
                    <a:pt x="424" y="1745"/>
                  </a:lnTo>
                  <a:lnTo>
                    <a:pt x="358" y="1647"/>
                  </a:lnTo>
                  <a:lnTo>
                    <a:pt x="297" y="1546"/>
                  </a:lnTo>
                  <a:lnTo>
                    <a:pt x="240" y="1443"/>
                  </a:lnTo>
                  <a:lnTo>
                    <a:pt x="187" y="1337"/>
                  </a:lnTo>
                  <a:lnTo>
                    <a:pt x="138" y="1229"/>
                  </a:lnTo>
                  <a:lnTo>
                    <a:pt x="93" y="1118"/>
                  </a:lnTo>
                  <a:lnTo>
                    <a:pt x="69" y="1049"/>
                  </a:lnTo>
                  <a:lnTo>
                    <a:pt x="47" y="978"/>
                  </a:lnTo>
                  <a:lnTo>
                    <a:pt x="28" y="907"/>
                  </a:lnTo>
                  <a:lnTo>
                    <a:pt x="13" y="835"/>
                  </a:lnTo>
                  <a:lnTo>
                    <a:pt x="4" y="761"/>
                  </a:lnTo>
                  <a:lnTo>
                    <a:pt x="0" y="687"/>
                  </a:lnTo>
                  <a:lnTo>
                    <a:pt x="3" y="613"/>
                  </a:lnTo>
                  <a:lnTo>
                    <a:pt x="8" y="567"/>
                  </a:lnTo>
                  <a:lnTo>
                    <a:pt x="18" y="523"/>
                  </a:lnTo>
                  <a:lnTo>
                    <a:pt x="32" y="481"/>
                  </a:lnTo>
                  <a:lnTo>
                    <a:pt x="50" y="441"/>
                  </a:lnTo>
                  <a:lnTo>
                    <a:pt x="73" y="404"/>
                  </a:lnTo>
                  <a:lnTo>
                    <a:pt x="100" y="369"/>
                  </a:lnTo>
                  <a:lnTo>
                    <a:pt x="132" y="335"/>
                  </a:lnTo>
                  <a:lnTo>
                    <a:pt x="217" y="251"/>
                  </a:lnTo>
                  <a:lnTo>
                    <a:pt x="301" y="167"/>
                  </a:lnTo>
                  <a:lnTo>
                    <a:pt x="386" y="82"/>
                  </a:lnTo>
                  <a:lnTo>
                    <a:pt x="420" y="53"/>
                  </a:lnTo>
                  <a:lnTo>
                    <a:pt x="455" y="30"/>
                  </a:lnTo>
                  <a:lnTo>
                    <a:pt x="492" y="14"/>
                  </a:lnTo>
                  <a:lnTo>
                    <a:pt x="529" y="3"/>
                  </a:lnTo>
                  <a:lnTo>
                    <a:pt x="566" y="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3" name="Freeform 1587">
              <a:extLst>
                <a:ext uri="{FF2B5EF4-FFF2-40B4-BE49-F238E27FC236}">
                  <a16:creationId xmlns:a16="http://schemas.microsoft.com/office/drawing/2014/main" id="{5A0EB332-7FD1-264A-2420-4DA6288ECFD9}"/>
                </a:ext>
              </a:extLst>
            </p:cNvPr>
            <p:cNvSpPr>
              <a:spLocks/>
            </p:cNvSpPr>
            <p:nvPr/>
          </p:nvSpPr>
          <p:spPr bwMode="auto">
            <a:xfrm>
              <a:off x="869" y="3522"/>
              <a:ext cx="172" cy="169"/>
            </a:xfrm>
            <a:custGeom>
              <a:avLst/>
              <a:gdLst>
                <a:gd name="T0" fmla="*/ 37 w 1033"/>
                <a:gd name="T1" fmla="*/ 0 h 1010"/>
                <a:gd name="T2" fmla="*/ 112 w 1033"/>
                <a:gd name="T3" fmla="*/ 14 h 1010"/>
                <a:gd name="T4" fmla="*/ 187 w 1033"/>
                <a:gd name="T5" fmla="*/ 31 h 1010"/>
                <a:gd name="T6" fmla="*/ 258 w 1033"/>
                <a:gd name="T7" fmla="*/ 53 h 1010"/>
                <a:gd name="T8" fmla="*/ 329 w 1033"/>
                <a:gd name="T9" fmla="*/ 80 h 1010"/>
                <a:gd name="T10" fmla="*/ 398 w 1033"/>
                <a:gd name="T11" fmla="*/ 112 h 1010"/>
                <a:gd name="T12" fmla="*/ 464 w 1033"/>
                <a:gd name="T13" fmla="*/ 148 h 1010"/>
                <a:gd name="T14" fmla="*/ 528 w 1033"/>
                <a:gd name="T15" fmla="*/ 188 h 1010"/>
                <a:gd name="T16" fmla="*/ 590 w 1033"/>
                <a:gd name="T17" fmla="*/ 233 h 1010"/>
                <a:gd name="T18" fmla="*/ 648 w 1033"/>
                <a:gd name="T19" fmla="*/ 281 h 1010"/>
                <a:gd name="T20" fmla="*/ 704 w 1033"/>
                <a:gd name="T21" fmla="*/ 333 h 1010"/>
                <a:gd name="T22" fmla="*/ 760 w 1033"/>
                <a:gd name="T23" fmla="*/ 393 h 1010"/>
                <a:gd name="T24" fmla="*/ 811 w 1033"/>
                <a:gd name="T25" fmla="*/ 455 h 1010"/>
                <a:gd name="T26" fmla="*/ 857 w 1033"/>
                <a:gd name="T27" fmla="*/ 521 h 1010"/>
                <a:gd name="T28" fmla="*/ 899 w 1033"/>
                <a:gd name="T29" fmla="*/ 589 h 1010"/>
                <a:gd name="T30" fmla="*/ 936 w 1033"/>
                <a:gd name="T31" fmla="*/ 659 h 1010"/>
                <a:gd name="T32" fmla="*/ 967 w 1033"/>
                <a:gd name="T33" fmla="*/ 733 h 1010"/>
                <a:gd name="T34" fmla="*/ 994 w 1033"/>
                <a:gd name="T35" fmla="*/ 809 h 1010"/>
                <a:gd name="T36" fmla="*/ 1016 w 1033"/>
                <a:gd name="T37" fmla="*/ 886 h 1010"/>
                <a:gd name="T38" fmla="*/ 1033 w 1033"/>
                <a:gd name="T39" fmla="*/ 966 h 1010"/>
                <a:gd name="T40" fmla="*/ 770 w 1033"/>
                <a:gd name="T41" fmla="*/ 1010 h 1010"/>
                <a:gd name="T42" fmla="*/ 755 w 1033"/>
                <a:gd name="T43" fmla="*/ 941 h 1010"/>
                <a:gd name="T44" fmla="*/ 735 w 1033"/>
                <a:gd name="T45" fmla="*/ 874 h 1010"/>
                <a:gd name="T46" fmla="*/ 712 w 1033"/>
                <a:gd name="T47" fmla="*/ 809 h 1010"/>
                <a:gd name="T48" fmla="*/ 681 w 1033"/>
                <a:gd name="T49" fmla="*/ 747 h 1010"/>
                <a:gd name="T50" fmla="*/ 647 w 1033"/>
                <a:gd name="T51" fmla="*/ 685 h 1010"/>
                <a:gd name="T52" fmla="*/ 609 w 1033"/>
                <a:gd name="T53" fmla="*/ 628 h 1010"/>
                <a:gd name="T54" fmla="*/ 565 w 1033"/>
                <a:gd name="T55" fmla="*/ 573 h 1010"/>
                <a:gd name="T56" fmla="*/ 517 w 1033"/>
                <a:gd name="T57" fmla="*/ 521 h 1010"/>
                <a:gd name="T58" fmla="*/ 468 w 1033"/>
                <a:gd name="T59" fmla="*/ 477 h 1010"/>
                <a:gd name="T60" fmla="*/ 417 w 1033"/>
                <a:gd name="T61" fmla="*/ 435 h 1010"/>
                <a:gd name="T62" fmla="*/ 363 w 1033"/>
                <a:gd name="T63" fmla="*/ 398 h 1010"/>
                <a:gd name="T64" fmla="*/ 308 w 1033"/>
                <a:gd name="T65" fmla="*/ 366 h 1010"/>
                <a:gd name="T66" fmla="*/ 250 w 1033"/>
                <a:gd name="T67" fmla="*/ 337 h 1010"/>
                <a:gd name="T68" fmla="*/ 190 w 1033"/>
                <a:gd name="T69" fmla="*/ 312 h 1010"/>
                <a:gd name="T70" fmla="*/ 129 w 1033"/>
                <a:gd name="T71" fmla="*/ 291 h 1010"/>
                <a:gd name="T72" fmla="*/ 64 w 1033"/>
                <a:gd name="T73" fmla="*/ 275 h 1010"/>
                <a:gd name="T74" fmla="*/ 0 w 1033"/>
                <a:gd name="T75" fmla="*/ 264 h 1010"/>
                <a:gd name="T76" fmla="*/ 37 w 1033"/>
                <a:gd name="T77" fmla="*/ 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3" h="1010">
                  <a:moveTo>
                    <a:pt x="37" y="0"/>
                  </a:moveTo>
                  <a:lnTo>
                    <a:pt x="112" y="14"/>
                  </a:lnTo>
                  <a:lnTo>
                    <a:pt x="187" y="31"/>
                  </a:lnTo>
                  <a:lnTo>
                    <a:pt x="258" y="53"/>
                  </a:lnTo>
                  <a:lnTo>
                    <a:pt x="329" y="80"/>
                  </a:lnTo>
                  <a:lnTo>
                    <a:pt x="398" y="112"/>
                  </a:lnTo>
                  <a:lnTo>
                    <a:pt x="464" y="148"/>
                  </a:lnTo>
                  <a:lnTo>
                    <a:pt x="528" y="188"/>
                  </a:lnTo>
                  <a:lnTo>
                    <a:pt x="590" y="233"/>
                  </a:lnTo>
                  <a:lnTo>
                    <a:pt x="648" y="281"/>
                  </a:lnTo>
                  <a:lnTo>
                    <a:pt x="704" y="333"/>
                  </a:lnTo>
                  <a:lnTo>
                    <a:pt x="760" y="393"/>
                  </a:lnTo>
                  <a:lnTo>
                    <a:pt x="811" y="455"/>
                  </a:lnTo>
                  <a:lnTo>
                    <a:pt x="857" y="521"/>
                  </a:lnTo>
                  <a:lnTo>
                    <a:pt x="899" y="589"/>
                  </a:lnTo>
                  <a:lnTo>
                    <a:pt x="936" y="659"/>
                  </a:lnTo>
                  <a:lnTo>
                    <a:pt x="967" y="733"/>
                  </a:lnTo>
                  <a:lnTo>
                    <a:pt x="994" y="809"/>
                  </a:lnTo>
                  <a:lnTo>
                    <a:pt x="1016" y="886"/>
                  </a:lnTo>
                  <a:lnTo>
                    <a:pt x="1033" y="966"/>
                  </a:lnTo>
                  <a:lnTo>
                    <a:pt x="770" y="1010"/>
                  </a:lnTo>
                  <a:lnTo>
                    <a:pt x="755" y="941"/>
                  </a:lnTo>
                  <a:lnTo>
                    <a:pt x="735" y="874"/>
                  </a:lnTo>
                  <a:lnTo>
                    <a:pt x="712" y="809"/>
                  </a:lnTo>
                  <a:lnTo>
                    <a:pt x="681" y="747"/>
                  </a:lnTo>
                  <a:lnTo>
                    <a:pt x="647" y="685"/>
                  </a:lnTo>
                  <a:lnTo>
                    <a:pt x="609" y="628"/>
                  </a:lnTo>
                  <a:lnTo>
                    <a:pt x="565" y="573"/>
                  </a:lnTo>
                  <a:lnTo>
                    <a:pt x="517" y="521"/>
                  </a:lnTo>
                  <a:lnTo>
                    <a:pt x="468" y="477"/>
                  </a:lnTo>
                  <a:lnTo>
                    <a:pt x="417" y="435"/>
                  </a:lnTo>
                  <a:lnTo>
                    <a:pt x="363" y="398"/>
                  </a:lnTo>
                  <a:lnTo>
                    <a:pt x="308" y="366"/>
                  </a:lnTo>
                  <a:lnTo>
                    <a:pt x="250" y="337"/>
                  </a:lnTo>
                  <a:lnTo>
                    <a:pt x="190" y="312"/>
                  </a:lnTo>
                  <a:lnTo>
                    <a:pt x="129" y="291"/>
                  </a:lnTo>
                  <a:lnTo>
                    <a:pt x="64" y="275"/>
                  </a:lnTo>
                  <a:lnTo>
                    <a:pt x="0" y="264"/>
                  </a:lnTo>
                  <a:lnTo>
                    <a:pt x="37" y="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14" name="Freeform 1588">
              <a:extLst>
                <a:ext uri="{FF2B5EF4-FFF2-40B4-BE49-F238E27FC236}">
                  <a16:creationId xmlns:a16="http://schemas.microsoft.com/office/drawing/2014/main" id="{E7BE861E-3501-4658-5B06-F33405E3480B}"/>
                </a:ext>
              </a:extLst>
            </p:cNvPr>
            <p:cNvSpPr>
              <a:spLocks/>
            </p:cNvSpPr>
            <p:nvPr/>
          </p:nvSpPr>
          <p:spPr bwMode="auto">
            <a:xfrm>
              <a:off x="875" y="3409"/>
              <a:ext cx="281" cy="274"/>
            </a:xfrm>
            <a:custGeom>
              <a:avLst/>
              <a:gdLst>
                <a:gd name="T0" fmla="*/ 36 w 1690"/>
                <a:gd name="T1" fmla="*/ 0 h 1646"/>
                <a:gd name="T2" fmla="*/ 141 w 1690"/>
                <a:gd name="T3" fmla="*/ 18 h 1646"/>
                <a:gd name="T4" fmla="*/ 244 w 1690"/>
                <a:gd name="T5" fmla="*/ 41 h 1646"/>
                <a:gd name="T6" fmla="*/ 345 w 1690"/>
                <a:gd name="T7" fmla="*/ 69 h 1646"/>
                <a:gd name="T8" fmla="*/ 445 w 1690"/>
                <a:gd name="T9" fmla="*/ 102 h 1646"/>
                <a:gd name="T10" fmla="*/ 541 w 1690"/>
                <a:gd name="T11" fmla="*/ 140 h 1646"/>
                <a:gd name="T12" fmla="*/ 636 w 1690"/>
                <a:gd name="T13" fmla="*/ 185 h 1646"/>
                <a:gd name="T14" fmla="*/ 728 w 1690"/>
                <a:gd name="T15" fmla="*/ 234 h 1646"/>
                <a:gd name="T16" fmla="*/ 817 w 1690"/>
                <a:gd name="T17" fmla="*/ 288 h 1646"/>
                <a:gd name="T18" fmla="*/ 904 w 1690"/>
                <a:gd name="T19" fmla="*/ 347 h 1646"/>
                <a:gd name="T20" fmla="*/ 987 w 1690"/>
                <a:gd name="T21" fmla="*/ 410 h 1646"/>
                <a:gd name="T22" fmla="*/ 1068 w 1690"/>
                <a:gd name="T23" fmla="*/ 479 h 1646"/>
                <a:gd name="T24" fmla="*/ 1145 w 1690"/>
                <a:gd name="T25" fmla="*/ 553 h 1646"/>
                <a:gd name="T26" fmla="*/ 1215 w 1690"/>
                <a:gd name="T27" fmla="*/ 626 h 1646"/>
                <a:gd name="T28" fmla="*/ 1280 w 1690"/>
                <a:gd name="T29" fmla="*/ 702 h 1646"/>
                <a:gd name="T30" fmla="*/ 1342 w 1690"/>
                <a:gd name="T31" fmla="*/ 781 h 1646"/>
                <a:gd name="T32" fmla="*/ 1399 w 1690"/>
                <a:gd name="T33" fmla="*/ 863 h 1646"/>
                <a:gd name="T34" fmla="*/ 1451 w 1690"/>
                <a:gd name="T35" fmla="*/ 948 h 1646"/>
                <a:gd name="T36" fmla="*/ 1500 w 1690"/>
                <a:gd name="T37" fmla="*/ 1035 h 1646"/>
                <a:gd name="T38" fmla="*/ 1543 w 1690"/>
                <a:gd name="T39" fmla="*/ 1125 h 1646"/>
                <a:gd name="T40" fmla="*/ 1582 w 1690"/>
                <a:gd name="T41" fmla="*/ 1216 h 1646"/>
                <a:gd name="T42" fmla="*/ 1616 w 1690"/>
                <a:gd name="T43" fmla="*/ 1309 h 1646"/>
                <a:gd name="T44" fmla="*/ 1645 w 1690"/>
                <a:gd name="T45" fmla="*/ 1405 h 1646"/>
                <a:gd name="T46" fmla="*/ 1670 w 1690"/>
                <a:gd name="T47" fmla="*/ 1502 h 1646"/>
                <a:gd name="T48" fmla="*/ 1690 w 1690"/>
                <a:gd name="T49" fmla="*/ 1601 h 1646"/>
                <a:gd name="T50" fmla="*/ 1428 w 1690"/>
                <a:gd name="T51" fmla="*/ 1646 h 1646"/>
                <a:gd name="T52" fmla="*/ 1409 w 1690"/>
                <a:gd name="T53" fmla="*/ 1552 h 1646"/>
                <a:gd name="T54" fmla="*/ 1385 w 1690"/>
                <a:gd name="T55" fmla="*/ 1461 h 1646"/>
                <a:gd name="T56" fmla="*/ 1356 w 1690"/>
                <a:gd name="T57" fmla="*/ 1372 h 1646"/>
                <a:gd name="T58" fmla="*/ 1323 w 1690"/>
                <a:gd name="T59" fmla="*/ 1284 h 1646"/>
                <a:gd name="T60" fmla="*/ 1285 w 1690"/>
                <a:gd name="T61" fmla="*/ 1198 h 1646"/>
                <a:gd name="T62" fmla="*/ 1241 w 1690"/>
                <a:gd name="T63" fmla="*/ 1115 h 1646"/>
                <a:gd name="T64" fmla="*/ 1193 w 1690"/>
                <a:gd name="T65" fmla="*/ 1035 h 1646"/>
                <a:gd name="T66" fmla="*/ 1141 w 1690"/>
                <a:gd name="T67" fmla="*/ 957 h 1646"/>
                <a:gd name="T68" fmla="*/ 1084 w 1690"/>
                <a:gd name="T69" fmla="*/ 882 h 1646"/>
                <a:gd name="T70" fmla="*/ 1024 w 1690"/>
                <a:gd name="T71" fmla="*/ 810 h 1646"/>
                <a:gd name="T72" fmla="*/ 957 w 1690"/>
                <a:gd name="T73" fmla="*/ 740 h 1646"/>
                <a:gd name="T74" fmla="*/ 884 w 1690"/>
                <a:gd name="T75" fmla="*/ 672 h 1646"/>
                <a:gd name="T76" fmla="*/ 809 w 1690"/>
                <a:gd name="T77" fmla="*/ 608 h 1646"/>
                <a:gd name="T78" fmla="*/ 729 w 1690"/>
                <a:gd name="T79" fmla="*/ 549 h 1646"/>
                <a:gd name="T80" fmla="*/ 646 w 1690"/>
                <a:gd name="T81" fmla="*/ 494 h 1646"/>
                <a:gd name="T82" fmla="*/ 561 w 1690"/>
                <a:gd name="T83" fmla="*/ 446 h 1646"/>
                <a:gd name="T84" fmla="*/ 473 w 1690"/>
                <a:gd name="T85" fmla="*/ 402 h 1646"/>
                <a:gd name="T86" fmla="*/ 382 w 1690"/>
                <a:gd name="T87" fmla="*/ 364 h 1646"/>
                <a:gd name="T88" fmla="*/ 290 w 1690"/>
                <a:gd name="T89" fmla="*/ 330 h 1646"/>
                <a:gd name="T90" fmla="*/ 195 w 1690"/>
                <a:gd name="T91" fmla="*/ 302 h 1646"/>
                <a:gd name="T92" fmla="*/ 99 w 1690"/>
                <a:gd name="T93" fmla="*/ 281 h 1646"/>
                <a:gd name="T94" fmla="*/ 0 w 1690"/>
                <a:gd name="T95" fmla="*/ 263 h 1646"/>
                <a:gd name="T96" fmla="*/ 36 w 1690"/>
                <a:gd name="T97" fmla="*/ 0 h 1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0" h="1646">
                  <a:moveTo>
                    <a:pt x="36" y="0"/>
                  </a:moveTo>
                  <a:lnTo>
                    <a:pt x="141" y="18"/>
                  </a:lnTo>
                  <a:lnTo>
                    <a:pt x="244" y="41"/>
                  </a:lnTo>
                  <a:lnTo>
                    <a:pt x="345" y="69"/>
                  </a:lnTo>
                  <a:lnTo>
                    <a:pt x="445" y="102"/>
                  </a:lnTo>
                  <a:lnTo>
                    <a:pt x="541" y="140"/>
                  </a:lnTo>
                  <a:lnTo>
                    <a:pt x="636" y="185"/>
                  </a:lnTo>
                  <a:lnTo>
                    <a:pt x="728" y="234"/>
                  </a:lnTo>
                  <a:lnTo>
                    <a:pt x="817" y="288"/>
                  </a:lnTo>
                  <a:lnTo>
                    <a:pt x="904" y="347"/>
                  </a:lnTo>
                  <a:lnTo>
                    <a:pt x="987" y="410"/>
                  </a:lnTo>
                  <a:lnTo>
                    <a:pt x="1068" y="479"/>
                  </a:lnTo>
                  <a:lnTo>
                    <a:pt x="1145" y="553"/>
                  </a:lnTo>
                  <a:lnTo>
                    <a:pt x="1215" y="626"/>
                  </a:lnTo>
                  <a:lnTo>
                    <a:pt x="1280" y="702"/>
                  </a:lnTo>
                  <a:lnTo>
                    <a:pt x="1342" y="781"/>
                  </a:lnTo>
                  <a:lnTo>
                    <a:pt x="1399" y="863"/>
                  </a:lnTo>
                  <a:lnTo>
                    <a:pt x="1451" y="948"/>
                  </a:lnTo>
                  <a:lnTo>
                    <a:pt x="1500" y="1035"/>
                  </a:lnTo>
                  <a:lnTo>
                    <a:pt x="1543" y="1125"/>
                  </a:lnTo>
                  <a:lnTo>
                    <a:pt x="1582" y="1216"/>
                  </a:lnTo>
                  <a:lnTo>
                    <a:pt x="1616" y="1309"/>
                  </a:lnTo>
                  <a:lnTo>
                    <a:pt x="1645" y="1405"/>
                  </a:lnTo>
                  <a:lnTo>
                    <a:pt x="1670" y="1502"/>
                  </a:lnTo>
                  <a:lnTo>
                    <a:pt x="1690" y="1601"/>
                  </a:lnTo>
                  <a:lnTo>
                    <a:pt x="1428" y="1646"/>
                  </a:lnTo>
                  <a:lnTo>
                    <a:pt x="1409" y="1552"/>
                  </a:lnTo>
                  <a:lnTo>
                    <a:pt x="1385" y="1461"/>
                  </a:lnTo>
                  <a:lnTo>
                    <a:pt x="1356" y="1372"/>
                  </a:lnTo>
                  <a:lnTo>
                    <a:pt x="1323" y="1284"/>
                  </a:lnTo>
                  <a:lnTo>
                    <a:pt x="1285" y="1198"/>
                  </a:lnTo>
                  <a:lnTo>
                    <a:pt x="1241" y="1115"/>
                  </a:lnTo>
                  <a:lnTo>
                    <a:pt x="1193" y="1035"/>
                  </a:lnTo>
                  <a:lnTo>
                    <a:pt x="1141" y="957"/>
                  </a:lnTo>
                  <a:lnTo>
                    <a:pt x="1084" y="882"/>
                  </a:lnTo>
                  <a:lnTo>
                    <a:pt x="1024" y="810"/>
                  </a:lnTo>
                  <a:lnTo>
                    <a:pt x="957" y="740"/>
                  </a:lnTo>
                  <a:lnTo>
                    <a:pt x="884" y="672"/>
                  </a:lnTo>
                  <a:lnTo>
                    <a:pt x="809" y="608"/>
                  </a:lnTo>
                  <a:lnTo>
                    <a:pt x="729" y="549"/>
                  </a:lnTo>
                  <a:lnTo>
                    <a:pt x="646" y="494"/>
                  </a:lnTo>
                  <a:lnTo>
                    <a:pt x="561" y="446"/>
                  </a:lnTo>
                  <a:lnTo>
                    <a:pt x="473" y="402"/>
                  </a:lnTo>
                  <a:lnTo>
                    <a:pt x="382" y="364"/>
                  </a:lnTo>
                  <a:lnTo>
                    <a:pt x="290" y="330"/>
                  </a:lnTo>
                  <a:lnTo>
                    <a:pt x="195" y="302"/>
                  </a:lnTo>
                  <a:lnTo>
                    <a:pt x="99" y="281"/>
                  </a:lnTo>
                  <a:lnTo>
                    <a:pt x="0" y="263"/>
                  </a:lnTo>
                  <a:lnTo>
                    <a:pt x="36" y="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15" name="Freeform 711">
            <a:extLst>
              <a:ext uri="{FF2B5EF4-FFF2-40B4-BE49-F238E27FC236}">
                <a16:creationId xmlns:a16="http://schemas.microsoft.com/office/drawing/2014/main" id="{BA56D564-6C7B-A79C-FD79-DAC6DB2DA8DC}"/>
              </a:ext>
            </a:extLst>
          </p:cNvPr>
          <p:cNvSpPr>
            <a:spLocks noEditPoints="1"/>
          </p:cNvSpPr>
          <p:nvPr/>
        </p:nvSpPr>
        <p:spPr bwMode="auto">
          <a:xfrm>
            <a:off x="6241126" y="4814526"/>
            <a:ext cx="264759" cy="262024"/>
          </a:xfrm>
          <a:custGeom>
            <a:avLst/>
            <a:gdLst>
              <a:gd name="T0" fmla="*/ 2522 w 3386"/>
              <a:gd name="T1" fmla="*/ 2763 h 3353"/>
              <a:gd name="T2" fmla="*/ 866 w 3386"/>
              <a:gd name="T3" fmla="*/ 2763 h 3353"/>
              <a:gd name="T4" fmla="*/ 1843 w 3386"/>
              <a:gd name="T5" fmla="*/ 2545 h 3353"/>
              <a:gd name="T6" fmla="*/ 2020 w 3386"/>
              <a:gd name="T7" fmla="*/ 2848 h 3353"/>
              <a:gd name="T8" fmla="*/ 2094 w 3386"/>
              <a:gd name="T9" fmla="*/ 2585 h 3353"/>
              <a:gd name="T10" fmla="*/ 1459 w 3386"/>
              <a:gd name="T11" fmla="*/ 2555 h 3353"/>
              <a:gd name="T12" fmla="*/ 1286 w 3386"/>
              <a:gd name="T13" fmla="*/ 2739 h 3353"/>
              <a:gd name="T14" fmla="*/ 1498 w 3386"/>
              <a:gd name="T15" fmla="*/ 2965 h 3353"/>
              <a:gd name="T16" fmla="*/ 2638 w 3386"/>
              <a:gd name="T17" fmla="*/ 2080 h 3353"/>
              <a:gd name="T18" fmla="*/ 2702 w 3386"/>
              <a:gd name="T19" fmla="*/ 2497 h 3353"/>
              <a:gd name="T20" fmla="*/ 2956 w 3386"/>
              <a:gd name="T21" fmla="*/ 2251 h 3353"/>
              <a:gd name="T22" fmla="*/ 3078 w 3386"/>
              <a:gd name="T23" fmla="*/ 1839 h 3353"/>
              <a:gd name="T24" fmla="*/ 2026 w 3386"/>
              <a:gd name="T25" fmla="*/ 2242 h 3353"/>
              <a:gd name="T26" fmla="*/ 2328 w 3386"/>
              <a:gd name="T27" fmla="*/ 2123 h 3353"/>
              <a:gd name="T28" fmla="*/ 1024 w 3386"/>
              <a:gd name="T29" fmla="*/ 1839 h 3353"/>
              <a:gd name="T30" fmla="*/ 1100 w 3386"/>
              <a:gd name="T31" fmla="*/ 2302 h 3353"/>
              <a:gd name="T32" fmla="*/ 1544 w 3386"/>
              <a:gd name="T33" fmla="*/ 2221 h 3353"/>
              <a:gd name="T34" fmla="*/ 341 w 3386"/>
              <a:gd name="T35" fmla="*/ 2009 h 3353"/>
              <a:gd name="T36" fmla="*/ 518 w 3386"/>
              <a:gd name="T37" fmla="*/ 2401 h 3353"/>
              <a:gd name="T38" fmla="*/ 817 w 3386"/>
              <a:gd name="T39" fmla="*/ 2419 h 3353"/>
              <a:gd name="T40" fmla="*/ 726 w 3386"/>
              <a:gd name="T41" fmla="*/ 1839 h 3353"/>
              <a:gd name="T42" fmla="*/ 2026 w 3386"/>
              <a:gd name="T43" fmla="*/ 1111 h 3353"/>
              <a:gd name="T44" fmla="*/ 2354 w 3386"/>
              <a:gd name="T45" fmla="*/ 1418 h 3353"/>
              <a:gd name="T46" fmla="*/ 1099 w 3386"/>
              <a:gd name="T47" fmla="*/ 1050 h 3353"/>
              <a:gd name="T48" fmla="*/ 1024 w 3386"/>
              <a:gd name="T49" fmla="*/ 1515 h 3353"/>
              <a:gd name="T50" fmla="*/ 1272 w 3386"/>
              <a:gd name="T51" fmla="*/ 1095 h 3353"/>
              <a:gd name="T52" fmla="*/ 518 w 3386"/>
              <a:gd name="T53" fmla="*/ 952 h 3353"/>
              <a:gd name="T54" fmla="*/ 341 w 3386"/>
              <a:gd name="T55" fmla="*/ 1345 h 3353"/>
              <a:gd name="T56" fmla="*/ 748 w 3386"/>
              <a:gd name="T57" fmla="*/ 1274 h 3353"/>
              <a:gd name="T58" fmla="*/ 685 w 3386"/>
              <a:gd name="T59" fmla="*/ 856 h 3353"/>
              <a:gd name="T60" fmla="*/ 2568 w 3386"/>
              <a:gd name="T61" fmla="*/ 935 h 3353"/>
              <a:gd name="T62" fmla="*/ 2660 w 3386"/>
              <a:gd name="T63" fmla="*/ 1515 h 3353"/>
              <a:gd name="T64" fmla="*/ 2991 w 3386"/>
              <a:gd name="T65" fmla="*/ 1181 h 3353"/>
              <a:gd name="T66" fmla="*/ 2763 w 3386"/>
              <a:gd name="T67" fmla="*/ 811 h 3353"/>
              <a:gd name="T68" fmla="*/ 2461 w 3386"/>
              <a:gd name="T69" fmla="*/ 549 h 3353"/>
              <a:gd name="T70" fmla="*/ 897 w 3386"/>
              <a:gd name="T71" fmla="*/ 609 h 3353"/>
              <a:gd name="T72" fmla="*/ 1843 w 3386"/>
              <a:gd name="T73" fmla="*/ 808 h 3353"/>
              <a:gd name="T74" fmla="*/ 2138 w 3386"/>
              <a:gd name="T75" fmla="*/ 677 h 3353"/>
              <a:gd name="T76" fmla="*/ 1933 w 3386"/>
              <a:gd name="T77" fmla="*/ 421 h 3353"/>
              <a:gd name="T78" fmla="*/ 1453 w 3386"/>
              <a:gd name="T79" fmla="*/ 421 h 3353"/>
              <a:gd name="T80" fmla="*/ 1248 w 3386"/>
              <a:gd name="T81" fmla="*/ 677 h 3353"/>
              <a:gd name="T82" fmla="*/ 1544 w 3386"/>
              <a:gd name="T83" fmla="*/ 808 h 3353"/>
              <a:gd name="T84" fmla="*/ 1906 w 3386"/>
              <a:gd name="T85" fmla="*/ 13 h 3353"/>
              <a:gd name="T86" fmla="*/ 2398 w 3386"/>
              <a:gd name="T87" fmla="*/ 153 h 3353"/>
              <a:gd name="T88" fmla="*/ 2818 w 3386"/>
              <a:gd name="T89" fmla="*/ 424 h 3353"/>
              <a:gd name="T90" fmla="*/ 3137 w 3386"/>
              <a:gd name="T91" fmla="*/ 803 h 3353"/>
              <a:gd name="T92" fmla="*/ 3335 w 3386"/>
              <a:gd name="T93" fmla="*/ 1264 h 3353"/>
              <a:gd name="T94" fmla="*/ 3383 w 3386"/>
              <a:gd name="T95" fmla="*/ 1783 h 3353"/>
              <a:gd name="T96" fmla="*/ 3273 w 3386"/>
              <a:gd name="T97" fmla="*/ 2282 h 3353"/>
              <a:gd name="T98" fmla="*/ 3023 w 3386"/>
              <a:gd name="T99" fmla="*/ 2713 h 3353"/>
              <a:gd name="T100" fmla="*/ 2660 w 3386"/>
              <a:gd name="T101" fmla="*/ 3052 h 3353"/>
              <a:gd name="T102" fmla="*/ 2209 w 3386"/>
              <a:gd name="T103" fmla="*/ 3273 h 3353"/>
              <a:gd name="T104" fmla="*/ 1693 w 3386"/>
              <a:gd name="T105" fmla="*/ 3353 h 3353"/>
              <a:gd name="T106" fmla="*/ 1179 w 3386"/>
              <a:gd name="T107" fmla="*/ 3273 h 3353"/>
              <a:gd name="T108" fmla="*/ 727 w 3386"/>
              <a:gd name="T109" fmla="*/ 3052 h 3353"/>
              <a:gd name="T110" fmla="*/ 363 w 3386"/>
              <a:gd name="T111" fmla="*/ 2713 h 3353"/>
              <a:gd name="T112" fmla="*/ 114 w 3386"/>
              <a:gd name="T113" fmla="*/ 2282 h 3353"/>
              <a:gd name="T114" fmla="*/ 3 w 3386"/>
              <a:gd name="T115" fmla="*/ 1783 h 3353"/>
              <a:gd name="T116" fmla="*/ 52 w 3386"/>
              <a:gd name="T117" fmla="*/ 1264 h 3353"/>
              <a:gd name="T118" fmla="*/ 249 w 3386"/>
              <a:gd name="T119" fmla="*/ 803 h 3353"/>
              <a:gd name="T120" fmla="*/ 569 w 3386"/>
              <a:gd name="T121" fmla="*/ 424 h 3353"/>
              <a:gd name="T122" fmla="*/ 988 w 3386"/>
              <a:gd name="T123" fmla="*/ 153 h 3353"/>
              <a:gd name="T124" fmla="*/ 1482 w 3386"/>
              <a:gd name="T125" fmla="*/ 13 h 3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86" h="3353">
                <a:moveTo>
                  <a:pt x="2458" y="2726"/>
                </a:moveTo>
                <a:lnTo>
                  <a:pt x="2429" y="2786"/>
                </a:lnTo>
                <a:lnTo>
                  <a:pt x="2399" y="2842"/>
                </a:lnTo>
                <a:lnTo>
                  <a:pt x="2461" y="2805"/>
                </a:lnTo>
                <a:lnTo>
                  <a:pt x="2522" y="2763"/>
                </a:lnTo>
                <a:lnTo>
                  <a:pt x="2491" y="2745"/>
                </a:lnTo>
                <a:lnTo>
                  <a:pt x="2458" y="2726"/>
                </a:lnTo>
                <a:close/>
                <a:moveTo>
                  <a:pt x="930" y="2725"/>
                </a:moveTo>
                <a:lnTo>
                  <a:pt x="898" y="2744"/>
                </a:lnTo>
                <a:lnTo>
                  <a:pt x="866" y="2763"/>
                </a:lnTo>
                <a:lnTo>
                  <a:pt x="925" y="2805"/>
                </a:lnTo>
                <a:lnTo>
                  <a:pt x="988" y="2843"/>
                </a:lnTo>
                <a:lnTo>
                  <a:pt x="958" y="2785"/>
                </a:lnTo>
                <a:lnTo>
                  <a:pt x="930" y="2725"/>
                </a:lnTo>
                <a:close/>
                <a:moveTo>
                  <a:pt x="1843" y="2545"/>
                </a:moveTo>
                <a:lnTo>
                  <a:pt x="1843" y="2991"/>
                </a:lnTo>
                <a:lnTo>
                  <a:pt x="1888" y="2965"/>
                </a:lnTo>
                <a:lnTo>
                  <a:pt x="1933" y="2932"/>
                </a:lnTo>
                <a:lnTo>
                  <a:pt x="1977" y="2893"/>
                </a:lnTo>
                <a:lnTo>
                  <a:pt x="2020" y="2848"/>
                </a:lnTo>
                <a:lnTo>
                  <a:pt x="2061" y="2796"/>
                </a:lnTo>
                <a:lnTo>
                  <a:pt x="2101" y="2739"/>
                </a:lnTo>
                <a:lnTo>
                  <a:pt x="2138" y="2676"/>
                </a:lnTo>
                <a:lnTo>
                  <a:pt x="2175" y="2607"/>
                </a:lnTo>
                <a:lnTo>
                  <a:pt x="2094" y="2585"/>
                </a:lnTo>
                <a:lnTo>
                  <a:pt x="2013" y="2568"/>
                </a:lnTo>
                <a:lnTo>
                  <a:pt x="1928" y="2555"/>
                </a:lnTo>
                <a:lnTo>
                  <a:pt x="1843" y="2545"/>
                </a:lnTo>
                <a:close/>
                <a:moveTo>
                  <a:pt x="1544" y="2545"/>
                </a:moveTo>
                <a:lnTo>
                  <a:pt x="1459" y="2555"/>
                </a:lnTo>
                <a:lnTo>
                  <a:pt x="1375" y="2568"/>
                </a:lnTo>
                <a:lnTo>
                  <a:pt x="1293" y="2585"/>
                </a:lnTo>
                <a:lnTo>
                  <a:pt x="1213" y="2607"/>
                </a:lnTo>
                <a:lnTo>
                  <a:pt x="1248" y="2676"/>
                </a:lnTo>
                <a:lnTo>
                  <a:pt x="1286" y="2739"/>
                </a:lnTo>
                <a:lnTo>
                  <a:pt x="1325" y="2796"/>
                </a:lnTo>
                <a:lnTo>
                  <a:pt x="1366" y="2848"/>
                </a:lnTo>
                <a:lnTo>
                  <a:pt x="1409" y="2893"/>
                </a:lnTo>
                <a:lnTo>
                  <a:pt x="1453" y="2932"/>
                </a:lnTo>
                <a:lnTo>
                  <a:pt x="1498" y="2965"/>
                </a:lnTo>
                <a:lnTo>
                  <a:pt x="1544" y="2991"/>
                </a:lnTo>
                <a:lnTo>
                  <a:pt x="1544" y="2545"/>
                </a:lnTo>
                <a:close/>
                <a:moveTo>
                  <a:pt x="2660" y="1839"/>
                </a:moveTo>
                <a:lnTo>
                  <a:pt x="2652" y="1961"/>
                </a:lnTo>
                <a:lnTo>
                  <a:pt x="2638" y="2080"/>
                </a:lnTo>
                <a:lnTo>
                  <a:pt x="2620" y="2196"/>
                </a:lnTo>
                <a:lnTo>
                  <a:pt x="2597" y="2308"/>
                </a:lnTo>
                <a:lnTo>
                  <a:pt x="2569" y="2418"/>
                </a:lnTo>
                <a:lnTo>
                  <a:pt x="2637" y="2457"/>
                </a:lnTo>
                <a:lnTo>
                  <a:pt x="2702" y="2497"/>
                </a:lnTo>
                <a:lnTo>
                  <a:pt x="2763" y="2542"/>
                </a:lnTo>
                <a:lnTo>
                  <a:pt x="2819" y="2473"/>
                </a:lnTo>
                <a:lnTo>
                  <a:pt x="2870" y="2401"/>
                </a:lnTo>
                <a:lnTo>
                  <a:pt x="2915" y="2327"/>
                </a:lnTo>
                <a:lnTo>
                  <a:pt x="2956" y="2251"/>
                </a:lnTo>
                <a:lnTo>
                  <a:pt x="2991" y="2172"/>
                </a:lnTo>
                <a:lnTo>
                  <a:pt x="3021" y="2092"/>
                </a:lnTo>
                <a:lnTo>
                  <a:pt x="3045" y="2009"/>
                </a:lnTo>
                <a:lnTo>
                  <a:pt x="3064" y="1925"/>
                </a:lnTo>
                <a:lnTo>
                  <a:pt x="3078" y="1839"/>
                </a:lnTo>
                <a:lnTo>
                  <a:pt x="2660" y="1839"/>
                </a:lnTo>
                <a:close/>
                <a:moveTo>
                  <a:pt x="1843" y="1839"/>
                </a:moveTo>
                <a:lnTo>
                  <a:pt x="1843" y="2221"/>
                </a:lnTo>
                <a:lnTo>
                  <a:pt x="1934" y="2229"/>
                </a:lnTo>
                <a:lnTo>
                  <a:pt x="2026" y="2242"/>
                </a:lnTo>
                <a:lnTo>
                  <a:pt x="2115" y="2258"/>
                </a:lnTo>
                <a:lnTo>
                  <a:pt x="2201" y="2279"/>
                </a:lnTo>
                <a:lnTo>
                  <a:pt x="2286" y="2303"/>
                </a:lnTo>
                <a:lnTo>
                  <a:pt x="2309" y="2215"/>
                </a:lnTo>
                <a:lnTo>
                  <a:pt x="2328" y="2123"/>
                </a:lnTo>
                <a:lnTo>
                  <a:pt x="2343" y="2030"/>
                </a:lnTo>
                <a:lnTo>
                  <a:pt x="2354" y="1936"/>
                </a:lnTo>
                <a:lnTo>
                  <a:pt x="2363" y="1839"/>
                </a:lnTo>
                <a:lnTo>
                  <a:pt x="1843" y="1839"/>
                </a:lnTo>
                <a:close/>
                <a:moveTo>
                  <a:pt x="1024" y="1839"/>
                </a:moveTo>
                <a:lnTo>
                  <a:pt x="1032" y="1936"/>
                </a:lnTo>
                <a:lnTo>
                  <a:pt x="1044" y="2030"/>
                </a:lnTo>
                <a:lnTo>
                  <a:pt x="1059" y="2123"/>
                </a:lnTo>
                <a:lnTo>
                  <a:pt x="1078" y="2214"/>
                </a:lnTo>
                <a:lnTo>
                  <a:pt x="1100" y="2302"/>
                </a:lnTo>
                <a:lnTo>
                  <a:pt x="1185" y="2278"/>
                </a:lnTo>
                <a:lnTo>
                  <a:pt x="1272" y="2257"/>
                </a:lnTo>
                <a:lnTo>
                  <a:pt x="1362" y="2241"/>
                </a:lnTo>
                <a:lnTo>
                  <a:pt x="1452" y="2229"/>
                </a:lnTo>
                <a:lnTo>
                  <a:pt x="1544" y="2221"/>
                </a:lnTo>
                <a:lnTo>
                  <a:pt x="1544" y="1839"/>
                </a:lnTo>
                <a:lnTo>
                  <a:pt x="1024" y="1839"/>
                </a:lnTo>
                <a:close/>
                <a:moveTo>
                  <a:pt x="308" y="1839"/>
                </a:moveTo>
                <a:lnTo>
                  <a:pt x="323" y="1925"/>
                </a:lnTo>
                <a:lnTo>
                  <a:pt x="341" y="2009"/>
                </a:lnTo>
                <a:lnTo>
                  <a:pt x="366" y="2092"/>
                </a:lnTo>
                <a:lnTo>
                  <a:pt x="395" y="2172"/>
                </a:lnTo>
                <a:lnTo>
                  <a:pt x="431" y="2251"/>
                </a:lnTo>
                <a:lnTo>
                  <a:pt x="471" y="2327"/>
                </a:lnTo>
                <a:lnTo>
                  <a:pt x="518" y="2401"/>
                </a:lnTo>
                <a:lnTo>
                  <a:pt x="568" y="2473"/>
                </a:lnTo>
                <a:lnTo>
                  <a:pt x="623" y="2542"/>
                </a:lnTo>
                <a:lnTo>
                  <a:pt x="686" y="2498"/>
                </a:lnTo>
                <a:lnTo>
                  <a:pt x="750" y="2457"/>
                </a:lnTo>
                <a:lnTo>
                  <a:pt x="817" y="2419"/>
                </a:lnTo>
                <a:lnTo>
                  <a:pt x="790" y="2308"/>
                </a:lnTo>
                <a:lnTo>
                  <a:pt x="767" y="2196"/>
                </a:lnTo>
                <a:lnTo>
                  <a:pt x="749" y="2080"/>
                </a:lnTo>
                <a:lnTo>
                  <a:pt x="735" y="1961"/>
                </a:lnTo>
                <a:lnTo>
                  <a:pt x="726" y="1839"/>
                </a:lnTo>
                <a:lnTo>
                  <a:pt x="308" y="1839"/>
                </a:lnTo>
                <a:close/>
                <a:moveTo>
                  <a:pt x="2286" y="1050"/>
                </a:moveTo>
                <a:lnTo>
                  <a:pt x="2202" y="1075"/>
                </a:lnTo>
                <a:lnTo>
                  <a:pt x="2115" y="1095"/>
                </a:lnTo>
                <a:lnTo>
                  <a:pt x="2026" y="1111"/>
                </a:lnTo>
                <a:lnTo>
                  <a:pt x="1936" y="1124"/>
                </a:lnTo>
                <a:lnTo>
                  <a:pt x="1843" y="1133"/>
                </a:lnTo>
                <a:lnTo>
                  <a:pt x="1843" y="1515"/>
                </a:lnTo>
                <a:lnTo>
                  <a:pt x="2363" y="1515"/>
                </a:lnTo>
                <a:lnTo>
                  <a:pt x="2354" y="1418"/>
                </a:lnTo>
                <a:lnTo>
                  <a:pt x="2343" y="1323"/>
                </a:lnTo>
                <a:lnTo>
                  <a:pt x="2328" y="1230"/>
                </a:lnTo>
                <a:lnTo>
                  <a:pt x="2309" y="1140"/>
                </a:lnTo>
                <a:lnTo>
                  <a:pt x="2286" y="1050"/>
                </a:lnTo>
                <a:close/>
                <a:moveTo>
                  <a:pt x="1099" y="1050"/>
                </a:moveTo>
                <a:lnTo>
                  <a:pt x="1077" y="1140"/>
                </a:lnTo>
                <a:lnTo>
                  <a:pt x="1059" y="1230"/>
                </a:lnTo>
                <a:lnTo>
                  <a:pt x="1044" y="1323"/>
                </a:lnTo>
                <a:lnTo>
                  <a:pt x="1032" y="1418"/>
                </a:lnTo>
                <a:lnTo>
                  <a:pt x="1024" y="1515"/>
                </a:lnTo>
                <a:lnTo>
                  <a:pt x="1544" y="1515"/>
                </a:lnTo>
                <a:lnTo>
                  <a:pt x="1544" y="1133"/>
                </a:lnTo>
                <a:lnTo>
                  <a:pt x="1452" y="1124"/>
                </a:lnTo>
                <a:lnTo>
                  <a:pt x="1362" y="1111"/>
                </a:lnTo>
                <a:lnTo>
                  <a:pt x="1272" y="1095"/>
                </a:lnTo>
                <a:lnTo>
                  <a:pt x="1185" y="1075"/>
                </a:lnTo>
                <a:lnTo>
                  <a:pt x="1099" y="1050"/>
                </a:lnTo>
                <a:close/>
                <a:moveTo>
                  <a:pt x="623" y="813"/>
                </a:moveTo>
                <a:lnTo>
                  <a:pt x="568" y="881"/>
                </a:lnTo>
                <a:lnTo>
                  <a:pt x="518" y="952"/>
                </a:lnTo>
                <a:lnTo>
                  <a:pt x="471" y="1026"/>
                </a:lnTo>
                <a:lnTo>
                  <a:pt x="431" y="1103"/>
                </a:lnTo>
                <a:lnTo>
                  <a:pt x="396" y="1181"/>
                </a:lnTo>
                <a:lnTo>
                  <a:pt x="366" y="1262"/>
                </a:lnTo>
                <a:lnTo>
                  <a:pt x="341" y="1345"/>
                </a:lnTo>
                <a:lnTo>
                  <a:pt x="323" y="1429"/>
                </a:lnTo>
                <a:lnTo>
                  <a:pt x="309" y="1515"/>
                </a:lnTo>
                <a:lnTo>
                  <a:pt x="726" y="1515"/>
                </a:lnTo>
                <a:lnTo>
                  <a:pt x="735" y="1393"/>
                </a:lnTo>
                <a:lnTo>
                  <a:pt x="748" y="1274"/>
                </a:lnTo>
                <a:lnTo>
                  <a:pt x="767" y="1157"/>
                </a:lnTo>
                <a:lnTo>
                  <a:pt x="790" y="1045"/>
                </a:lnTo>
                <a:lnTo>
                  <a:pt x="817" y="935"/>
                </a:lnTo>
                <a:lnTo>
                  <a:pt x="750" y="897"/>
                </a:lnTo>
                <a:lnTo>
                  <a:pt x="685" y="856"/>
                </a:lnTo>
                <a:lnTo>
                  <a:pt x="623" y="813"/>
                </a:lnTo>
                <a:close/>
                <a:moveTo>
                  <a:pt x="2763" y="811"/>
                </a:moveTo>
                <a:lnTo>
                  <a:pt x="2700" y="855"/>
                </a:lnTo>
                <a:lnTo>
                  <a:pt x="2636" y="897"/>
                </a:lnTo>
                <a:lnTo>
                  <a:pt x="2568" y="935"/>
                </a:lnTo>
                <a:lnTo>
                  <a:pt x="2597" y="1045"/>
                </a:lnTo>
                <a:lnTo>
                  <a:pt x="2620" y="1157"/>
                </a:lnTo>
                <a:lnTo>
                  <a:pt x="2638" y="1274"/>
                </a:lnTo>
                <a:lnTo>
                  <a:pt x="2652" y="1393"/>
                </a:lnTo>
                <a:lnTo>
                  <a:pt x="2660" y="1515"/>
                </a:lnTo>
                <a:lnTo>
                  <a:pt x="3078" y="1515"/>
                </a:lnTo>
                <a:lnTo>
                  <a:pt x="3064" y="1429"/>
                </a:lnTo>
                <a:lnTo>
                  <a:pt x="3045" y="1345"/>
                </a:lnTo>
                <a:lnTo>
                  <a:pt x="3021" y="1262"/>
                </a:lnTo>
                <a:lnTo>
                  <a:pt x="2991" y="1181"/>
                </a:lnTo>
                <a:lnTo>
                  <a:pt x="2956" y="1103"/>
                </a:lnTo>
                <a:lnTo>
                  <a:pt x="2915" y="1025"/>
                </a:lnTo>
                <a:lnTo>
                  <a:pt x="2869" y="951"/>
                </a:lnTo>
                <a:lnTo>
                  <a:pt x="2818" y="880"/>
                </a:lnTo>
                <a:lnTo>
                  <a:pt x="2763" y="811"/>
                </a:lnTo>
                <a:close/>
                <a:moveTo>
                  <a:pt x="2399" y="512"/>
                </a:moveTo>
                <a:lnTo>
                  <a:pt x="2429" y="568"/>
                </a:lnTo>
                <a:lnTo>
                  <a:pt x="2458" y="628"/>
                </a:lnTo>
                <a:lnTo>
                  <a:pt x="2522" y="590"/>
                </a:lnTo>
                <a:lnTo>
                  <a:pt x="2461" y="549"/>
                </a:lnTo>
                <a:lnTo>
                  <a:pt x="2399" y="512"/>
                </a:lnTo>
                <a:close/>
                <a:moveTo>
                  <a:pt x="988" y="512"/>
                </a:moveTo>
                <a:lnTo>
                  <a:pt x="925" y="549"/>
                </a:lnTo>
                <a:lnTo>
                  <a:pt x="866" y="590"/>
                </a:lnTo>
                <a:lnTo>
                  <a:pt x="897" y="609"/>
                </a:lnTo>
                <a:lnTo>
                  <a:pt x="930" y="627"/>
                </a:lnTo>
                <a:lnTo>
                  <a:pt x="958" y="568"/>
                </a:lnTo>
                <a:lnTo>
                  <a:pt x="988" y="512"/>
                </a:lnTo>
                <a:close/>
                <a:moveTo>
                  <a:pt x="1843" y="363"/>
                </a:moveTo>
                <a:lnTo>
                  <a:pt x="1843" y="808"/>
                </a:lnTo>
                <a:lnTo>
                  <a:pt x="1928" y="798"/>
                </a:lnTo>
                <a:lnTo>
                  <a:pt x="2012" y="785"/>
                </a:lnTo>
                <a:lnTo>
                  <a:pt x="2094" y="768"/>
                </a:lnTo>
                <a:lnTo>
                  <a:pt x="2175" y="746"/>
                </a:lnTo>
                <a:lnTo>
                  <a:pt x="2138" y="677"/>
                </a:lnTo>
                <a:lnTo>
                  <a:pt x="2101" y="614"/>
                </a:lnTo>
                <a:lnTo>
                  <a:pt x="2061" y="556"/>
                </a:lnTo>
                <a:lnTo>
                  <a:pt x="2020" y="505"/>
                </a:lnTo>
                <a:lnTo>
                  <a:pt x="1977" y="460"/>
                </a:lnTo>
                <a:lnTo>
                  <a:pt x="1933" y="421"/>
                </a:lnTo>
                <a:lnTo>
                  <a:pt x="1888" y="388"/>
                </a:lnTo>
                <a:lnTo>
                  <a:pt x="1843" y="363"/>
                </a:lnTo>
                <a:close/>
                <a:moveTo>
                  <a:pt x="1544" y="362"/>
                </a:moveTo>
                <a:lnTo>
                  <a:pt x="1498" y="388"/>
                </a:lnTo>
                <a:lnTo>
                  <a:pt x="1453" y="421"/>
                </a:lnTo>
                <a:lnTo>
                  <a:pt x="1409" y="460"/>
                </a:lnTo>
                <a:lnTo>
                  <a:pt x="1366" y="505"/>
                </a:lnTo>
                <a:lnTo>
                  <a:pt x="1325" y="556"/>
                </a:lnTo>
                <a:lnTo>
                  <a:pt x="1286" y="614"/>
                </a:lnTo>
                <a:lnTo>
                  <a:pt x="1248" y="677"/>
                </a:lnTo>
                <a:lnTo>
                  <a:pt x="1213" y="746"/>
                </a:lnTo>
                <a:lnTo>
                  <a:pt x="1292" y="768"/>
                </a:lnTo>
                <a:lnTo>
                  <a:pt x="1375" y="785"/>
                </a:lnTo>
                <a:lnTo>
                  <a:pt x="1459" y="798"/>
                </a:lnTo>
                <a:lnTo>
                  <a:pt x="1544" y="808"/>
                </a:lnTo>
                <a:lnTo>
                  <a:pt x="1544" y="362"/>
                </a:lnTo>
                <a:close/>
                <a:moveTo>
                  <a:pt x="1693" y="0"/>
                </a:moveTo>
                <a:lnTo>
                  <a:pt x="1693" y="0"/>
                </a:lnTo>
                <a:lnTo>
                  <a:pt x="1800" y="4"/>
                </a:lnTo>
                <a:lnTo>
                  <a:pt x="1906" y="13"/>
                </a:lnTo>
                <a:lnTo>
                  <a:pt x="2009" y="30"/>
                </a:lnTo>
                <a:lnTo>
                  <a:pt x="2110" y="52"/>
                </a:lnTo>
                <a:lnTo>
                  <a:pt x="2209" y="80"/>
                </a:lnTo>
                <a:lnTo>
                  <a:pt x="2305" y="114"/>
                </a:lnTo>
                <a:lnTo>
                  <a:pt x="2398" y="153"/>
                </a:lnTo>
                <a:lnTo>
                  <a:pt x="2489" y="198"/>
                </a:lnTo>
                <a:lnTo>
                  <a:pt x="2577" y="247"/>
                </a:lnTo>
                <a:lnTo>
                  <a:pt x="2660" y="301"/>
                </a:lnTo>
                <a:lnTo>
                  <a:pt x="2741" y="360"/>
                </a:lnTo>
                <a:lnTo>
                  <a:pt x="2818" y="424"/>
                </a:lnTo>
                <a:lnTo>
                  <a:pt x="2891" y="492"/>
                </a:lnTo>
                <a:lnTo>
                  <a:pt x="2959" y="564"/>
                </a:lnTo>
                <a:lnTo>
                  <a:pt x="3023" y="640"/>
                </a:lnTo>
                <a:lnTo>
                  <a:pt x="3083" y="720"/>
                </a:lnTo>
                <a:lnTo>
                  <a:pt x="3137" y="803"/>
                </a:lnTo>
                <a:lnTo>
                  <a:pt x="3188" y="889"/>
                </a:lnTo>
                <a:lnTo>
                  <a:pt x="3233" y="979"/>
                </a:lnTo>
                <a:lnTo>
                  <a:pt x="3273" y="1071"/>
                </a:lnTo>
                <a:lnTo>
                  <a:pt x="3307" y="1167"/>
                </a:lnTo>
                <a:lnTo>
                  <a:pt x="3335" y="1264"/>
                </a:lnTo>
                <a:lnTo>
                  <a:pt x="3358" y="1364"/>
                </a:lnTo>
                <a:lnTo>
                  <a:pt x="3373" y="1467"/>
                </a:lnTo>
                <a:lnTo>
                  <a:pt x="3383" y="1570"/>
                </a:lnTo>
                <a:lnTo>
                  <a:pt x="3386" y="1677"/>
                </a:lnTo>
                <a:lnTo>
                  <a:pt x="3383" y="1783"/>
                </a:lnTo>
                <a:lnTo>
                  <a:pt x="3373" y="1887"/>
                </a:lnTo>
                <a:lnTo>
                  <a:pt x="3358" y="1989"/>
                </a:lnTo>
                <a:lnTo>
                  <a:pt x="3335" y="2089"/>
                </a:lnTo>
                <a:lnTo>
                  <a:pt x="3307" y="2186"/>
                </a:lnTo>
                <a:lnTo>
                  <a:pt x="3273" y="2282"/>
                </a:lnTo>
                <a:lnTo>
                  <a:pt x="3233" y="2374"/>
                </a:lnTo>
                <a:lnTo>
                  <a:pt x="3188" y="2464"/>
                </a:lnTo>
                <a:lnTo>
                  <a:pt x="3137" y="2551"/>
                </a:lnTo>
                <a:lnTo>
                  <a:pt x="3083" y="2633"/>
                </a:lnTo>
                <a:lnTo>
                  <a:pt x="3023" y="2713"/>
                </a:lnTo>
                <a:lnTo>
                  <a:pt x="2959" y="2789"/>
                </a:lnTo>
                <a:lnTo>
                  <a:pt x="2891" y="2861"/>
                </a:lnTo>
                <a:lnTo>
                  <a:pt x="2818" y="2929"/>
                </a:lnTo>
                <a:lnTo>
                  <a:pt x="2741" y="2993"/>
                </a:lnTo>
                <a:lnTo>
                  <a:pt x="2660" y="3052"/>
                </a:lnTo>
                <a:lnTo>
                  <a:pt x="2577" y="3107"/>
                </a:lnTo>
                <a:lnTo>
                  <a:pt x="2489" y="3156"/>
                </a:lnTo>
                <a:lnTo>
                  <a:pt x="2398" y="3200"/>
                </a:lnTo>
                <a:lnTo>
                  <a:pt x="2305" y="3240"/>
                </a:lnTo>
                <a:lnTo>
                  <a:pt x="2209" y="3273"/>
                </a:lnTo>
                <a:lnTo>
                  <a:pt x="2110" y="3302"/>
                </a:lnTo>
                <a:lnTo>
                  <a:pt x="2009" y="3324"/>
                </a:lnTo>
                <a:lnTo>
                  <a:pt x="1906" y="3340"/>
                </a:lnTo>
                <a:lnTo>
                  <a:pt x="1800" y="3350"/>
                </a:lnTo>
                <a:lnTo>
                  <a:pt x="1693" y="3353"/>
                </a:lnTo>
                <a:lnTo>
                  <a:pt x="1586" y="3350"/>
                </a:lnTo>
                <a:lnTo>
                  <a:pt x="1482" y="3340"/>
                </a:lnTo>
                <a:lnTo>
                  <a:pt x="1378" y="3324"/>
                </a:lnTo>
                <a:lnTo>
                  <a:pt x="1277" y="3302"/>
                </a:lnTo>
                <a:lnTo>
                  <a:pt x="1179" y="3273"/>
                </a:lnTo>
                <a:lnTo>
                  <a:pt x="1082" y="3240"/>
                </a:lnTo>
                <a:lnTo>
                  <a:pt x="988" y="3200"/>
                </a:lnTo>
                <a:lnTo>
                  <a:pt x="898" y="3156"/>
                </a:lnTo>
                <a:lnTo>
                  <a:pt x="811" y="3107"/>
                </a:lnTo>
                <a:lnTo>
                  <a:pt x="727" y="3052"/>
                </a:lnTo>
                <a:lnTo>
                  <a:pt x="647" y="2993"/>
                </a:lnTo>
                <a:lnTo>
                  <a:pt x="569" y="2929"/>
                </a:lnTo>
                <a:lnTo>
                  <a:pt x="497" y="2861"/>
                </a:lnTo>
                <a:lnTo>
                  <a:pt x="427" y="2789"/>
                </a:lnTo>
                <a:lnTo>
                  <a:pt x="363" y="2713"/>
                </a:lnTo>
                <a:lnTo>
                  <a:pt x="304" y="2633"/>
                </a:lnTo>
                <a:lnTo>
                  <a:pt x="249" y="2551"/>
                </a:lnTo>
                <a:lnTo>
                  <a:pt x="198" y="2464"/>
                </a:lnTo>
                <a:lnTo>
                  <a:pt x="154" y="2374"/>
                </a:lnTo>
                <a:lnTo>
                  <a:pt x="114" y="2282"/>
                </a:lnTo>
                <a:lnTo>
                  <a:pt x="80" y="2186"/>
                </a:lnTo>
                <a:lnTo>
                  <a:pt x="52" y="2089"/>
                </a:lnTo>
                <a:lnTo>
                  <a:pt x="30" y="1989"/>
                </a:lnTo>
                <a:lnTo>
                  <a:pt x="13" y="1887"/>
                </a:lnTo>
                <a:lnTo>
                  <a:pt x="3" y="1783"/>
                </a:lnTo>
                <a:lnTo>
                  <a:pt x="0" y="1677"/>
                </a:lnTo>
                <a:lnTo>
                  <a:pt x="3" y="1570"/>
                </a:lnTo>
                <a:lnTo>
                  <a:pt x="13" y="1467"/>
                </a:lnTo>
                <a:lnTo>
                  <a:pt x="30" y="1364"/>
                </a:lnTo>
                <a:lnTo>
                  <a:pt x="52" y="1264"/>
                </a:lnTo>
                <a:lnTo>
                  <a:pt x="80" y="1167"/>
                </a:lnTo>
                <a:lnTo>
                  <a:pt x="114" y="1071"/>
                </a:lnTo>
                <a:lnTo>
                  <a:pt x="154" y="979"/>
                </a:lnTo>
                <a:lnTo>
                  <a:pt x="198" y="889"/>
                </a:lnTo>
                <a:lnTo>
                  <a:pt x="249" y="803"/>
                </a:lnTo>
                <a:lnTo>
                  <a:pt x="304" y="720"/>
                </a:lnTo>
                <a:lnTo>
                  <a:pt x="363" y="640"/>
                </a:lnTo>
                <a:lnTo>
                  <a:pt x="427" y="564"/>
                </a:lnTo>
                <a:lnTo>
                  <a:pt x="497" y="492"/>
                </a:lnTo>
                <a:lnTo>
                  <a:pt x="569" y="424"/>
                </a:lnTo>
                <a:lnTo>
                  <a:pt x="647" y="360"/>
                </a:lnTo>
                <a:lnTo>
                  <a:pt x="727" y="301"/>
                </a:lnTo>
                <a:lnTo>
                  <a:pt x="811" y="247"/>
                </a:lnTo>
                <a:lnTo>
                  <a:pt x="898" y="198"/>
                </a:lnTo>
                <a:lnTo>
                  <a:pt x="988" y="153"/>
                </a:lnTo>
                <a:lnTo>
                  <a:pt x="1082" y="114"/>
                </a:lnTo>
                <a:lnTo>
                  <a:pt x="1179" y="80"/>
                </a:lnTo>
                <a:lnTo>
                  <a:pt x="1277" y="52"/>
                </a:lnTo>
                <a:lnTo>
                  <a:pt x="1378" y="30"/>
                </a:lnTo>
                <a:lnTo>
                  <a:pt x="1482" y="13"/>
                </a:lnTo>
                <a:lnTo>
                  <a:pt x="1586" y="4"/>
                </a:lnTo>
                <a:lnTo>
                  <a:pt x="1693" y="0"/>
                </a:lnTo>
                <a:close/>
              </a:path>
            </a:pathLst>
          </a:cu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26" name="Group 25">
            <a:extLst>
              <a:ext uri="{FF2B5EF4-FFF2-40B4-BE49-F238E27FC236}">
                <a16:creationId xmlns:a16="http://schemas.microsoft.com/office/drawing/2014/main" id="{62AFFA79-6C71-12F2-1A81-18A66BAE5E5E}"/>
              </a:ext>
            </a:extLst>
          </p:cNvPr>
          <p:cNvGrpSpPr/>
          <p:nvPr/>
        </p:nvGrpSpPr>
        <p:grpSpPr>
          <a:xfrm flipH="1" flipV="1">
            <a:off x="5305079" y="-882915"/>
            <a:ext cx="2604491" cy="2304630"/>
            <a:chOff x="1057320" y="4949751"/>
            <a:chExt cx="2412004" cy="2134304"/>
          </a:xfrm>
        </p:grpSpPr>
        <p:cxnSp>
          <p:nvCxnSpPr>
            <p:cNvPr id="27" name="Straight Connector 26">
              <a:extLst>
                <a:ext uri="{FF2B5EF4-FFF2-40B4-BE49-F238E27FC236}">
                  <a16:creationId xmlns:a16="http://schemas.microsoft.com/office/drawing/2014/main" id="{A94E55B8-E0B0-FEBF-B346-E8C9DB4DCE6B}"/>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13F510C-02C9-621B-AD61-DC476B8E5602}"/>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62E6335-9126-44B4-5580-6E16CCC38368}"/>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5EFF031-6BA6-BF00-609F-32736E430C2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Group 30">
            <a:extLst>
              <a:ext uri="{FF2B5EF4-FFF2-40B4-BE49-F238E27FC236}">
                <a16:creationId xmlns:a16="http://schemas.microsoft.com/office/drawing/2014/main" id="{3A5425CA-2619-271D-B5C1-19046AAEC772}"/>
              </a:ext>
            </a:extLst>
          </p:cNvPr>
          <p:cNvGrpSpPr/>
          <p:nvPr/>
        </p:nvGrpSpPr>
        <p:grpSpPr>
          <a:xfrm flipH="1" flipV="1">
            <a:off x="10418218" y="3104801"/>
            <a:ext cx="2794611" cy="2472861"/>
            <a:chOff x="1057320" y="4949751"/>
            <a:chExt cx="2412004" cy="2134304"/>
          </a:xfrm>
        </p:grpSpPr>
        <p:cxnSp>
          <p:nvCxnSpPr>
            <p:cNvPr id="32" name="Straight Connector 31">
              <a:extLst>
                <a:ext uri="{FF2B5EF4-FFF2-40B4-BE49-F238E27FC236}">
                  <a16:creationId xmlns:a16="http://schemas.microsoft.com/office/drawing/2014/main" id="{A282EA8D-99B3-2752-4FC3-208B5DAEF27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BA189A7-20B1-517F-E711-EFC25A293464}"/>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C5AE93CC-73B2-FDFB-9800-2E65A43958A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3C8C237F-D73B-96DF-EB25-01C19EBE1429}"/>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89B07016-2E83-BA7A-AC95-214B9FB0AF7C}"/>
              </a:ext>
            </a:extLst>
          </p:cNvPr>
          <p:cNvGrpSpPr/>
          <p:nvPr/>
        </p:nvGrpSpPr>
        <p:grpSpPr>
          <a:xfrm flipH="1" flipV="1">
            <a:off x="4035233" y="5193826"/>
            <a:ext cx="2794611" cy="2472861"/>
            <a:chOff x="1057320" y="4949751"/>
            <a:chExt cx="2412004" cy="2134304"/>
          </a:xfrm>
        </p:grpSpPr>
        <p:cxnSp>
          <p:nvCxnSpPr>
            <p:cNvPr id="37" name="Straight Connector 36">
              <a:extLst>
                <a:ext uri="{FF2B5EF4-FFF2-40B4-BE49-F238E27FC236}">
                  <a16:creationId xmlns:a16="http://schemas.microsoft.com/office/drawing/2014/main" id="{1F8FC31C-0A9A-B029-C067-B534BC34B7D4}"/>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61F9542F-B7D9-CE24-9462-AF74A8865623}"/>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9FE6DF8-5C56-E9C2-E283-AB67F073C9E8}"/>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D2B30EE-BF85-4EAB-D4FD-282D8AD64B4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17" name="Picture Placeholder 16" descr="A group of people working in an office&#10;&#10;Description automatically generated">
            <a:extLst>
              <a:ext uri="{FF2B5EF4-FFF2-40B4-BE49-F238E27FC236}">
                <a16:creationId xmlns:a16="http://schemas.microsoft.com/office/drawing/2014/main" id="{B04125EA-8A27-4F09-5B2F-491B8308014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9315" r="19315"/>
          <a:stretch>
            <a:fillRect/>
          </a:stretch>
        </p:blipFill>
        <p:spPr/>
      </p:pic>
    </p:spTree>
    <p:extLst>
      <p:ext uri="{BB962C8B-B14F-4D97-AF65-F5344CB8AC3E}">
        <p14:creationId xmlns:p14="http://schemas.microsoft.com/office/powerpoint/2010/main" val="1253906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2FF6353-95A8-384E-B09C-E815DC599474}"/>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68" r="168"/>
          <a:stretch/>
        </p:blipFill>
        <p:spPr>
          <a:xfrm>
            <a:off x="6880860" y="1002781"/>
            <a:ext cx="5074920" cy="2759487"/>
          </a:xfrm>
        </p:spPr>
      </p:pic>
      <p:sp>
        <p:nvSpPr>
          <p:cNvPr id="3" name="TextBox 2">
            <a:extLst>
              <a:ext uri="{FF2B5EF4-FFF2-40B4-BE49-F238E27FC236}">
                <a16:creationId xmlns:a16="http://schemas.microsoft.com/office/drawing/2014/main" id="{A16854FE-919A-53CD-497A-BDD0FF10156E}"/>
              </a:ext>
            </a:extLst>
          </p:cNvPr>
          <p:cNvSpPr txBox="1"/>
          <p:nvPr/>
        </p:nvSpPr>
        <p:spPr>
          <a:xfrm>
            <a:off x="2433122" y="-443769"/>
            <a:ext cx="9844588" cy="1446550"/>
          </a:xfrm>
          <a:prstGeom prst="rect">
            <a:avLst/>
          </a:prstGeom>
          <a:noFill/>
        </p:spPr>
        <p:txBody>
          <a:bodyPr wrap="square" rtlCol="0">
            <a:spAutoFit/>
          </a:bodyPr>
          <a:lstStyle/>
          <a:p>
            <a:endParaRPr lang="en-ID" sz="4400" b="1" dirty="0">
              <a:solidFill>
                <a:schemeClr val="bg1"/>
              </a:solidFill>
              <a:latin typeface="+mj-lt"/>
            </a:endParaRPr>
          </a:p>
          <a:p>
            <a:r>
              <a:rPr lang="en-ID" sz="4400" b="1" dirty="0">
                <a:solidFill>
                  <a:schemeClr val="bg1"/>
                </a:solidFill>
                <a:latin typeface="+mj-lt"/>
              </a:rPr>
              <a:t>STAKING MARKET</a:t>
            </a:r>
          </a:p>
        </p:txBody>
      </p:sp>
      <p:sp>
        <p:nvSpPr>
          <p:cNvPr id="4" name="TextBox 3">
            <a:extLst>
              <a:ext uri="{FF2B5EF4-FFF2-40B4-BE49-F238E27FC236}">
                <a16:creationId xmlns:a16="http://schemas.microsoft.com/office/drawing/2014/main" id="{BA7FEBA0-AD66-7206-1F22-193A11B0C508}"/>
              </a:ext>
            </a:extLst>
          </p:cNvPr>
          <p:cNvSpPr txBox="1"/>
          <p:nvPr/>
        </p:nvSpPr>
        <p:spPr>
          <a:xfrm>
            <a:off x="135270" y="1846724"/>
            <a:ext cx="6423660" cy="3477875"/>
          </a:xfrm>
          <a:prstGeom prst="rect">
            <a:avLst/>
          </a:prstGeom>
          <a:noFill/>
        </p:spPr>
        <p:txBody>
          <a:bodyPr wrap="square">
            <a:spAutoFit/>
          </a:bodyPr>
          <a:lstStyle/>
          <a:p>
            <a:pPr marL="285750" indent="-285750" algn="just">
              <a:buFont typeface="Arial" panose="020B0604020202020204" pitchFamily="34" charset="0"/>
              <a:buChar char="•"/>
            </a:pPr>
            <a:r>
              <a:rPr lang="en-SG" sz="2000" b="0" i="0" dirty="0">
                <a:solidFill>
                  <a:schemeClr val="bg1"/>
                </a:solidFill>
                <a:effectLst/>
                <a:latin typeface="sohne"/>
              </a:rPr>
              <a:t>According to JP Morgan, staking returns will increase to $40 billion by 2025, almost 5x the current market size.</a:t>
            </a:r>
          </a:p>
          <a:p>
            <a:pPr marL="285750" indent="-285750" algn="just">
              <a:buFont typeface="Arial" panose="020B0604020202020204" pitchFamily="34" charset="0"/>
              <a:buChar char="•"/>
            </a:pPr>
            <a:endParaRPr lang="en-SG" sz="2000" b="0" i="0" dirty="0">
              <a:solidFill>
                <a:schemeClr val="bg1"/>
              </a:solidFill>
              <a:effectLst/>
              <a:latin typeface="Outfit"/>
            </a:endParaRPr>
          </a:p>
          <a:p>
            <a:pPr marL="285750" indent="-285750" algn="just">
              <a:buFont typeface="Arial" panose="020B0604020202020204" pitchFamily="34" charset="0"/>
              <a:buChar char="•"/>
            </a:pPr>
            <a:r>
              <a:rPr lang="en-SG" sz="2000" b="0" i="0" dirty="0">
                <a:solidFill>
                  <a:schemeClr val="bg1"/>
                </a:solidFill>
                <a:effectLst/>
                <a:latin typeface="sohne"/>
              </a:rPr>
              <a:t>Liquid Staking is one of the sectors experiencing rapid growth in recent months, managing to reach almost 30% of the cryptos staked via pools in Liquid Staking protocols.</a:t>
            </a:r>
          </a:p>
          <a:p>
            <a:pPr marL="285750" indent="-285750" algn="just">
              <a:buFont typeface="Arial" panose="020B0604020202020204" pitchFamily="34" charset="0"/>
              <a:buChar char="•"/>
            </a:pPr>
            <a:endParaRPr lang="en-SG" sz="2000" dirty="0">
              <a:solidFill>
                <a:schemeClr val="bg1"/>
              </a:solidFill>
              <a:latin typeface="Outfit"/>
            </a:endParaRPr>
          </a:p>
          <a:p>
            <a:pPr marL="285750" indent="-285750" algn="just">
              <a:buFont typeface="Arial" panose="020B0604020202020204" pitchFamily="34" charset="0"/>
              <a:buChar char="•"/>
            </a:pPr>
            <a:r>
              <a:rPr lang="en-SG" sz="2000" dirty="0">
                <a:solidFill>
                  <a:schemeClr val="bg1"/>
                </a:solidFill>
                <a:latin typeface="sohne"/>
              </a:rPr>
              <a:t>D</a:t>
            </a:r>
            <a:r>
              <a:rPr lang="en-SG" sz="2000" b="0" i="0" dirty="0">
                <a:solidFill>
                  <a:schemeClr val="bg1"/>
                </a:solidFill>
                <a:effectLst/>
                <a:latin typeface="sohne"/>
              </a:rPr>
              <a:t>emonstrates the growing interest in this emerging sector in the decentralized finance industry under the </a:t>
            </a:r>
            <a:r>
              <a:rPr lang="en-SG" sz="2000" b="0" i="0" dirty="0" err="1">
                <a:solidFill>
                  <a:schemeClr val="bg1"/>
                </a:solidFill>
                <a:effectLst/>
                <a:latin typeface="sohne"/>
              </a:rPr>
              <a:t>PoS</a:t>
            </a:r>
            <a:r>
              <a:rPr lang="en-SG" sz="2000" b="0" i="0" dirty="0">
                <a:solidFill>
                  <a:schemeClr val="bg1"/>
                </a:solidFill>
                <a:effectLst/>
                <a:latin typeface="sohne"/>
              </a:rPr>
              <a:t> consensus mechanism, which to date represents just over $190 billion</a:t>
            </a:r>
            <a:endParaRPr lang="en-SG" sz="2000" b="0" i="0" dirty="0">
              <a:solidFill>
                <a:schemeClr val="bg1"/>
              </a:solidFill>
              <a:effectLst/>
              <a:latin typeface="Outfit"/>
            </a:endParaRPr>
          </a:p>
        </p:txBody>
      </p:sp>
      <p:pic>
        <p:nvPicPr>
          <p:cNvPr id="2" name="Picture Placeholder 5">
            <a:extLst>
              <a:ext uri="{FF2B5EF4-FFF2-40B4-BE49-F238E27FC236}">
                <a16:creationId xmlns:a16="http://schemas.microsoft.com/office/drawing/2014/main" id="{29659314-1832-C759-9B58-3FFBB447228E}"/>
              </a:ext>
            </a:extLst>
          </p:cNvPr>
          <p:cNvPicPr>
            <a:picLocks noChangeAspect="1"/>
          </p:cNvPicPr>
          <p:nvPr/>
        </p:nvPicPr>
        <p:blipFill>
          <a:blip r:embed="rId3">
            <a:extLst>
              <a:ext uri="{28A0092B-C50C-407E-A947-70E740481C1C}">
                <a14:useLocalDpi xmlns:a14="http://schemas.microsoft.com/office/drawing/2010/main" val="0"/>
              </a:ext>
            </a:extLst>
          </a:blip>
          <a:srcRect t="3327" b="3327"/>
          <a:stretch/>
        </p:blipFill>
        <p:spPr>
          <a:xfrm>
            <a:off x="6880860" y="3843069"/>
            <a:ext cx="5074920" cy="2759487"/>
          </a:xfrm>
          <a:custGeom>
            <a:avLst/>
            <a:gdLst>
              <a:gd name="connsiteX0" fmla="*/ 0 w 4343399"/>
              <a:gd name="connsiteY0" fmla="*/ 0 h 2571750"/>
              <a:gd name="connsiteX1" fmla="*/ 4343399 w 4343399"/>
              <a:gd name="connsiteY1" fmla="*/ 0 h 2571750"/>
              <a:gd name="connsiteX2" fmla="*/ 4343399 w 4343399"/>
              <a:gd name="connsiteY2" fmla="*/ 2571750 h 2571750"/>
              <a:gd name="connsiteX3" fmla="*/ 0 w 4343399"/>
              <a:gd name="connsiteY3" fmla="*/ 2571750 h 2571750"/>
            </a:gdLst>
            <a:ahLst/>
            <a:cxnLst>
              <a:cxn ang="0">
                <a:pos x="connsiteX0" y="connsiteY0"/>
              </a:cxn>
              <a:cxn ang="0">
                <a:pos x="connsiteX1" y="connsiteY1"/>
              </a:cxn>
              <a:cxn ang="0">
                <a:pos x="connsiteX2" y="connsiteY2"/>
              </a:cxn>
              <a:cxn ang="0">
                <a:pos x="connsiteX3" y="connsiteY3"/>
              </a:cxn>
            </a:cxnLst>
            <a:rect l="l" t="t" r="r" b="b"/>
            <a:pathLst>
              <a:path w="4343399" h="2571750">
                <a:moveTo>
                  <a:pt x="0" y="0"/>
                </a:moveTo>
                <a:lnTo>
                  <a:pt x="4343399" y="0"/>
                </a:lnTo>
                <a:lnTo>
                  <a:pt x="4343399" y="2571750"/>
                </a:lnTo>
                <a:lnTo>
                  <a:pt x="0" y="2571750"/>
                </a:lnTo>
                <a:close/>
              </a:path>
            </a:pathLst>
          </a:custGeom>
          <a:solidFill>
            <a:schemeClr val="bg1">
              <a:lumMod val="95000"/>
            </a:schemeClr>
          </a:solidFill>
        </p:spPr>
      </p:pic>
    </p:spTree>
    <p:extLst>
      <p:ext uri="{BB962C8B-B14F-4D97-AF65-F5344CB8AC3E}">
        <p14:creationId xmlns:p14="http://schemas.microsoft.com/office/powerpoint/2010/main" val="1818766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5ECD19B7-A115-52E2-4CCB-D71247CD2AA8}"/>
              </a:ext>
            </a:extLst>
          </p:cNvPr>
          <p:cNvSpPr/>
          <p:nvPr/>
        </p:nvSpPr>
        <p:spPr>
          <a:xfrm>
            <a:off x="705295" y="884874"/>
            <a:ext cx="5088257" cy="5088252"/>
          </a:xfrm>
          <a:prstGeom prst="ellipse">
            <a:avLst/>
          </a:prstGeom>
          <a:noFill/>
          <a:ln>
            <a:gradFill>
              <a:gsLst>
                <a:gs pos="0">
                  <a:schemeClr val="accent1"/>
                </a:gs>
                <a:gs pos="100000">
                  <a:schemeClr val="accent4"/>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DC7A4194-D13D-3E2D-1D56-501792426D8E}"/>
              </a:ext>
            </a:extLst>
          </p:cNvPr>
          <p:cNvSpPr txBox="1"/>
          <p:nvPr/>
        </p:nvSpPr>
        <p:spPr>
          <a:xfrm>
            <a:off x="5523394" y="-39743"/>
            <a:ext cx="7947979" cy="1446550"/>
          </a:xfrm>
          <a:prstGeom prst="rect">
            <a:avLst/>
          </a:prstGeom>
          <a:noFill/>
        </p:spPr>
        <p:txBody>
          <a:bodyPr wrap="square" rtlCol="0">
            <a:spAutoFit/>
          </a:bodyPr>
          <a:lstStyle/>
          <a:p>
            <a:endParaRPr lang="en-ID" sz="4400" b="1" dirty="0">
              <a:solidFill>
                <a:schemeClr val="bg1"/>
              </a:solidFill>
              <a:latin typeface="+mj-lt"/>
            </a:endParaRPr>
          </a:p>
          <a:p>
            <a:r>
              <a:rPr lang="en-ID" sz="4400" b="1" dirty="0">
                <a:solidFill>
                  <a:schemeClr val="bg1"/>
                </a:solidFill>
                <a:latin typeface="+mj-lt"/>
              </a:rPr>
              <a:t>INTRODUCING STAKOS</a:t>
            </a:r>
          </a:p>
        </p:txBody>
      </p:sp>
      <p:sp>
        <p:nvSpPr>
          <p:cNvPr id="9" name="TextBox 8">
            <a:extLst>
              <a:ext uri="{FF2B5EF4-FFF2-40B4-BE49-F238E27FC236}">
                <a16:creationId xmlns:a16="http://schemas.microsoft.com/office/drawing/2014/main" id="{95D41A91-40D1-F981-FF77-2D7F1E70CCE3}"/>
              </a:ext>
            </a:extLst>
          </p:cNvPr>
          <p:cNvSpPr txBox="1"/>
          <p:nvPr/>
        </p:nvSpPr>
        <p:spPr>
          <a:xfrm>
            <a:off x="5979067" y="2114192"/>
            <a:ext cx="6154852" cy="3416320"/>
          </a:xfrm>
          <a:prstGeom prst="rect">
            <a:avLst/>
          </a:prstGeom>
          <a:noFill/>
        </p:spPr>
        <p:txBody>
          <a:bodyPr wrap="square">
            <a:spAutoFit/>
          </a:bodyPr>
          <a:lstStyle/>
          <a:p>
            <a:pPr algn="ctr"/>
            <a:r>
              <a:rPr lang="en-SG" sz="3600" b="1" dirty="0">
                <a:solidFill>
                  <a:schemeClr val="bg1"/>
                </a:solidFill>
                <a:effectLst/>
                <a:latin typeface=".SF NS"/>
              </a:rPr>
              <a:t>Staking</a:t>
            </a:r>
          </a:p>
          <a:p>
            <a:endParaRPr lang="en-SG" dirty="0">
              <a:solidFill>
                <a:schemeClr val="bg1"/>
              </a:solidFill>
              <a:latin typeface=".SF NS"/>
            </a:endParaRPr>
          </a:p>
          <a:p>
            <a:r>
              <a:rPr lang="en-SG" dirty="0">
                <a:solidFill>
                  <a:schemeClr val="bg1"/>
                </a:solidFill>
                <a:effectLst/>
                <a:latin typeface=".SF NS"/>
              </a:rPr>
              <a:t>Support project’s operations, such as validating transactions and maintaining security with our military standard </a:t>
            </a:r>
            <a:r>
              <a:rPr lang="en-SG" dirty="0" err="1">
                <a:solidFill>
                  <a:schemeClr val="bg1"/>
                </a:solidFill>
                <a:effectLst/>
                <a:latin typeface=".SF NS"/>
              </a:rPr>
              <a:t>digivault</a:t>
            </a:r>
            <a:r>
              <a:rPr lang="en-SG" dirty="0">
                <a:solidFill>
                  <a:schemeClr val="bg1"/>
                </a:solidFill>
                <a:latin typeface=".SF NS"/>
              </a:rPr>
              <a:t> and co-develop with us our high-yield AI Trading LLM (Large Language Model)</a:t>
            </a:r>
            <a:r>
              <a:rPr lang="en-SG" dirty="0">
                <a:solidFill>
                  <a:schemeClr val="bg1"/>
                </a:solidFill>
                <a:effectLst/>
                <a:latin typeface=".SF NS"/>
              </a:rPr>
              <a:t> </a:t>
            </a:r>
          </a:p>
          <a:p>
            <a:endParaRPr lang="en-SG" dirty="0">
              <a:solidFill>
                <a:schemeClr val="bg1"/>
              </a:solidFill>
              <a:latin typeface=".SF NS"/>
            </a:endParaRPr>
          </a:p>
          <a:p>
            <a:r>
              <a:rPr lang="en-SG" dirty="0">
                <a:solidFill>
                  <a:schemeClr val="bg1"/>
                </a:solidFill>
                <a:effectLst/>
                <a:latin typeface=".SF NS"/>
              </a:rPr>
              <a:t>Earn </a:t>
            </a:r>
            <a:r>
              <a:rPr lang="en-SG" dirty="0" err="1">
                <a:solidFill>
                  <a:schemeClr val="bg1"/>
                </a:solidFill>
                <a:effectLst/>
                <a:latin typeface=".SF NS"/>
              </a:rPr>
              <a:t>Stakos</a:t>
            </a:r>
            <a:r>
              <a:rPr lang="en-SG" dirty="0">
                <a:solidFill>
                  <a:schemeClr val="bg1"/>
                </a:solidFill>
                <a:effectLst/>
                <a:latin typeface=".SF NS"/>
              </a:rPr>
              <a:t> rewards,. Enjoy passive income in the crypto space, with our Proof of Stake (</a:t>
            </a:r>
            <a:r>
              <a:rPr lang="en-SG" dirty="0" err="1">
                <a:solidFill>
                  <a:schemeClr val="bg1"/>
                </a:solidFill>
                <a:effectLst/>
                <a:latin typeface=".SF NS"/>
              </a:rPr>
              <a:t>PoS</a:t>
            </a:r>
            <a:r>
              <a:rPr lang="en-SG" dirty="0">
                <a:solidFill>
                  <a:schemeClr val="bg1"/>
                </a:solidFill>
                <a:effectLst/>
                <a:latin typeface=".SF NS"/>
              </a:rPr>
              <a:t>) network contributing to the overall health and stability of the network by incentivizing YOU in the consensus process.</a:t>
            </a:r>
          </a:p>
        </p:txBody>
      </p:sp>
      <p:sp>
        <p:nvSpPr>
          <p:cNvPr id="13" name="Oval 12">
            <a:extLst>
              <a:ext uri="{FF2B5EF4-FFF2-40B4-BE49-F238E27FC236}">
                <a16:creationId xmlns:a16="http://schemas.microsoft.com/office/drawing/2014/main" id="{97C2DEB8-25DE-9BFE-B9B0-B7C18DF6305B}"/>
              </a:ext>
            </a:extLst>
          </p:cNvPr>
          <p:cNvSpPr/>
          <p:nvPr/>
        </p:nvSpPr>
        <p:spPr>
          <a:xfrm>
            <a:off x="4942319" y="1564750"/>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474EF5B5-2B4F-E54C-D22A-856D36A557EB}"/>
              </a:ext>
            </a:extLst>
          </p:cNvPr>
          <p:cNvSpPr/>
          <p:nvPr/>
        </p:nvSpPr>
        <p:spPr>
          <a:xfrm>
            <a:off x="705294" y="4525222"/>
            <a:ext cx="851232" cy="851230"/>
          </a:xfrm>
          <a:prstGeom prst="ellipse">
            <a:avLst/>
          </a:prstGeom>
          <a:gradFill flip="none" rotWithShape="1">
            <a:gsLst>
              <a:gs pos="0">
                <a:schemeClr val="accent1"/>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98">
            <a:extLst>
              <a:ext uri="{FF2B5EF4-FFF2-40B4-BE49-F238E27FC236}">
                <a16:creationId xmlns:a16="http://schemas.microsoft.com/office/drawing/2014/main" id="{800D01A8-F645-84D2-E775-EEB043BCE1C2}"/>
              </a:ext>
            </a:extLst>
          </p:cNvPr>
          <p:cNvGrpSpPr>
            <a:grpSpLocks noChangeAspect="1"/>
          </p:cNvGrpSpPr>
          <p:nvPr/>
        </p:nvGrpSpPr>
        <p:grpSpPr bwMode="auto">
          <a:xfrm>
            <a:off x="5137101" y="1759385"/>
            <a:ext cx="461668" cy="461960"/>
            <a:chOff x="3337" y="860"/>
            <a:chExt cx="1592" cy="1593"/>
          </a:xfrm>
          <a:solidFill>
            <a:schemeClr val="bg1"/>
          </a:solidFill>
        </p:grpSpPr>
        <p:sp>
          <p:nvSpPr>
            <p:cNvPr id="16" name="Freeform 200">
              <a:extLst>
                <a:ext uri="{FF2B5EF4-FFF2-40B4-BE49-F238E27FC236}">
                  <a16:creationId xmlns:a16="http://schemas.microsoft.com/office/drawing/2014/main" id="{17B8033B-5E74-55D4-43AF-14D5DF389D46}"/>
                </a:ext>
              </a:extLst>
            </p:cNvPr>
            <p:cNvSpPr>
              <a:spLocks/>
            </p:cNvSpPr>
            <p:nvPr/>
          </p:nvSpPr>
          <p:spPr bwMode="auto">
            <a:xfrm>
              <a:off x="3337" y="860"/>
              <a:ext cx="1133" cy="743"/>
            </a:xfrm>
            <a:custGeom>
              <a:avLst/>
              <a:gdLst>
                <a:gd name="T0" fmla="*/ 2544 w 3399"/>
                <a:gd name="T1" fmla="*/ 5 h 2228"/>
                <a:gd name="T2" fmla="*/ 2828 w 3399"/>
                <a:gd name="T3" fmla="*/ 45 h 2228"/>
                <a:gd name="T4" fmla="*/ 3113 w 3399"/>
                <a:gd name="T5" fmla="*/ 118 h 2228"/>
                <a:gd name="T6" fmla="*/ 3399 w 3399"/>
                <a:gd name="T7" fmla="*/ 222 h 2228"/>
                <a:gd name="T8" fmla="*/ 3264 w 3399"/>
                <a:gd name="T9" fmla="*/ 513 h 2228"/>
                <a:gd name="T10" fmla="*/ 3065 w 3399"/>
                <a:gd name="T11" fmla="*/ 601 h 2228"/>
                <a:gd name="T12" fmla="*/ 2797 w 3399"/>
                <a:gd name="T13" fmla="*/ 524 h 2228"/>
                <a:gd name="T14" fmla="*/ 2532 w 3399"/>
                <a:gd name="T15" fmla="*/ 484 h 2228"/>
                <a:gd name="T16" fmla="*/ 2272 w 3399"/>
                <a:gd name="T17" fmla="*/ 483 h 2228"/>
                <a:gd name="T18" fmla="*/ 2019 w 3399"/>
                <a:gd name="T19" fmla="*/ 516 h 2228"/>
                <a:gd name="T20" fmla="*/ 1777 w 3399"/>
                <a:gd name="T21" fmla="*/ 582 h 2228"/>
                <a:gd name="T22" fmla="*/ 1547 w 3399"/>
                <a:gd name="T23" fmla="*/ 678 h 2228"/>
                <a:gd name="T24" fmla="*/ 1332 w 3399"/>
                <a:gd name="T25" fmla="*/ 800 h 2228"/>
                <a:gd name="T26" fmla="*/ 1136 w 3399"/>
                <a:gd name="T27" fmla="*/ 949 h 2228"/>
                <a:gd name="T28" fmla="*/ 960 w 3399"/>
                <a:gd name="T29" fmla="*/ 1119 h 2228"/>
                <a:gd name="T30" fmla="*/ 807 w 3399"/>
                <a:gd name="T31" fmla="*/ 1311 h 2228"/>
                <a:gd name="T32" fmla="*/ 679 w 3399"/>
                <a:gd name="T33" fmla="*/ 1519 h 2228"/>
                <a:gd name="T34" fmla="*/ 580 w 3399"/>
                <a:gd name="T35" fmla="*/ 1743 h 2228"/>
                <a:gd name="T36" fmla="*/ 512 w 3399"/>
                <a:gd name="T37" fmla="*/ 1981 h 2228"/>
                <a:gd name="T38" fmla="*/ 475 w 3399"/>
                <a:gd name="T39" fmla="*/ 2228 h 2228"/>
                <a:gd name="T40" fmla="*/ 162 w 3399"/>
                <a:gd name="T41" fmla="*/ 2202 h 2228"/>
                <a:gd name="T42" fmla="*/ 20 w 3399"/>
                <a:gd name="T43" fmla="*/ 2046 h 2228"/>
                <a:gd name="T44" fmla="*/ 78 w 3399"/>
                <a:gd name="T45" fmla="*/ 1777 h 2228"/>
                <a:gd name="T46" fmla="*/ 160 w 3399"/>
                <a:gd name="T47" fmla="*/ 1524 h 2228"/>
                <a:gd name="T48" fmla="*/ 264 w 3399"/>
                <a:gd name="T49" fmla="*/ 1285 h 2228"/>
                <a:gd name="T50" fmla="*/ 394 w 3399"/>
                <a:gd name="T51" fmla="*/ 1062 h 2228"/>
                <a:gd name="T52" fmla="*/ 548 w 3399"/>
                <a:gd name="T53" fmla="*/ 857 h 2228"/>
                <a:gd name="T54" fmla="*/ 728 w 3399"/>
                <a:gd name="T55" fmla="*/ 668 h 2228"/>
                <a:gd name="T56" fmla="*/ 934 w 3399"/>
                <a:gd name="T57" fmla="*/ 496 h 2228"/>
                <a:gd name="T58" fmla="*/ 1165 w 3399"/>
                <a:gd name="T59" fmla="*/ 342 h 2228"/>
                <a:gd name="T60" fmla="*/ 1435 w 3399"/>
                <a:gd name="T61" fmla="*/ 200 h 2228"/>
                <a:gd name="T62" fmla="*/ 1709 w 3399"/>
                <a:gd name="T63" fmla="*/ 97 h 2228"/>
                <a:gd name="T64" fmla="*/ 1985 w 3399"/>
                <a:gd name="T65" fmla="*/ 32 h 2228"/>
                <a:gd name="T66" fmla="*/ 2263 w 3399"/>
                <a:gd name="T67" fmla="*/ 1 h 2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9" h="2228">
                  <a:moveTo>
                    <a:pt x="2403" y="0"/>
                  </a:moveTo>
                  <a:lnTo>
                    <a:pt x="2544" y="5"/>
                  </a:lnTo>
                  <a:lnTo>
                    <a:pt x="2685" y="21"/>
                  </a:lnTo>
                  <a:lnTo>
                    <a:pt x="2828" y="45"/>
                  </a:lnTo>
                  <a:lnTo>
                    <a:pt x="2970" y="77"/>
                  </a:lnTo>
                  <a:lnTo>
                    <a:pt x="3113" y="118"/>
                  </a:lnTo>
                  <a:lnTo>
                    <a:pt x="3255" y="166"/>
                  </a:lnTo>
                  <a:lnTo>
                    <a:pt x="3399" y="222"/>
                  </a:lnTo>
                  <a:lnTo>
                    <a:pt x="3331" y="371"/>
                  </a:lnTo>
                  <a:lnTo>
                    <a:pt x="3264" y="513"/>
                  </a:lnTo>
                  <a:lnTo>
                    <a:pt x="3197" y="656"/>
                  </a:lnTo>
                  <a:lnTo>
                    <a:pt x="3065" y="601"/>
                  </a:lnTo>
                  <a:lnTo>
                    <a:pt x="2931" y="557"/>
                  </a:lnTo>
                  <a:lnTo>
                    <a:pt x="2797" y="524"/>
                  </a:lnTo>
                  <a:lnTo>
                    <a:pt x="2663" y="499"/>
                  </a:lnTo>
                  <a:lnTo>
                    <a:pt x="2532" y="484"/>
                  </a:lnTo>
                  <a:lnTo>
                    <a:pt x="2401" y="478"/>
                  </a:lnTo>
                  <a:lnTo>
                    <a:pt x="2272" y="483"/>
                  </a:lnTo>
                  <a:lnTo>
                    <a:pt x="2144" y="494"/>
                  </a:lnTo>
                  <a:lnTo>
                    <a:pt x="2019" y="516"/>
                  </a:lnTo>
                  <a:lnTo>
                    <a:pt x="1897" y="545"/>
                  </a:lnTo>
                  <a:lnTo>
                    <a:pt x="1777" y="582"/>
                  </a:lnTo>
                  <a:lnTo>
                    <a:pt x="1659" y="625"/>
                  </a:lnTo>
                  <a:lnTo>
                    <a:pt x="1547" y="678"/>
                  </a:lnTo>
                  <a:lnTo>
                    <a:pt x="1437" y="736"/>
                  </a:lnTo>
                  <a:lnTo>
                    <a:pt x="1332" y="800"/>
                  </a:lnTo>
                  <a:lnTo>
                    <a:pt x="1232" y="871"/>
                  </a:lnTo>
                  <a:lnTo>
                    <a:pt x="1136" y="949"/>
                  </a:lnTo>
                  <a:lnTo>
                    <a:pt x="1046" y="1032"/>
                  </a:lnTo>
                  <a:lnTo>
                    <a:pt x="960" y="1119"/>
                  </a:lnTo>
                  <a:lnTo>
                    <a:pt x="880" y="1212"/>
                  </a:lnTo>
                  <a:lnTo>
                    <a:pt x="807" y="1311"/>
                  </a:lnTo>
                  <a:lnTo>
                    <a:pt x="739" y="1413"/>
                  </a:lnTo>
                  <a:lnTo>
                    <a:pt x="679" y="1519"/>
                  </a:lnTo>
                  <a:lnTo>
                    <a:pt x="625" y="1630"/>
                  </a:lnTo>
                  <a:lnTo>
                    <a:pt x="580" y="1743"/>
                  </a:lnTo>
                  <a:lnTo>
                    <a:pt x="541" y="1861"/>
                  </a:lnTo>
                  <a:lnTo>
                    <a:pt x="512" y="1981"/>
                  </a:lnTo>
                  <a:lnTo>
                    <a:pt x="490" y="2103"/>
                  </a:lnTo>
                  <a:lnTo>
                    <a:pt x="475" y="2228"/>
                  </a:lnTo>
                  <a:lnTo>
                    <a:pt x="320" y="2215"/>
                  </a:lnTo>
                  <a:lnTo>
                    <a:pt x="162" y="2202"/>
                  </a:lnTo>
                  <a:lnTo>
                    <a:pt x="0" y="2187"/>
                  </a:lnTo>
                  <a:lnTo>
                    <a:pt x="20" y="2046"/>
                  </a:lnTo>
                  <a:lnTo>
                    <a:pt x="46" y="1909"/>
                  </a:lnTo>
                  <a:lnTo>
                    <a:pt x="78" y="1777"/>
                  </a:lnTo>
                  <a:lnTo>
                    <a:pt x="116" y="1649"/>
                  </a:lnTo>
                  <a:lnTo>
                    <a:pt x="160" y="1524"/>
                  </a:lnTo>
                  <a:lnTo>
                    <a:pt x="209" y="1401"/>
                  </a:lnTo>
                  <a:lnTo>
                    <a:pt x="264" y="1285"/>
                  </a:lnTo>
                  <a:lnTo>
                    <a:pt x="325" y="1171"/>
                  </a:lnTo>
                  <a:lnTo>
                    <a:pt x="394" y="1062"/>
                  </a:lnTo>
                  <a:lnTo>
                    <a:pt x="468" y="957"/>
                  </a:lnTo>
                  <a:lnTo>
                    <a:pt x="548" y="857"/>
                  </a:lnTo>
                  <a:lnTo>
                    <a:pt x="635" y="761"/>
                  </a:lnTo>
                  <a:lnTo>
                    <a:pt x="728" y="668"/>
                  </a:lnTo>
                  <a:lnTo>
                    <a:pt x="827" y="580"/>
                  </a:lnTo>
                  <a:lnTo>
                    <a:pt x="934" y="496"/>
                  </a:lnTo>
                  <a:lnTo>
                    <a:pt x="1047" y="417"/>
                  </a:lnTo>
                  <a:lnTo>
                    <a:pt x="1165" y="342"/>
                  </a:lnTo>
                  <a:lnTo>
                    <a:pt x="1300" y="266"/>
                  </a:lnTo>
                  <a:lnTo>
                    <a:pt x="1435" y="200"/>
                  </a:lnTo>
                  <a:lnTo>
                    <a:pt x="1572" y="145"/>
                  </a:lnTo>
                  <a:lnTo>
                    <a:pt x="1709" y="97"/>
                  </a:lnTo>
                  <a:lnTo>
                    <a:pt x="1847" y="59"/>
                  </a:lnTo>
                  <a:lnTo>
                    <a:pt x="1985" y="32"/>
                  </a:lnTo>
                  <a:lnTo>
                    <a:pt x="2124" y="11"/>
                  </a:lnTo>
                  <a:lnTo>
                    <a:pt x="2263" y="1"/>
                  </a:lnTo>
                  <a:lnTo>
                    <a:pt x="2403"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01">
              <a:extLst>
                <a:ext uri="{FF2B5EF4-FFF2-40B4-BE49-F238E27FC236}">
                  <a16:creationId xmlns:a16="http://schemas.microsoft.com/office/drawing/2014/main" id="{935EF388-3411-B190-1D13-8DA399AEEB1E}"/>
                </a:ext>
              </a:extLst>
            </p:cNvPr>
            <p:cNvSpPr>
              <a:spLocks/>
            </p:cNvSpPr>
            <p:nvPr/>
          </p:nvSpPr>
          <p:spPr bwMode="auto">
            <a:xfrm>
              <a:off x="4188" y="1520"/>
              <a:ext cx="741" cy="930"/>
            </a:xfrm>
            <a:custGeom>
              <a:avLst/>
              <a:gdLst>
                <a:gd name="T0" fmla="*/ 2189 w 2223"/>
                <a:gd name="T1" fmla="*/ 0 h 2790"/>
                <a:gd name="T2" fmla="*/ 2208 w 2223"/>
                <a:gd name="T3" fmla="*/ 147 h 2790"/>
                <a:gd name="T4" fmla="*/ 2220 w 2223"/>
                <a:gd name="T5" fmla="*/ 292 h 2790"/>
                <a:gd name="T6" fmla="*/ 2223 w 2223"/>
                <a:gd name="T7" fmla="*/ 433 h 2790"/>
                <a:gd name="T8" fmla="*/ 2218 w 2223"/>
                <a:gd name="T9" fmla="*/ 572 h 2790"/>
                <a:gd name="T10" fmla="*/ 2205 w 2223"/>
                <a:gd name="T11" fmla="*/ 708 h 2790"/>
                <a:gd name="T12" fmla="*/ 2186 w 2223"/>
                <a:gd name="T13" fmla="*/ 841 h 2790"/>
                <a:gd name="T14" fmla="*/ 2159 w 2223"/>
                <a:gd name="T15" fmla="*/ 970 h 2790"/>
                <a:gd name="T16" fmla="*/ 2125 w 2223"/>
                <a:gd name="T17" fmla="*/ 1097 h 2790"/>
                <a:gd name="T18" fmla="*/ 2086 w 2223"/>
                <a:gd name="T19" fmla="*/ 1219 h 2790"/>
                <a:gd name="T20" fmla="*/ 2039 w 2223"/>
                <a:gd name="T21" fmla="*/ 1339 h 2790"/>
                <a:gd name="T22" fmla="*/ 1987 w 2223"/>
                <a:gd name="T23" fmla="*/ 1455 h 2790"/>
                <a:gd name="T24" fmla="*/ 1929 w 2223"/>
                <a:gd name="T25" fmla="*/ 1566 h 2790"/>
                <a:gd name="T26" fmla="*/ 1866 w 2223"/>
                <a:gd name="T27" fmla="*/ 1673 h 2790"/>
                <a:gd name="T28" fmla="*/ 1798 w 2223"/>
                <a:gd name="T29" fmla="*/ 1778 h 2790"/>
                <a:gd name="T30" fmla="*/ 1725 w 2223"/>
                <a:gd name="T31" fmla="*/ 1877 h 2790"/>
                <a:gd name="T32" fmla="*/ 1646 w 2223"/>
                <a:gd name="T33" fmla="*/ 1972 h 2790"/>
                <a:gd name="T34" fmla="*/ 1565 w 2223"/>
                <a:gd name="T35" fmla="*/ 2062 h 2790"/>
                <a:gd name="T36" fmla="*/ 1481 w 2223"/>
                <a:gd name="T37" fmla="*/ 2148 h 2790"/>
                <a:gd name="T38" fmla="*/ 1390 w 2223"/>
                <a:gd name="T39" fmla="*/ 2229 h 2790"/>
                <a:gd name="T40" fmla="*/ 1299 w 2223"/>
                <a:gd name="T41" fmla="*/ 2305 h 2790"/>
                <a:gd name="T42" fmla="*/ 1203 w 2223"/>
                <a:gd name="T43" fmla="*/ 2376 h 2790"/>
                <a:gd name="T44" fmla="*/ 1105 w 2223"/>
                <a:gd name="T45" fmla="*/ 2442 h 2790"/>
                <a:gd name="T46" fmla="*/ 1005 w 2223"/>
                <a:gd name="T47" fmla="*/ 2503 h 2790"/>
                <a:gd name="T48" fmla="*/ 903 w 2223"/>
                <a:gd name="T49" fmla="*/ 2558 h 2790"/>
                <a:gd name="T50" fmla="*/ 798 w 2223"/>
                <a:gd name="T51" fmla="*/ 2608 h 2790"/>
                <a:gd name="T52" fmla="*/ 692 w 2223"/>
                <a:gd name="T53" fmla="*/ 2651 h 2790"/>
                <a:gd name="T54" fmla="*/ 584 w 2223"/>
                <a:gd name="T55" fmla="*/ 2691 h 2790"/>
                <a:gd name="T56" fmla="*/ 477 w 2223"/>
                <a:gd name="T57" fmla="*/ 2723 h 2790"/>
                <a:gd name="T58" fmla="*/ 368 w 2223"/>
                <a:gd name="T59" fmla="*/ 2749 h 2790"/>
                <a:gd name="T60" fmla="*/ 259 w 2223"/>
                <a:gd name="T61" fmla="*/ 2769 h 2790"/>
                <a:gd name="T62" fmla="*/ 150 w 2223"/>
                <a:gd name="T63" fmla="*/ 2782 h 2790"/>
                <a:gd name="T64" fmla="*/ 40 w 2223"/>
                <a:gd name="T65" fmla="*/ 2790 h 2790"/>
                <a:gd name="T66" fmla="*/ 20 w 2223"/>
                <a:gd name="T67" fmla="*/ 2558 h 2790"/>
                <a:gd name="T68" fmla="*/ 0 w 2223"/>
                <a:gd name="T69" fmla="*/ 2324 h 2790"/>
                <a:gd name="T70" fmla="*/ 126 w 2223"/>
                <a:gd name="T71" fmla="*/ 2306 h 2790"/>
                <a:gd name="T72" fmla="*/ 248 w 2223"/>
                <a:gd name="T73" fmla="*/ 2283 h 2790"/>
                <a:gd name="T74" fmla="*/ 368 w 2223"/>
                <a:gd name="T75" fmla="*/ 2253 h 2790"/>
                <a:gd name="T76" fmla="*/ 483 w 2223"/>
                <a:gd name="T77" fmla="*/ 2216 h 2790"/>
                <a:gd name="T78" fmla="*/ 595 w 2223"/>
                <a:gd name="T79" fmla="*/ 2173 h 2790"/>
                <a:gd name="T80" fmla="*/ 702 w 2223"/>
                <a:gd name="T81" fmla="*/ 2123 h 2790"/>
                <a:gd name="T82" fmla="*/ 806 w 2223"/>
                <a:gd name="T83" fmla="*/ 2066 h 2790"/>
                <a:gd name="T84" fmla="*/ 906 w 2223"/>
                <a:gd name="T85" fmla="*/ 2002 h 2790"/>
                <a:gd name="T86" fmla="*/ 1002 w 2223"/>
                <a:gd name="T87" fmla="*/ 1932 h 2790"/>
                <a:gd name="T88" fmla="*/ 1094 w 2223"/>
                <a:gd name="T89" fmla="*/ 1855 h 2790"/>
                <a:gd name="T90" fmla="*/ 1182 w 2223"/>
                <a:gd name="T91" fmla="*/ 1772 h 2790"/>
                <a:gd name="T92" fmla="*/ 1267 w 2223"/>
                <a:gd name="T93" fmla="*/ 1681 h 2790"/>
                <a:gd name="T94" fmla="*/ 1347 w 2223"/>
                <a:gd name="T95" fmla="*/ 1583 h 2790"/>
                <a:gd name="T96" fmla="*/ 1422 w 2223"/>
                <a:gd name="T97" fmla="*/ 1481 h 2790"/>
                <a:gd name="T98" fmla="*/ 1488 w 2223"/>
                <a:gd name="T99" fmla="*/ 1376 h 2790"/>
                <a:gd name="T100" fmla="*/ 1548 w 2223"/>
                <a:gd name="T101" fmla="*/ 1269 h 2790"/>
                <a:gd name="T102" fmla="*/ 1598 w 2223"/>
                <a:gd name="T103" fmla="*/ 1160 h 2790"/>
                <a:gd name="T104" fmla="*/ 1642 w 2223"/>
                <a:gd name="T105" fmla="*/ 1047 h 2790"/>
                <a:gd name="T106" fmla="*/ 1677 w 2223"/>
                <a:gd name="T107" fmla="*/ 934 h 2790"/>
                <a:gd name="T108" fmla="*/ 1706 w 2223"/>
                <a:gd name="T109" fmla="*/ 819 h 2790"/>
                <a:gd name="T110" fmla="*/ 1726 w 2223"/>
                <a:gd name="T111" fmla="*/ 701 h 2790"/>
                <a:gd name="T112" fmla="*/ 1740 w 2223"/>
                <a:gd name="T113" fmla="*/ 582 h 2790"/>
                <a:gd name="T114" fmla="*/ 1745 w 2223"/>
                <a:gd name="T115" fmla="*/ 459 h 2790"/>
                <a:gd name="T116" fmla="*/ 1744 w 2223"/>
                <a:gd name="T117" fmla="*/ 336 h 2790"/>
                <a:gd name="T118" fmla="*/ 1735 w 2223"/>
                <a:gd name="T119" fmla="*/ 211 h 2790"/>
                <a:gd name="T120" fmla="*/ 1721 w 2223"/>
                <a:gd name="T121" fmla="*/ 82 h 2790"/>
                <a:gd name="T122" fmla="*/ 1956 w 2223"/>
                <a:gd name="T123" fmla="*/ 40 h 2790"/>
                <a:gd name="T124" fmla="*/ 2189 w 2223"/>
                <a:gd name="T125" fmla="*/ 0 h 2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3" h="2790">
                  <a:moveTo>
                    <a:pt x="2189" y="0"/>
                  </a:moveTo>
                  <a:lnTo>
                    <a:pt x="2208" y="147"/>
                  </a:lnTo>
                  <a:lnTo>
                    <a:pt x="2220" y="292"/>
                  </a:lnTo>
                  <a:lnTo>
                    <a:pt x="2223" y="433"/>
                  </a:lnTo>
                  <a:lnTo>
                    <a:pt x="2218" y="572"/>
                  </a:lnTo>
                  <a:lnTo>
                    <a:pt x="2205" y="708"/>
                  </a:lnTo>
                  <a:lnTo>
                    <a:pt x="2186" y="841"/>
                  </a:lnTo>
                  <a:lnTo>
                    <a:pt x="2159" y="970"/>
                  </a:lnTo>
                  <a:lnTo>
                    <a:pt x="2125" y="1097"/>
                  </a:lnTo>
                  <a:lnTo>
                    <a:pt x="2086" y="1219"/>
                  </a:lnTo>
                  <a:lnTo>
                    <a:pt x="2039" y="1339"/>
                  </a:lnTo>
                  <a:lnTo>
                    <a:pt x="1987" y="1455"/>
                  </a:lnTo>
                  <a:lnTo>
                    <a:pt x="1929" y="1566"/>
                  </a:lnTo>
                  <a:lnTo>
                    <a:pt x="1866" y="1673"/>
                  </a:lnTo>
                  <a:lnTo>
                    <a:pt x="1798" y="1778"/>
                  </a:lnTo>
                  <a:lnTo>
                    <a:pt x="1725" y="1877"/>
                  </a:lnTo>
                  <a:lnTo>
                    <a:pt x="1646" y="1972"/>
                  </a:lnTo>
                  <a:lnTo>
                    <a:pt x="1565" y="2062"/>
                  </a:lnTo>
                  <a:lnTo>
                    <a:pt x="1481" y="2148"/>
                  </a:lnTo>
                  <a:lnTo>
                    <a:pt x="1390" y="2229"/>
                  </a:lnTo>
                  <a:lnTo>
                    <a:pt x="1299" y="2305"/>
                  </a:lnTo>
                  <a:lnTo>
                    <a:pt x="1203" y="2376"/>
                  </a:lnTo>
                  <a:lnTo>
                    <a:pt x="1105" y="2442"/>
                  </a:lnTo>
                  <a:lnTo>
                    <a:pt x="1005" y="2503"/>
                  </a:lnTo>
                  <a:lnTo>
                    <a:pt x="903" y="2558"/>
                  </a:lnTo>
                  <a:lnTo>
                    <a:pt x="798" y="2608"/>
                  </a:lnTo>
                  <a:lnTo>
                    <a:pt x="692" y="2651"/>
                  </a:lnTo>
                  <a:lnTo>
                    <a:pt x="584" y="2691"/>
                  </a:lnTo>
                  <a:lnTo>
                    <a:pt x="477" y="2723"/>
                  </a:lnTo>
                  <a:lnTo>
                    <a:pt x="368" y="2749"/>
                  </a:lnTo>
                  <a:lnTo>
                    <a:pt x="259" y="2769"/>
                  </a:lnTo>
                  <a:lnTo>
                    <a:pt x="150" y="2782"/>
                  </a:lnTo>
                  <a:lnTo>
                    <a:pt x="40" y="2790"/>
                  </a:lnTo>
                  <a:lnTo>
                    <a:pt x="20" y="2558"/>
                  </a:lnTo>
                  <a:lnTo>
                    <a:pt x="0" y="2324"/>
                  </a:lnTo>
                  <a:lnTo>
                    <a:pt x="126" y="2306"/>
                  </a:lnTo>
                  <a:lnTo>
                    <a:pt x="248" y="2283"/>
                  </a:lnTo>
                  <a:lnTo>
                    <a:pt x="368" y="2253"/>
                  </a:lnTo>
                  <a:lnTo>
                    <a:pt x="483" y="2216"/>
                  </a:lnTo>
                  <a:lnTo>
                    <a:pt x="595" y="2173"/>
                  </a:lnTo>
                  <a:lnTo>
                    <a:pt x="702" y="2123"/>
                  </a:lnTo>
                  <a:lnTo>
                    <a:pt x="806" y="2066"/>
                  </a:lnTo>
                  <a:lnTo>
                    <a:pt x="906" y="2002"/>
                  </a:lnTo>
                  <a:lnTo>
                    <a:pt x="1002" y="1932"/>
                  </a:lnTo>
                  <a:lnTo>
                    <a:pt x="1094" y="1855"/>
                  </a:lnTo>
                  <a:lnTo>
                    <a:pt x="1182" y="1772"/>
                  </a:lnTo>
                  <a:lnTo>
                    <a:pt x="1267" y="1681"/>
                  </a:lnTo>
                  <a:lnTo>
                    <a:pt x="1347" y="1583"/>
                  </a:lnTo>
                  <a:lnTo>
                    <a:pt x="1422" y="1481"/>
                  </a:lnTo>
                  <a:lnTo>
                    <a:pt x="1488" y="1376"/>
                  </a:lnTo>
                  <a:lnTo>
                    <a:pt x="1548" y="1269"/>
                  </a:lnTo>
                  <a:lnTo>
                    <a:pt x="1598" y="1160"/>
                  </a:lnTo>
                  <a:lnTo>
                    <a:pt x="1642" y="1047"/>
                  </a:lnTo>
                  <a:lnTo>
                    <a:pt x="1677" y="934"/>
                  </a:lnTo>
                  <a:lnTo>
                    <a:pt x="1706" y="819"/>
                  </a:lnTo>
                  <a:lnTo>
                    <a:pt x="1726" y="701"/>
                  </a:lnTo>
                  <a:lnTo>
                    <a:pt x="1740" y="582"/>
                  </a:lnTo>
                  <a:lnTo>
                    <a:pt x="1745" y="459"/>
                  </a:lnTo>
                  <a:lnTo>
                    <a:pt x="1744" y="336"/>
                  </a:lnTo>
                  <a:lnTo>
                    <a:pt x="1735" y="211"/>
                  </a:lnTo>
                  <a:lnTo>
                    <a:pt x="1721" y="82"/>
                  </a:lnTo>
                  <a:lnTo>
                    <a:pt x="1956" y="40"/>
                  </a:lnTo>
                  <a:lnTo>
                    <a:pt x="218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02">
              <a:extLst>
                <a:ext uri="{FF2B5EF4-FFF2-40B4-BE49-F238E27FC236}">
                  <a16:creationId xmlns:a16="http://schemas.microsoft.com/office/drawing/2014/main" id="{DCFCA6E3-F204-465E-AD0D-818FD9BE6325}"/>
                </a:ext>
              </a:extLst>
            </p:cNvPr>
            <p:cNvSpPr>
              <a:spLocks/>
            </p:cNvSpPr>
            <p:nvPr/>
          </p:nvSpPr>
          <p:spPr bwMode="auto">
            <a:xfrm>
              <a:off x="3341" y="1714"/>
              <a:ext cx="736" cy="739"/>
            </a:xfrm>
            <a:custGeom>
              <a:avLst/>
              <a:gdLst>
                <a:gd name="T0" fmla="*/ 455 w 2207"/>
                <a:gd name="T1" fmla="*/ 0 h 2215"/>
                <a:gd name="T2" fmla="*/ 483 w 2207"/>
                <a:gd name="T3" fmla="*/ 141 h 2215"/>
                <a:gd name="T4" fmla="*/ 515 w 2207"/>
                <a:gd name="T5" fmla="*/ 276 h 2215"/>
                <a:gd name="T6" fmla="*/ 552 w 2207"/>
                <a:gd name="T7" fmla="*/ 404 h 2215"/>
                <a:gd name="T8" fmla="*/ 596 w 2207"/>
                <a:gd name="T9" fmla="*/ 528 h 2215"/>
                <a:gd name="T10" fmla="*/ 646 w 2207"/>
                <a:gd name="T11" fmla="*/ 646 h 2215"/>
                <a:gd name="T12" fmla="*/ 701 w 2207"/>
                <a:gd name="T13" fmla="*/ 758 h 2215"/>
                <a:gd name="T14" fmla="*/ 762 w 2207"/>
                <a:gd name="T15" fmla="*/ 864 h 2215"/>
                <a:gd name="T16" fmla="*/ 829 w 2207"/>
                <a:gd name="T17" fmla="*/ 965 h 2215"/>
                <a:gd name="T18" fmla="*/ 900 w 2207"/>
                <a:gd name="T19" fmla="*/ 1059 h 2215"/>
                <a:gd name="T20" fmla="*/ 977 w 2207"/>
                <a:gd name="T21" fmla="*/ 1148 h 2215"/>
                <a:gd name="T22" fmla="*/ 1062 w 2207"/>
                <a:gd name="T23" fmla="*/ 1231 h 2215"/>
                <a:gd name="T24" fmla="*/ 1150 w 2207"/>
                <a:gd name="T25" fmla="*/ 1308 h 2215"/>
                <a:gd name="T26" fmla="*/ 1245 w 2207"/>
                <a:gd name="T27" fmla="*/ 1381 h 2215"/>
                <a:gd name="T28" fmla="*/ 1345 w 2207"/>
                <a:gd name="T29" fmla="*/ 1446 h 2215"/>
                <a:gd name="T30" fmla="*/ 1451 w 2207"/>
                <a:gd name="T31" fmla="*/ 1508 h 2215"/>
                <a:gd name="T32" fmla="*/ 1562 w 2207"/>
                <a:gd name="T33" fmla="*/ 1563 h 2215"/>
                <a:gd name="T34" fmla="*/ 1680 w 2207"/>
                <a:gd name="T35" fmla="*/ 1611 h 2215"/>
                <a:gd name="T36" fmla="*/ 1802 w 2207"/>
                <a:gd name="T37" fmla="*/ 1655 h 2215"/>
                <a:gd name="T38" fmla="*/ 1932 w 2207"/>
                <a:gd name="T39" fmla="*/ 1692 h 2215"/>
                <a:gd name="T40" fmla="*/ 2065 w 2207"/>
                <a:gd name="T41" fmla="*/ 1726 h 2215"/>
                <a:gd name="T42" fmla="*/ 2207 w 2207"/>
                <a:gd name="T43" fmla="*/ 1752 h 2215"/>
                <a:gd name="T44" fmla="*/ 2186 w 2207"/>
                <a:gd name="T45" fmla="*/ 1981 h 2215"/>
                <a:gd name="T46" fmla="*/ 2166 w 2207"/>
                <a:gd name="T47" fmla="*/ 2215 h 2215"/>
                <a:gd name="T48" fmla="*/ 2030 w 2207"/>
                <a:gd name="T49" fmla="*/ 2199 h 2215"/>
                <a:gd name="T50" fmla="*/ 1898 w 2207"/>
                <a:gd name="T51" fmla="*/ 2177 h 2215"/>
                <a:gd name="T52" fmla="*/ 1769 w 2207"/>
                <a:gd name="T53" fmla="*/ 2148 h 2215"/>
                <a:gd name="T54" fmla="*/ 1645 w 2207"/>
                <a:gd name="T55" fmla="*/ 2112 h 2215"/>
                <a:gd name="T56" fmla="*/ 1523 w 2207"/>
                <a:gd name="T57" fmla="*/ 2069 h 2215"/>
                <a:gd name="T58" fmla="*/ 1405 w 2207"/>
                <a:gd name="T59" fmla="*/ 2021 h 2215"/>
                <a:gd name="T60" fmla="*/ 1291 w 2207"/>
                <a:gd name="T61" fmla="*/ 1967 h 2215"/>
                <a:gd name="T62" fmla="*/ 1182 w 2207"/>
                <a:gd name="T63" fmla="*/ 1908 h 2215"/>
                <a:gd name="T64" fmla="*/ 1078 w 2207"/>
                <a:gd name="T65" fmla="*/ 1844 h 2215"/>
                <a:gd name="T66" fmla="*/ 976 w 2207"/>
                <a:gd name="T67" fmla="*/ 1774 h 2215"/>
                <a:gd name="T68" fmla="*/ 880 w 2207"/>
                <a:gd name="T69" fmla="*/ 1700 h 2215"/>
                <a:gd name="T70" fmla="*/ 787 w 2207"/>
                <a:gd name="T71" fmla="*/ 1621 h 2215"/>
                <a:gd name="T72" fmla="*/ 699 w 2207"/>
                <a:gd name="T73" fmla="*/ 1540 h 2215"/>
                <a:gd name="T74" fmla="*/ 616 w 2207"/>
                <a:gd name="T75" fmla="*/ 1454 h 2215"/>
                <a:gd name="T76" fmla="*/ 538 w 2207"/>
                <a:gd name="T77" fmla="*/ 1363 h 2215"/>
                <a:gd name="T78" fmla="*/ 464 w 2207"/>
                <a:gd name="T79" fmla="*/ 1272 h 2215"/>
                <a:gd name="T80" fmla="*/ 395 w 2207"/>
                <a:gd name="T81" fmla="*/ 1177 h 2215"/>
                <a:gd name="T82" fmla="*/ 333 w 2207"/>
                <a:gd name="T83" fmla="*/ 1080 h 2215"/>
                <a:gd name="T84" fmla="*/ 275 w 2207"/>
                <a:gd name="T85" fmla="*/ 981 h 2215"/>
                <a:gd name="T86" fmla="*/ 221 w 2207"/>
                <a:gd name="T87" fmla="*/ 879 h 2215"/>
                <a:gd name="T88" fmla="*/ 173 w 2207"/>
                <a:gd name="T89" fmla="*/ 775 h 2215"/>
                <a:gd name="T90" fmla="*/ 131 w 2207"/>
                <a:gd name="T91" fmla="*/ 672 h 2215"/>
                <a:gd name="T92" fmla="*/ 94 w 2207"/>
                <a:gd name="T93" fmla="*/ 567 h 2215"/>
                <a:gd name="T94" fmla="*/ 64 w 2207"/>
                <a:gd name="T95" fmla="*/ 461 h 2215"/>
                <a:gd name="T96" fmla="*/ 39 w 2207"/>
                <a:gd name="T97" fmla="*/ 356 h 2215"/>
                <a:gd name="T98" fmla="*/ 20 w 2207"/>
                <a:gd name="T99" fmla="*/ 250 h 2215"/>
                <a:gd name="T100" fmla="*/ 7 w 2207"/>
                <a:gd name="T101" fmla="*/ 145 h 2215"/>
                <a:gd name="T102" fmla="*/ 0 w 2207"/>
                <a:gd name="T103" fmla="*/ 40 h 2215"/>
                <a:gd name="T104" fmla="*/ 229 w 2207"/>
                <a:gd name="T105" fmla="*/ 20 h 2215"/>
                <a:gd name="T106" fmla="*/ 455 w 2207"/>
                <a:gd name="T107" fmla="*/ 0 h 2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07" h="2215">
                  <a:moveTo>
                    <a:pt x="455" y="0"/>
                  </a:moveTo>
                  <a:lnTo>
                    <a:pt x="483" y="141"/>
                  </a:lnTo>
                  <a:lnTo>
                    <a:pt x="515" y="276"/>
                  </a:lnTo>
                  <a:lnTo>
                    <a:pt x="552" y="404"/>
                  </a:lnTo>
                  <a:lnTo>
                    <a:pt x="596" y="528"/>
                  </a:lnTo>
                  <a:lnTo>
                    <a:pt x="646" y="646"/>
                  </a:lnTo>
                  <a:lnTo>
                    <a:pt x="701" y="758"/>
                  </a:lnTo>
                  <a:lnTo>
                    <a:pt x="762" y="864"/>
                  </a:lnTo>
                  <a:lnTo>
                    <a:pt x="829" y="965"/>
                  </a:lnTo>
                  <a:lnTo>
                    <a:pt x="900" y="1059"/>
                  </a:lnTo>
                  <a:lnTo>
                    <a:pt x="977" y="1148"/>
                  </a:lnTo>
                  <a:lnTo>
                    <a:pt x="1062" y="1231"/>
                  </a:lnTo>
                  <a:lnTo>
                    <a:pt x="1150" y="1308"/>
                  </a:lnTo>
                  <a:lnTo>
                    <a:pt x="1245" y="1381"/>
                  </a:lnTo>
                  <a:lnTo>
                    <a:pt x="1345" y="1446"/>
                  </a:lnTo>
                  <a:lnTo>
                    <a:pt x="1451" y="1508"/>
                  </a:lnTo>
                  <a:lnTo>
                    <a:pt x="1562" y="1563"/>
                  </a:lnTo>
                  <a:lnTo>
                    <a:pt x="1680" y="1611"/>
                  </a:lnTo>
                  <a:lnTo>
                    <a:pt x="1802" y="1655"/>
                  </a:lnTo>
                  <a:lnTo>
                    <a:pt x="1932" y="1692"/>
                  </a:lnTo>
                  <a:lnTo>
                    <a:pt x="2065" y="1726"/>
                  </a:lnTo>
                  <a:lnTo>
                    <a:pt x="2207" y="1752"/>
                  </a:lnTo>
                  <a:lnTo>
                    <a:pt x="2186" y="1981"/>
                  </a:lnTo>
                  <a:lnTo>
                    <a:pt x="2166" y="2215"/>
                  </a:lnTo>
                  <a:lnTo>
                    <a:pt x="2030" y="2199"/>
                  </a:lnTo>
                  <a:lnTo>
                    <a:pt x="1898" y="2177"/>
                  </a:lnTo>
                  <a:lnTo>
                    <a:pt x="1769" y="2148"/>
                  </a:lnTo>
                  <a:lnTo>
                    <a:pt x="1645" y="2112"/>
                  </a:lnTo>
                  <a:lnTo>
                    <a:pt x="1523" y="2069"/>
                  </a:lnTo>
                  <a:lnTo>
                    <a:pt x="1405" y="2021"/>
                  </a:lnTo>
                  <a:lnTo>
                    <a:pt x="1291" y="1967"/>
                  </a:lnTo>
                  <a:lnTo>
                    <a:pt x="1182" y="1908"/>
                  </a:lnTo>
                  <a:lnTo>
                    <a:pt x="1078" y="1844"/>
                  </a:lnTo>
                  <a:lnTo>
                    <a:pt x="976" y="1774"/>
                  </a:lnTo>
                  <a:lnTo>
                    <a:pt x="880" y="1700"/>
                  </a:lnTo>
                  <a:lnTo>
                    <a:pt x="787" y="1621"/>
                  </a:lnTo>
                  <a:lnTo>
                    <a:pt x="699" y="1540"/>
                  </a:lnTo>
                  <a:lnTo>
                    <a:pt x="616" y="1454"/>
                  </a:lnTo>
                  <a:lnTo>
                    <a:pt x="538" y="1363"/>
                  </a:lnTo>
                  <a:lnTo>
                    <a:pt x="464" y="1272"/>
                  </a:lnTo>
                  <a:lnTo>
                    <a:pt x="395" y="1177"/>
                  </a:lnTo>
                  <a:lnTo>
                    <a:pt x="333" y="1080"/>
                  </a:lnTo>
                  <a:lnTo>
                    <a:pt x="275" y="981"/>
                  </a:lnTo>
                  <a:lnTo>
                    <a:pt x="221" y="879"/>
                  </a:lnTo>
                  <a:lnTo>
                    <a:pt x="173" y="775"/>
                  </a:lnTo>
                  <a:lnTo>
                    <a:pt x="131" y="672"/>
                  </a:lnTo>
                  <a:lnTo>
                    <a:pt x="94" y="567"/>
                  </a:lnTo>
                  <a:lnTo>
                    <a:pt x="64" y="461"/>
                  </a:lnTo>
                  <a:lnTo>
                    <a:pt x="39" y="356"/>
                  </a:lnTo>
                  <a:lnTo>
                    <a:pt x="20" y="250"/>
                  </a:lnTo>
                  <a:lnTo>
                    <a:pt x="7" y="145"/>
                  </a:lnTo>
                  <a:lnTo>
                    <a:pt x="0" y="40"/>
                  </a:lnTo>
                  <a:lnTo>
                    <a:pt x="229" y="20"/>
                  </a:lnTo>
                  <a:lnTo>
                    <a:pt x="45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03">
              <a:extLst>
                <a:ext uri="{FF2B5EF4-FFF2-40B4-BE49-F238E27FC236}">
                  <a16:creationId xmlns:a16="http://schemas.microsoft.com/office/drawing/2014/main" id="{2A2F0F19-A6EB-029E-5F5F-B81FD0F56C7E}"/>
                </a:ext>
              </a:extLst>
            </p:cNvPr>
            <p:cNvSpPr>
              <a:spLocks/>
            </p:cNvSpPr>
            <p:nvPr/>
          </p:nvSpPr>
          <p:spPr bwMode="auto">
            <a:xfrm>
              <a:off x="4498" y="1005"/>
              <a:ext cx="384" cy="435"/>
            </a:xfrm>
            <a:custGeom>
              <a:avLst/>
              <a:gdLst>
                <a:gd name="T0" fmla="*/ 274 w 1151"/>
                <a:gd name="T1" fmla="*/ 0 h 1305"/>
                <a:gd name="T2" fmla="*/ 383 w 1151"/>
                <a:gd name="T3" fmla="*/ 83 h 1305"/>
                <a:gd name="T4" fmla="*/ 486 w 1151"/>
                <a:gd name="T5" fmla="*/ 169 h 1305"/>
                <a:gd name="T6" fmla="*/ 582 w 1151"/>
                <a:gd name="T7" fmla="*/ 260 h 1305"/>
                <a:gd name="T8" fmla="*/ 674 w 1151"/>
                <a:gd name="T9" fmla="*/ 355 h 1305"/>
                <a:gd name="T10" fmla="*/ 760 w 1151"/>
                <a:gd name="T11" fmla="*/ 454 h 1305"/>
                <a:gd name="T12" fmla="*/ 838 w 1151"/>
                <a:gd name="T13" fmla="*/ 557 h 1305"/>
                <a:gd name="T14" fmla="*/ 912 w 1151"/>
                <a:gd name="T15" fmla="*/ 665 h 1305"/>
                <a:gd name="T16" fmla="*/ 981 w 1151"/>
                <a:gd name="T17" fmla="*/ 777 h 1305"/>
                <a:gd name="T18" fmla="*/ 1043 w 1151"/>
                <a:gd name="T19" fmla="*/ 895 h 1305"/>
                <a:gd name="T20" fmla="*/ 1100 w 1151"/>
                <a:gd name="T21" fmla="*/ 1016 h 1305"/>
                <a:gd name="T22" fmla="*/ 1151 w 1151"/>
                <a:gd name="T23" fmla="*/ 1142 h 1305"/>
                <a:gd name="T24" fmla="*/ 998 w 1151"/>
                <a:gd name="T25" fmla="*/ 1198 h 1305"/>
                <a:gd name="T26" fmla="*/ 850 w 1151"/>
                <a:gd name="T27" fmla="*/ 1252 h 1305"/>
                <a:gd name="T28" fmla="*/ 701 w 1151"/>
                <a:gd name="T29" fmla="*/ 1305 h 1305"/>
                <a:gd name="T30" fmla="*/ 656 w 1151"/>
                <a:gd name="T31" fmla="*/ 1195 h 1305"/>
                <a:gd name="T32" fmla="*/ 605 w 1151"/>
                <a:gd name="T33" fmla="*/ 1089 h 1305"/>
                <a:gd name="T34" fmla="*/ 549 w 1151"/>
                <a:gd name="T35" fmla="*/ 987 h 1305"/>
                <a:gd name="T36" fmla="*/ 486 w 1151"/>
                <a:gd name="T37" fmla="*/ 888 h 1305"/>
                <a:gd name="T38" fmla="*/ 418 w 1151"/>
                <a:gd name="T39" fmla="*/ 793 h 1305"/>
                <a:gd name="T40" fmla="*/ 343 w 1151"/>
                <a:gd name="T41" fmla="*/ 703 h 1305"/>
                <a:gd name="T42" fmla="*/ 265 w 1151"/>
                <a:gd name="T43" fmla="*/ 618 h 1305"/>
                <a:gd name="T44" fmla="*/ 181 w 1151"/>
                <a:gd name="T45" fmla="*/ 538 h 1305"/>
                <a:gd name="T46" fmla="*/ 93 w 1151"/>
                <a:gd name="T47" fmla="*/ 463 h 1305"/>
                <a:gd name="T48" fmla="*/ 0 w 1151"/>
                <a:gd name="T49" fmla="*/ 391 h 1305"/>
                <a:gd name="T50" fmla="*/ 92 w 1151"/>
                <a:gd name="T51" fmla="*/ 260 h 1305"/>
                <a:gd name="T52" fmla="*/ 183 w 1151"/>
                <a:gd name="T53" fmla="*/ 129 h 1305"/>
                <a:gd name="T54" fmla="*/ 274 w 1151"/>
                <a:gd name="T55" fmla="*/ 0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51" h="1305">
                  <a:moveTo>
                    <a:pt x="274" y="0"/>
                  </a:moveTo>
                  <a:lnTo>
                    <a:pt x="383" y="83"/>
                  </a:lnTo>
                  <a:lnTo>
                    <a:pt x="486" y="169"/>
                  </a:lnTo>
                  <a:lnTo>
                    <a:pt x="582" y="260"/>
                  </a:lnTo>
                  <a:lnTo>
                    <a:pt x="674" y="355"/>
                  </a:lnTo>
                  <a:lnTo>
                    <a:pt x="760" y="454"/>
                  </a:lnTo>
                  <a:lnTo>
                    <a:pt x="838" y="557"/>
                  </a:lnTo>
                  <a:lnTo>
                    <a:pt x="912" y="665"/>
                  </a:lnTo>
                  <a:lnTo>
                    <a:pt x="981" y="777"/>
                  </a:lnTo>
                  <a:lnTo>
                    <a:pt x="1043" y="895"/>
                  </a:lnTo>
                  <a:lnTo>
                    <a:pt x="1100" y="1016"/>
                  </a:lnTo>
                  <a:lnTo>
                    <a:pt x="1151" y="1142"/>
                  </a:lnTo>
                  <a:lnTo>
                    <a:pt x="998" y="1198"/>
                  </a:lnTo>
                  <a:lnTo>
                    <a:pt x="850" y="1252"/>
                  </a:lnTo>
                  <a:lnTo>
                    <a:pt x="701" y="1305"/>
                  </a:lnTo>
                  <a:lnTo>
                    <a:pt x="656" y="1195"/>
                  </a:lnTo>
                  <a:lnTo>
                    <a:pt x="605" y="1089"/>
                  </a:lnTo>
                  <a:lnTo>
                    <a:pt x="549" y="987"/>
                  </a:lnTo>
                  <a:lnTo>
                    <a:pt x="486" y="888"/>
                  </a:lnTo>
                  <a:lnTo>
                    <a:pt x="418" y="793"/>
                  </a:lnTo>
                  <a:lnTo>
                    <a:pt x="343" y="703"/>
                  </a:lnTo>
                  <a:lnTo>
                    <a:pt x="265" y="618"/>
                  </a:lnTo>
                  <a:lnTo>
                    <a:pt x="181" y="538"/>
                  </a:lnTo>
                  <a:lnTo>
                    <a:pt x="93" y="463"/>
                  </a:lnTo>
                  <a:lnTo>
                    <a:pt x="0" y="391"/>
                  </a:lnTo>
                  <a:lnTo>
                    <a:pt x="92" y="260"/>
                  </a:lnTo>
                  <a:lnTo>
                    <a:pt x="183" y="129"/>
                  </a:lnTo>
                  <a:lnTo>
                    <a:pt x="27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04">
              <a:extLst>
                <a:ext uri="{FF2B5EF4-FFF2-40B4-BE49-F238E27FC236}">
                  <a16:creationId xmlns:a16="http://schemas.microsoft.com/office/drawing/2014/main" id="{FEF82B08-19B5-1D90-5619-DC9A2BC1B390}"/>
                </a:ext>
              </a:extLst>
            </p:cNvPr>
            <p:cNvSpPr>
              <a:spLocks noEditPoints="1"/>
            </p:cNvSpPr>
            <p:nvPr/>
          </p:nvSpPr>
          <p:spPr bwMode="auto">
            <a:xfrm>
              <a:off x="4303" y="1444"/>
              <a:ext cx="229" cy="565"/>
            </a:xfrm>
            <a:custGeom>
              <a:avLst/>
              <a:gdLst>
                <a:gd name="T0" fmla="*/ 156 w 688"/>
                <a:gd name="T1" fmla="*/ 157 h 1695"/>
                <a:gd name="T2" fmla="*/ 156 w 688"/>
                <a:gd name="T3" fmla="*/ 1539 h 1695"/>
                <a:gd name="T4" fmla="*/ 532 w 688"/>
                <a:gd name="T5" fmla="*/ 1539 h 1695"/>
                <a:gd name="T6" fmla="*/ 532 w 688"/>
                <a:gd name="T7" fmla="*/ 157 h 1695"/>
                <a:gd name="T8" fmla="*/ 156 w 688"/>
                <a:gd name="T9" fmla="*/ 157 h 1695"/>
                <a:gd name="T10" fmla="*/ 77 w 688"/>
                <a:gd name="T11" fmla="*/ 0 h 1695"/>
                <a:gd name="T12" fmla="*/ 609 w 688"/>
                <a:gd name="T13" fmla="*/ 0 h 1695"/>
                <a:gd name="T14" fmla="*/ 634 w 688"/>
                <a:gd name="T15" fmla="*/ 4 h 1695"/>
                <a:gd name="T16" fmla="*/ 656 w 688"/>
                <a:gd name="T17" fmla="*/ 14 h 1695"/>
                <a:gd name="T18" fmla="*/ 673 w 688"/>
                <a:gd name="T19" fmla="*/ 32 h 1695"/>
                <a:gd name="T20" fmla="*/ 684 w 688"/>
                <a:gd name="T21" fmla="*/ 52 h 1695"/>
                <a:gd name="T22" fmla="*/ 688 w 688"/>
                <a:gd name="T23" fmla="*/ 77 h 1695"/>
                <a:gd name="T24" fmla="*/ 688 w 688"/>
                <a:gd name="T25" fmla="*/ 1618 h 1695"/>
                <a:gd name="T26" fmla="*/ 684 w 688"/>
                <a:gd name="T27" fmla="*/ 1643 h 1695"/>
                <a:gd name="T28" fmla="*/ 673 w 688"/>
                <a:gd name="T29" fmla="*/ 1663 h 1695"/>
                <a:gd name="T30" fmla="*/ 656 w 688"/>
                <a:gd name="T31" fmla="*/ 1681 h 1695"/>
                <a:gd name="T32" fmla="*/ 634 w 688"/>
                <a:gd name="T33" fmla="*/ 1691 h 1695"/>
                <a:gd name="T34" fmla="*/ 609 w 688"/>
                <a:gd name="T35" fmla="*/ 1695 h 1695"/>
                <a:gd name="T36" fmla="*/ 77 w 688"/>
                <a:gd name="T37" fmla="*/ 1695 h 1695"/>
                <a:gd name="T38" fmla="*/ 52 w 688"/>
                <a:gd name="T39" fmla="*/ 1691 h 1695"/>
                <a:gd name="T40" fmla="*/ 30 w 688"/>
                <a:gd name="T41" fmla="*/ 1681 h 1695"/>
                <a:gd name="T42" fmla="*/ 14 w 688"/>
                <a:gd name="T43" fmla="*/ 1663 h 1695"/>
                <a:gd name="T44" fmla="*/ 3 w 688"/>
                <a:gd name="T45" fmla="*/ 1643 h 1695"/>
                <a:gd name="T46" fmla="*/ 0 w 688"/>
                <a:gd name="T47" fmla="*/ 1618 h 1695"/>
                <a:gd name="T48" fmla="*/ 0 w 688"/>
                <a:gd name="T49" fmla="*/ 77 h 1695"/>
                <a:gd name="T50" fmla="*/ 3 w 688"/>
                <a:gd name="T51" fmla="*/ 52 h 1695"/>
                <a:gd name="T52" fmla="*/ 14 w 688"/>
                <a:gd name="T53" fmla="*/ 32 h 1695"/>
                <a:gd name="T54" fmla="*/ 30 w 688"/>
                <a:gd name="T55" fmla="*/ 14 h 1695"/>
                <a:gd name="T56" fmla="*/ 52 w 688"/>
                <a:gd name="T57" fmla="*/ 4 h 1695"/>
                <a:gd name="T58" fmla="*/ 77 w 688"/>
                <a:gd name="T59" fmla="*/ 0 h 1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8" h="1695">
                  <a:moveTo>
                    <a:pt x="156" y="157"/>
                  </a:moveTo>
                  <a:lnTo>
                    <a:pt x="156" y="1539"/>
                  </a:lnTo>
                  <a:lnTo>
                    <a:pt x="532" y="1539"/>
                  </a:lnTo>
                  <a:lnTo>
                    <a:pt x="532" y="157"/>
                  </a:lnTo>
                  <a:lnTo>
                    <a:pt x="156" y="157"/>
                  </a:lnTo>
                  <a:close/>
                  <a:moveTo>
                    <a:pt x="77" y="0"/>
                  </a:moveTo>
                  <a:lnTo>
                    <a:pt x="609" y="0"/>
                  </a:lnTo>
                  <a:lnTo>
                    <a:pt x="634" y="4"/>
                  </a:lnTo>
                  <a:lnTo>
                    <a:pt x="656" y="14"/>
                  </a:lnTo>
                  <a:lnTo>
                    <a:pt x="673" y="32"/>
                  </a:lnTo>
                  <a:lnTo>
                    <a:pt x="684" y="52"/>
                  </a:lnTo>
                  <a:lnTo>
                    <a:pt x="688" y="77"/>
                  </a:lnTo>
                  <a:lnTo>
                    <a:pt x="688" y="1618"/>
                  </a:lnTo>
                  <a:lnTo>
                    <a:pt x="684" y="1643"/>
                  </a:lnTo>
                  <a:lnTo>
                    <a:pt x="673" y="1663"/>
                  </a:lnTo>
                  <a:lnTo>
                    <a:pt x="656" y="1681"/>
                  </a:lnTo>
                  <a:lnTo>
                    <a:pt x="634" y="1691"/>
                  </a:lnTo>
                  <a:lnTo>
                    <a:pt x="609" y="1695"/>
                  </a:lnTo>
                  <a:lnTo>
                    <a:pt x="77" y="1695"/>
                  </a:lnTo>
                  <a:lnTo>
                    <a:pt x="52" y="1691"/>
                  </a:lnTo>
                  <a:lnTo>
                    <a:pt x="30" y="1681"/>
                  </a:lnTo>
                  <a:lnTo>
                    <a:pt x="14" y="1663"/>
                  </a:lnTo>
                  <a:lnTo>
                    <a:pt x="3" y="1643"/>
                  </a:lnTo>
                  <a:lnTo>
                    <a:pt x="0" y="1618"/>
                  </a:lnTo>
                  <a:lnTo>
                    <a:pt x="0" y="77"/>
                  </a:lnTo>
                  <a:lnTo>
                    <a:pt x="3" y="52"/>
                  </a:lnTo>
                  <a:lnTo>
                    <a:pt x="14" y="32"/>
                  </a:lnTo>
                  <a:lnTo>
                    <a:pt x="30" y="14"/>
                  </a:lnTo>
                  <a:lnTo>
                    <a:pt x="52" y="4"/>
                  </a:lnTo>
                  <a:lnTo>
                    <a:pt x="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205">
              <a:extLst>
                <a:ext uri="{FF2B5EF4-FFF2-40B4-BE49-F238E27FC236}">
                  <a16:creationId xmlns:a16="http://schemas.microsoft.com/office/drawing/2014/main" id="{DB0D7019-E4FA-13BC-A4D3-556559DB8D36}"/>
                </a:ext>
              </a:extLst>
            </p:cNvPr>
            <p:cNvSpPr>
              <a:spLocks noEditPoints="1"/>
            </p:cNvSpPr>
            <p:nvPr/>
          </p:nvSpPr>
          <p:spPr bwMode="auto">
            <a:xfrm>
              <a:off x="3733" y="1580"/>
              <a:ext cx="230" cy="429"/>
            </a:xfrm>
            <a:custGeom>
              <a:avLst/>
              <a:gdLst>
                <a:gd name="T0" fmla="*/ 155 w 688"/>
                <a:gd name="T1" fmla="*/ 1010 h 1286"/>
                <a:gd name="T2" fmla="*/ 155 w 688"/>
                <a:gd name="T3" fmla="*/ 1130 h 1286"/>
                <a:gd name="T4" fmla="*/ 276 w 688"/>
                <a:gd name="T5" fmla="*/ 1130 h 1286"/>
                <a:gd name="T6" fmla="*/ 155 w 688"/>
                <a:gd name="T7" fmla="*/ 1010 h 1286"/>
                <a:gd name="T8" fmla="*/ 155 w 688"/>
                <a:gd name="T9" fmla="*/ 764 h 1286"/>
                <a:gd name="T10" fmla="*/ 155 w 688"/>
                <a:gd name="T11" fmla="*/ 886 h 1286"/>
                <a:gd name="T12" fmla="*/ 400 w 688"/>
                <a:gd name="T13" fmla="*/ 1130 h 1286"/>
                <a:gd name="T14" fmla="*/ 400 w 688"/>
                <a:gd name="T15" fmla="*/ 1132 h 1286"/>
                <a:gd name="T16" fmla="*/ 523 w 688"/>
                <a:gd name="T17" fmla="*/ 1132 h 1286"/>
                <a:gd name="T18" fmla="*/ 155 w 688"/>
                <a:gd name="T19" fmla="*/ 764 h 1286"/>
                <a:gd name="T20" fmla="*/ 155 w 688"/>
                <a:gd name="T21" fmla="*/ 516 h 1286"/>
                <a:gd name="T22" fmla="*/ 155 w 688"/>
                <a:gd name="T23" fmla="*/ 638 h 1286"/>
                <a:gd name="T24" fmla="*/ 532 w 688"/>
                <a:gd name="T25" fmla="*/ 1017 h 1286"/>
                <a:gd name="T26" fmla="*/ 532 w 688"/>
                <a:gd name="T27" fmla="*/ 893 h 1286"/>
                <a:gd name="T28" fmla="*/ 155 w 688"/>
                <a:gd name="T29" fmla="*/ 516 h 1286"/>
                <a:gd name="T30" fmla="*/ 155 w 688"/>
                <a:gd name="T31" fmla="*/ 269 h 1286"/>
                <a:gd name="T32" fmla="*/ 155 w 688"/>
                <a:gd name="T33" fmla="*/ 393 h 1286"/>
                <a:gd name="T34" fmla="*/ 532 w 688"/>
                <a:gd name="T35" fmla="*/ 769 h 1286"/>
                <a:gd name="T36" fmla="*/ 532 w 688"/>
                <a:gd name="T37" fmla="*/ 647 h 1286"/>
                <a:gd name="T38" fmla="*/ 155 w 688"/>
                <a:gd name="T39" fmla="*/ 269 h 1286"/>
                <a:gd name="T40" fmla="*/ 165 w 688"/>
                <a:gd name="T41" fmla="*/ 157 h 1286"/>
                <a:gd name="T42" fmla="*/ 532 w 688"/>
                <a:gd name="T43" fmla="*/ 524 h 1286"/>
                <a:gd name="T44" fmla="*/ 532 w 688"/>
                <a:gd name="T45" fmla="*/ 400 h 1286"/>
                <a:gd name="T46" fmla="*/ 289 w 688"/>
                <a:gd name="T47" fmla="*/ 157 h 1286"/>
                <a:gd name="T48" fmla="*/ 165 w 688"/>
                <a:gd name="T49" fmla="*/ 157 h 1286"/>
                <a:gd name="T50" fmla="*/ 411 w 688"/>
                <a:gd name="T51" fmla="*/ 155 h 1286"/>
                <a:gd name="T52" fmla="*/ 532 w 688"/>
                <a:gd name="T53" fmla="*/ 276 h 1286"/>
                <a:gd name="T54" fmla="*/ 532 w 688"/>
                <a:gd name="T55" fmla="*/ 155 h 1286"/>
                <a:gd name="T56" fmla="*/ 411 w 688"/>
                <a:gd name="T57" fmla="*/ 155 h 1286"/>
                <a:gd name="T58" fmla="*/ 78 w 688"/>
                <a:gd name="T59" fmla="*/ 0 h 1286"/>
                <a:gd name="T60" fmla="*/ 611 w 688"/>
                <a:gd name="T61" fmla="*/ 0 h 1286"/>
                <a:gd name="T62" fmla="*/ 635 w 688"/>
                <a:gd name="T63" fmla="*/ 4 h 1286"/>
                <a:gd name="T64" fmla="*/ 657 w 688"/>
                <a:gd name="T65" fmla="*/ 14 h 1286"/>
                <a:gd name="T66" fmla="*/ 673 w 688"/>
                <a:gd name="T67" fmla="*/ 32 h 1286"/>
                <a:gd name="T68" fmla="*/ 685 w 688"/>
                <a:gd name="T69" fmla="*/ 52 h 1286"/>
                <a:gd name="T70" fmla="*/ 688 w 688"/>
                <a:gd name="T71" fmla="*/ 77 h 1286"/>
                <a:gd name="T72" fmla="*/ 688 w 688"/>
                <a:gd name="T73" fmla="*/ 1209 h 1286"/>
                <a:gd name="T74" fmla="*/ 685 w 688"/>
                <a:gd name="T75" fmla="*/ 1234 h 1286"/>
                <a:gd name="T76" fmla="*/ 673 w 688"/>
                <a:gd name="T77" fmla="*/ 1254 h 1286"/>
                <a:gd name="T78" fmla="*/ 657 w 688"/>
                <a:gd name="T79" fmla="*/ 1272 h 1286"/>
                <a:gd name="T80" fmla="*/ 635 w 688"/>
                <a:gd name="T81" fmla="*/ 1282 h 1286"/>
                <a:gd name="T82" fmla="*/ 611 w 688"/>
                <a:gd name="T83" fmla="*/ 1286 h 1286"/>
                <a:gd name="T84" fmla="*/ 78 w 688"/>
                <a:gd name="T85" fmla="*/ 1286 h 1286"/>
                <a:gd name="T86" fmla="*/ 53 w 688"/>
                <a:gd name="T87" fmla="*/ 1282 h 1286"/>
                <a:gd name="T88" fmla="*/ 32 w 688"/>
                <a:gd name="T89" fmla="*/ 1272 h 1286"/>
                <a:gd name="T90" fmla="*/ 14 w 688"/>
                <a:gd name="T91" fmla="*/ 1254 h 1286"/>
                <a:gd name="T92" fmla="*/ 4 w 688"/>
                <a:gd name="T93" fmla="*/ 1234 h 1286"/>
                <a:gd name="T94" fmla="*/ 0 w 688"/>
                <a:gd name="T95" fmla="*/ 1209 h 1286"/>
                <a:gd name="T96" fmla="*/ 0 w 688"/>
                <a:gd name="T97" fmla="*/ 77 h 1286"/>
                <a:gd name="T98" fmla="*/ 4 w 688"/>
                <a:gd name="T99" fmla="*/ 52 h 1286"/>
                <a:gd name="T100" fmla="*/ 14 w 688"/>
                <a:gd name="T101" fmla="*/ 32 h 1286"/>
                <a:gd name="T102" fmla="*/ 32 w 688"/>
                <a:gd name="T103" fmla="*/ 14 h 1286"/>
                <a:gd name="T104" fmla="*/ 53 w 688"/>
                <a:gd name="T105" fmla="*/ 4 h 1286"/>
                <a:gd name="T106" fmla="*/ 78 w 688"/>
                <a:gd name="T107" fmla="*/ 0 h 1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8" h="1286">
                  <a:moveTo>
                    <a:pt x="155" y="1010"/>
                  </a:moveTo>
                  <a:lnTo>
                    <a:pt x="155" y="1130"/>
                  </a:lnTo>
                  <a:lnTo>
                    <a:pt x="276" y="1130"/>
                  </a:lnTo>
                  <a:lnTo>
                    <a:pt x="155" y="1010"/>
                  </a:lnTo>
                  <a:close/>
                  <a:moveTo>
                    <a:pt x="155" y="764"/>
                  </a:moveTo>
                  <a:lnTo>
                    <a:pt x="155" y="886"/>
                  </a:lnTo>
                  <a:lnTo>
                    <a:pt x="400" y="1130"/>
                  </a:lnTo>
                  <a:lnTo>
                    <a:pt x="400" y="1132"/>
                  </a:lnTo>
                  <a:lnTo>
                    <a:pt x="523" y="1132"/>
                  </a:lnTo>
                  <a:lnTo>
                    <a:pt x="155" y="764"/>
                  </a:lnTo>
                  <a:close/>
                  <a:moveTo>
                    <a:pt x="155" y="516"/>
                  </a:moveTo>
                  <a:lnTo>
                    <a:pt x="155" y="638"/>
                  </a:lnTo>
                  <a:lnTo>
                    <a:pt x="532" y="1017"/>
                  </a:lnTo>
                  <a:lnTo>
                    <a:pt x="532" y="893"/>
                  </a:lnTo>
                  <a:lnTo>
                    <a:pt x="155" y="516"/>
                  </a:lnTo>
                  <a:close/>
                  <a:moveTo>
                    <a:pt x="155" y="269"/>
                  </a:moveTo>
                  <a:lnTo>
                    <a:pt x="155" y="393"/>
                  </a:lnTo>
                  <a:lnTo>
                    <a:pt x="532" y="769"/>
                  </a:lnTo>
                  <a:lnTo>
                    <a:pt x="532" y="647"/>
                  </a:lnTo>
                  <a:lnTo>
                    <a:pt x="155" y="269"/>
                  </a:lnTo>
                  <a:close/>
                  <a:moveTo>
                    <a:pt x="165" y="157"/>
                  </a:moveTo>
                  <a:lnTo>
                    <a:pt x="532" y="524"/>
                  </a:lnTo>
                  <a:lnTo>
                    <a:pt x="532" y="400"/>
                  </a:lnTo>
                  <a:lnTo>
                    <a:pt x="289" y="157"/>
                  </a:lnTo>
                  <a:lnTo>
                    <a:pt x="165" y="157"/>
                  </a:lnTo>
                  <a:close/>
                  <a:moveTo>
                    <a:pt x="411" y="155"/>
                  </a:moveTo>
                  <a:lnTo>
                    <a:pt x="532" y="276"/>
                  </a:lnTo>
                  <a:lnTo>
                    <a:pt x="532" y="155"/>
                  </a:lnTo>
                  <a:lnTo>
                    <a:pt x="411" y="155"/>
                  </a:lnTo>
                  <a:close/>
                  <a:moveTo>
                    <a:pt x="78" y="0"/>
                  </a:moveTo>
                  <a:lnTo>
                    <a:pt x="611" y="0"/>
                  </a:lnTo>
                  <a:lnTo>
                    <a:pt x="635" y="4"/>
                  </a:lnTo>
                  <a:lnTo>
                    <a:pt x="657" y="14"/>
                  </a:lnTo>
                  <a:lnTo>
                    <a:pt x="673" y="32"/>
                  </a:lnTo>
                  <a:lnTo>
                    <a:pt x="685" y="52"/>
                  </a:lnTo>
                  <a:lnTo>
                    <a:pt x="688" y="77"/>
                  </a:lnTo>
                  <a:lnTo>
                    <a:pt x="688" y="1209"/>
                  </a:lnTo>
                  <a:lnTo>
                    <a:pt x="685" y="1234"/>
                  </a:lnTo>
                  <a:lnTo>
                    <a:pt x="673" y="1254"/>
                  </a:lnTo>
                  <a:lnTo>
                    <a:pt x="657" y="1272"/>
                  </a:lnTo>
                  <a:lnTo>
                    <a:pt x="635" y="1282"/>
                  </a:lnTo>
                  <a:lnTo>
                    <a:pt x="611" y="1286"/>
                  </a:lnTo>
                  <a:lnTo>
                    <a:pt x="78" y="1286"/>
                  </a:lnTo>
                  <a:lnTo>
                    <a:pt x="53" y="1282"/>
                  </a:lnTo>
                  <a:lnTo>
                    <a:pt x="32" y="1272"/>
                  </a:lnTo>
                  <a:lnTo>
                    <a:pt x="14" y="1254"/>
                  </a:lnTo>
                  <a:lnTo>
                    <a:pt x="4" y="1234"/>
                  </a:lnTo>
                  <a:lnTo>
                    <a:pt x="0" y="1209"/>
                  </a:lnTo>
                  <a:lnTo>
                    <a:pt x="0" y="77"/>
                  </a:lnTo>
                  <a:lnTo>
                    <a:pt x="4" y="52"/>
                  </a:lnTo>
                  <a:lnTo>
                    <a:pt x="14" y="32"/>
                  </a:lnTo>
                  <a:lnTo>
                    <a:pt x="32" y="14"/>
                  </a:lnTo>
                  <a:lnTo>
                    <a:pt x="53" y="4"/>
                  </a:lnTo>
                  <a:lnTo>
                    <a:pt x="7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06">
              <a:extLst>
                <a:ext uri="{FF2B5EF4-FFF2-40B4-BE49-F238E27FC236}">
                  <a16:creationId xmlns:a16="http://schemas.microsoft.com/office/drawing/2014/main" id="{FB41F639-472C-DE3A-6C2A-13DF617D2D46}"/>
                </a:ext>
              </a:extLst>
            </p:cNvPr>
            <p:cNvSpPr>
              <a:spLocks/>
            </p:cNvSpPr>
            <p:nvPr/>
          </p:nvSpPr>
          <p:spPr bwMode="auto">
            <a:xfrm>
              <a:off x="4018" y="1235"/>
              <a:ext cx="229" cy="774"/>
            </a:xfrm>
            <a:custGeom>
              <a:avLst/>
              <a:gdLst>
                <a:gd name="T0" fmla="*/ 79 w 689"/>
                <a:gd name="T1" fmla="*/ 0 h 2321"/>
                <a:gd name="T2" fmla="*/ 611 w 689"/>
                <a:gd name="T3" fmla="*/ 0 h 2321"/>
                <a:gd name="T4" fmla="*/ 636 w 689"/>
                <a:gd name="T5" fmla="*/ 4 h 2321"/>
                <a:gd name="T6" fmla="*/ 657 w 689"/>
                <a:gd name="T7" fmla="*/ 14 h 2321"/>
                <a:gd name="T8" fmla="*/ 674 w 689"/>
                <a:gd name="T9" fmla="*/ 32 h 2321"/>
                <a:gd name="T10" fmla="*/ 686 w 689"/>
                <a:gd name="T11" fmla="*/ 54 h 2321"/>
                <a:gd name="T12" fmla="*/ 689 w 689"/>
                <a:gd name="T13" fmla="*/ 78 h 2321"/>
                <a:gd name="T14" fmla="*/ 689 w 689"/>
                <a:gd name="T15" fmla="*/ 2244 h 2321"/>
                <a:gd name="T16" fmla="*/ 686 w 689"/>
                <a:gd name="T17" fmla="*/ 2269 h 2321"/>
                <a:gd name="T18" fmla="*/ 674 w 689"/>
                <a:gd name="T19" fmla="*/ 2289 h 2321"/>
                <a:gd name="T20" fmla="*/ 657 w 689"/>
                <a:gd name="T21" fmla="*/ 2307 h 2321"/>
                <a:gd name="T22" fmla="*/ 636 w 689"/>
                <a:gd name="T23" fmla="*/ 2317 h 2321"/>
                <a:gd name="T24" fmla="*/ 611 w 689"/>
                <a:gd name="T25" fmla="*/ 2321 h 2321"/>
                <a:gd name="T26" fmla="*/ 79 w 689"/>
                <a:gd name="T27" fmla="*/ 2321 h 2321"/>
                <a:gd name="T28" fmla="*/ 54 w 689"/>
                <a:gd name="T29" fmla="*/ 2317 h 2321"/>
                <a:gd name="T30" fmla="*/ 32 w 689"/>
                <a:gd name="T31" fmla="*/ 2307 h 2321"/>
                <a:gd name="T32" fmla="*/ 15 w 689"/>
                <a:gd name="T33" fmla="*/ 2289 h 2321"/>
                <a:gd name="T34" fmla="*/ 5 w 689"/>
                <a:gd name="T35" fmla="*/ 2269 h 2321"/>
                <a:gd name="T36" fmla="*/ 0 w 689"/>
                <a:gd name="T37" fmla="*/ 2244 h 2321"/>
                <a:gd name="T38" fmla="*/ 0 w 689"/>
                <a:gd name="T39" fmla="*/ 78 h 2321"/>
                <a:gd name="T40" fmla="*/ 5 w 689"/>
                <a:gd name="T41" fmla="*/ 54 h 2321"/>
                <a:gd name="T42" fmla="*/ 15 w 689"/>
                <a:gd name="T43" fmla="*/ 32 h 2321"/>
                <a:gd name="T44" fmla="*/ 32 w 689"/>
                <a:gd name="T45" fmla="*/ 14 h 2321"/>
                <a:gd name="T46" fmla="*/ 54 w 689"/>
                <a:gd name="T47" fmla="*/ 4 h 2321"/>
                <a:gd name="T48" fmla="*/ 79 w 689"/>
                <a:gd name="T49" fmla="*/ 0 h 2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9" h="2321">
                  <a:moveTo>
                    <a:pt x="79" y="0"/>
                  </a:moveTo>
                  <a:lnTo>
                    <a:pt x="611" y="0"/>
                  </a:lnTo>
                  <a:lnTo>
                    <a:pt x="636" y="4"/>
                  </a:lnTo>
                  <a:lnTo>
                    <a:pt x="657" y="14"/>
                  </a:lnTo>
                  <a:lnTo>
                    <a:pt x="674" y="32"/>
                  </a:lnTo>
                  <a:lnTo>
                    <a:pt x="686" y="54"/>
                  </a:lnTo>
                  <a:lnTo>
                    <a:pt x="689" y="78"/>
                  </a:lnTo>
                  <a:lnTo>
                    <a:pt x="689" y="2244"/>
                  </a:lnTo>
                  <a:lnTo>
                    <a:pt x="686" y="2269"/>
                  </a:lnTo>
                  <a:lnTo>
                    <a:pt x="674" y="2289"/>
                  </a:lnTo>
                  <a:lnTo>
                    <a:pt x="657" y="2307"/>
                  </a:lnTo>
                  <a:lnTo>
                    <a:pt x="636" y="2317"/>
                  </a:lnTo>
                  <a:lnTo>
                    <a:pt x="611" y="2321"/>
                  </a:lnTo>
                  <a:lnTo>
                    <a:pt x="79" y="2321"/>
                  </a:lnTo>
                  <a:lnTo>
                    <a:pt x="54" y="2317"/>
                  </a:lnTo>
                  <a:lnTo>
                    <a:pt x="32" y="2307"/>
                  </a:lnTo>
                  <a:lnTo>
                    <a:pt x="15" y="2289"/>
                  </a:lnTo>
                  <a:lnTo>
                    <a:pt x="5" y="2269"/>
                  </a:lnTo>
                  <a:lnTo>
                    <a:pt x="0" y="2244"/>
                  </a:lnTo>
                  <a:lnTo>
                    <a:pt x="0" y="78"/>
                  </a:lnTo>
                  <a:lnTo>
                    <a:pt x="5" y="54"/>
                  </a:lnTo>
                  <a:lnTo>
                    <a:pt x="15" y="32"/>
                  </a:lnTo>
                  <a:lnTo>
                    <a:pt x="32" y="14"/>
                  </a:lnTo>
                  <a:lnTo>
                    <a:pt x="54" y="4"/>
                  </a:lnTo>
                  <a:lnTo>
                    <a:pt x="7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7" name="Group 27">
            <a:extLst>
              <a:ext uri="{FF2B5EF4-FFF2-40B4-BE49-F238E27FC236}">
                <a16:creationId xmlns:a16="http://schemas.microsoft.com/office/drawing/2014/main" id="{83D8DABF-1DD1-728D-EB9E-D4C55D109085}"/>
              </a:ext>
            </a:extLst>
          </p:cNvPr>
          <p:cNvGrpSpPr>
            <a:grpSpLocks noChangeAspect="1"/>
          </p:cNvGrpSpPr>
          <p:nvPr/>
        </p:nvGrpSpPr>
        <p:grpSpPr bwMode="auto">
          <a:xfrm>
            <a:off x="918054" y="4730667"/>
            <a:ext cx="425713" cy="440341"/>
            <a:chOff x="4322" y="834"/>
            <a:chExt cx="291" cy="301"/>
          </a:xfrm>
          <a:solidFill>
            <a:schemeClr val="bg1"/>
          </a:solidFill>
        </p:grpSpPr>
        <p:sp>
          <p:nvSpPr>
            <p:cNvPr id="38" name="Freeform 29">
              <a:extLst>
                <a:ext uri="{FF2B5EF4-FFF2-40B4-BE49-F238E27FC236}">
                  <a16:creationId xmlns:a16="http://schemas.microsoft.com/office/drawing/2014/main" id="{8EFDA844-6BA0-7E50-6E22-70C490721A77}"/>
                </a:ext>
              </a:extLst>
            </p:cNvPr>
            <p:cNvSpPr>
              <a:spLocks noEditPoints="1"/>
            </p:cNvSpPr>
            <p:nvPr/>
          </p:nvSpPr>
          <p:spPr bwMode="auto">
            <a:xfrm>
              <a:off x="4322" y="834"/>
              <a:ext cx="144" cy="145"/>
            </a:xfrm>
            <a:custGeom>
              <a:avLst/>
              <a:gdLst>
                <a:gd name="T0" fmla="*/ 502 w 1580"/>
                <a:gd name="T1" fmla="*/ 326 h 1592"/>
                <a:gd name="T2" fmla="*/ 458 w 1580"/>
                <a:gd name="T3" fmla="*/ 345 h 1592"/>
                <a:gd name="T4" fmla="*/ 426 w 1580"/>
                <a:gd name="T5" fmla="*/ 382 h 1592"/>
                <a:gd name="T6" fmla="*/ 421 w 1580"/>
                <a:gd name="T7" fmla="*/ 439 h 1592"/>
                <a:gd name="T8" fmla="*/ 612 w 1580"/>
                <a:gd name="T9" fmla="*/ 764 h 1592"/>
                <a:gd name="T10" fmla="*/ 500 w 1580"/>
                <a:gd name="T11" fmla="*/ 773 h 1592"/>
                <a:gd name="T12" fmla="*/ 479 w 1580"/>
                <a:gd name="T13" fmla="*/ 816 h 1592"/>
                <a:gd name="T14" fmla="*/ 500 w 1580"/>
                <a:gd name="T15" fmla="*/ 857 h 1592"/>
                <a:gd name="T16" fmla="*/ 672 w 1580"/>
                <a:gd name="T17" fmla="*/ 867 h 1592"/>
                <a:gd name="T18" fmla="*/ 531 w 1580"/>
                <a:gd name="T19" fmla="*/ 945 h 1592"/>
                <a:gd name="T20" fmla="*/ 489 w 1580"/>
                <a:gd name="T21" fmla="*/ 965 h 1592"/>
                <a:gd name="T22" fmla="*/ 481 w 1580"/>
                <a:gd name="T23" fmla="*/ 1013 h 1592"/>
                <a:gd name="T24" fmla="*/ 514 w 1580"/>
                <a:gd name="T25" fmla="*/ 1046 h 1592"/>
                <a:gd name="T26" fmla="*/ 694 w 1580"/>
                <a:gd name="T27" fmla="*/ 1180 h 1592"/>
                <a:gd name="T28" fmla="*/ 710 w 1580"/>
                <a:gd name="T29" fmla="*/ 1241 h 1592"/>
                <a:gd name="T30" fmla="*/ 755 w 1580"/>
                <a:gd name="T31" fmla="*/ 1279 h 1592"/>
                <a:gd name="T32" fmla="*/ 822 w 1580"/>
                <a:gd name="T33" fmla="*/ 1284 h 1592"/>
                <a:gd name="T34" fmla="*/ 876 w 1580"/>
                <a:gd name="T35" fmla="*/ 1257 h 1592"/>
                <a:gd name="T36" fmla="*/ 901 w 1580"/>
                <a:gd name="T37" fmla="*/ 1203 h 1592"/>
                <a:gd name="T38" fmla="*/ 1067 w 1580"/>
                <a:gd name="T39" fmla="*/ 1049 h 1592"/>
                <a:gd name="T40" fmla="*/ 1109 w 1580"/>
                <a:gd name="T41" fmla="*/ 1027 h 1592"/>
                <a:gd name="T42" fmla="*/ 1116 w 1580"/>
                <a:gd name="T43" fmla="*/ 980 h 1592"/>
                <a:gd name="T44" fmla="*/ 1084 w 1580"/>
                <a:gd name="T45" fmla="*/ 947 h 1592"/>
                <a:gd name="T46" fmla="*/ 903 w 1580"/>
                <a:gd name="T47" fmla="*/ 906 h 1592"/>
                <a:gd name="T48" fmla="*/ 1084 w 1580"/>
                <a:gd name="T49" fmla="*/ 865 h 1592"/>
                <a:gd name="T50" fmla="*/ 1116 w 1580"/>
                <a:gd name="T51" fmla="*/ 832 h 1592"/>
                <a:gd name="T52" fmla="*/ 1109 w 1580"/>
                <a:gd name="T53" fmla="*/ 785 h 1592"/>
                <a:gd name="T54" fmla="*/ 1067 w 1580"/>
                <a:gd name="T55" fmla="*/ 764 h 1592"/>
                <a:gd name="T56" fmla="*/ 1170 w 1580"/>
                <a:gd name="T57" fmla="*/ 458 h 1592"/>
                <a:gd name="T58" fmla="*/ 1178 w 1580"/>
                <a:gd name="T59" fmla="*/ 400 h 1592"/>
                <a:gd name="T60" fmla="*/ 1153 w 1580"/>
                <a:gd name="T61" fmla="*/ 355 h 1592"/>
                <a:gd name="T62" fmla="*/ 1111 w 1580"/>
                <a:gd name="T63" fmla="*/ 330 h 1592"/>
                <a:gd name="T64" fmla="*/ 1066 w 1580"/>
                <a:gd name="T65" fmla="*/ 324 h 1592"/>
                <a:gd name="T66" fmla="*/ 1016 w 1580"/>
                <a:gd name="T67" fmla="*/ 338 h 1592"/>
                <a:gd name="T68" fmla="*/ 986 w 1580"/>
                <a:gd name="T69" fmla="*/ 367 h 1592"/>
                <a:gd name="T70" fmla="*/ 799 w 1580"/>
                <a:gd name="T71" fmla="*/ 725 h 1592"/>
                <a:gd name="T72" fmla="*/ 612 w 1580"/>
                <a:gd name="T73" fmla="*/ 367 h 1592"/>
                <a:gd name="T74" fmla="*/ 583 w 1580"/>
                <a:gd name="T75" fmla="*/ 338 h 1592"/>
                <a:gd name="T76" fmla="*/ 532 w 1580"/>
                <a:gd name="T77" fmla="*/ 324 h 1592"/>
                <a:gd name="T78" fmla="*/ 870 w 1580"/>
                <a:gd name="T79" fmla="*/ 3 h 1592"/>
                <a:gd name="T80" fmla="*/ 1070 w 1580"/>
                <a:gd name="T81" fmla="*/ 48 h 1592"/>
                <a:gd name="T82" fmla="*/ 1249 w 1580"/>
                <a:gd name="T83" fmla="*/ 141 h 1592"/>
                <a:gd name="T84" fmla="*/ 1398 w 1580"/>
                <a:gd name="T85" fmla="*/ 274 h 1592"/>
                <a:gd name="T86" fmla="*/ 1511 w 1580"/>
                <a:gd name="T87" fmla="*/ 439 h 1592"/>
                <a:gd name="T88" fmla="*/ 1580 w 1580"/>
                <a:gd name="T89" fmla="*/ 632 h 1592"/>
                <a:gd name="T90" fmla="*/ 1474 w 1580"/>
                <a:gd name="T91" fmla="*/ 824 h 1592"/>
                <a:gd name="T92" fmla="*/ 1413 w 1580"/>
                <a:gd name="T93" fmla="*/ 1038 h 1592"/>
                <a:gd name="T94" fmla="*/ 1236 w 1580"/>
                <a:gd name="T95" fmla="*/ 1155 h 1592"/>
                <a:gd name="T96" fmla="*/ 1003 w 1580"/>
                <a:gd name="T97" fmla="*/ 1257 h 1592"/>
                <a:gd name="T98" fmla="*/ 801 w 1580"/>
                <a:gd name="T99" fmla="*/ 1404 h 1592"/>
                <a:gd name="T100" fmla="*/ 632 w 1580"/>
                <a:gd name="T101" fmla="*/ 1592 h 1592"/>
                <a:gd name="T102" fmla="*/ 440 w 1580"/>
                <a:gd name="T103" fmla="*/ 1523 h 1592"/>
                <a:gd name="T104" fmla="*/ 274 w 1580"/>
                <a:gd name="T105" fmla="*/ 1411 h 1592"/>
                <a:gd name="T106" fmla="*/ 141 w 1580"/>
                <a:gd name="T107" fmla="*/ 1260 h 1592"/>
                <a:gd name="T108" fmla="*/ 48 w 1580"/>
                <a:gd name="T109" fmla="*/ 1080 h 1592"/>
                <a:gd name="T110" fmla="*/ 3 w 1580"/>
                <a:gd name="T111" fmla="*/ 876 h 1592"/>
                <a:gd name="T112" fmla="*/ 12 w 1580"/>
                <a:gd name="T113" fmla="*/ 661 h 1592"/>
                <a:gd name="T114" fmla="*/ 76 w 1580"/>
                <a:gd name="T115" fmla="*/ 460 h 1592"/>
                <a:gd name="T116" fmla="*/ 188 w 1580"/>
                <a:gd name="T117" fmla="*/ 286 h 1592"/>
                <a:gd name="T118" fmla="*/ 338 w 1580"/>
                <a:gd name="T119" fmla="*/ 148 h 1592"/>
                <a:gd name="T120" fmla="*/ 521 w 1580"/>
                <a:gd name="T121" fmla="*/ 50 h 1592"/>
                <a:gd name="T122" fmla="*/ 726 w 1580"/>
                <a:gd name="T123" fmla="*/ 3 h 1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0" h="1592">
                  <a:moveTo>
                    <a:pt x="532" y="324"/>
                  </a:moveTo>
                  <a:lnTo>
                    <a:pt x="518" y="324"/>
                  </a:lnTo>
                  <a:lnTo>
                    <a:pt x="502" y="326"/>
                  </a:lnTo>
                  <a:lnTo>
                    <a:pt x="487" y="330"/>
                  </a:lnTo>
                  <a:lnTo>
                    <a:pt x="472" y="336"/>
                  </a:lnTo>
                  <a:lnTo>
                    <a:pt x="458" y="345"/>
                  </a:lnTo>
                  <a:lnTo>
                    <a:pt x="445" y="355"/>
                  </a:lnTo>
                  <a:lnTo>
                    <a:pt x="434" y="367"/>
                  </a:lnTo>
                  <a:lnTo>
                    <a:pt x="426" y="382"/>
                  </a:lnTo>
                  <a:lnTo>
                    <a:pt x="421" y="400"/>
                  </a:lnTo>
                  <a:lnTo>
                    <a:pt x="418" y="421"/>
                  </a:lnTo>
                  <a:lnTo>
                    <a:pt x="421" y="439"/>
                  </a:lnTo>
                  <a:lnTo>
                    <a:pt x="428" y="458"/>
                  </a:lnTo>
                  <a:lnTo>
                    <a:pt x="437" y="475"/>
                  </a:lnTo>
                  <a:lnTo>
                    <a:pt x="612" y="764"/>
                  </a:lnTo>
                  <a:lnTo>
                    <a:pt x="531" y="764"/>
                  </a:lnTo>
                  <a:lnTo>
                    <a:pt x="514" y="766"/>
                  </a:lnTo>
                  <a:lnTo>
                    <a:pt x="500" y="773"/>
                  </a:lnTo>
                  <a:lnTo>
                    <a:pt x="489" y="785"/>
                  </a:lnTo>
                  <a:lnTo>
                    <a:pt x="481" y="799"/>
                  </a:lnTo>
                  <a:lnTo>
                    <a:pt x="479" y="816"/>
                  </a:lnTo>
                  <a:lnTo>
                    <a:pt x="481" y="832"/>
                  </a:lnTo>
                  <a:lnTo>
                    <a:pt x="489" y="846"/>
                  </a:lnTo>
                  <a:lnTo>
                    <a:pt x="500" y="857"/>
                  </a:lnTo>
                  <a:lnTo>
                    <a:pt x="514" y="865"/>
                  </a:lnTo>
                  <a:lnTo>
                    <a:pt x="531" y="867"/>
                  </a:lnTo>
                  <a:lnTo>
                    <a:pt x="672" y="867"/>
                  </a:lnTo>
                  <a:lnTo>
                    <a:pt x="694" y="906"/>
                  </a:lnTo>
                  <a:lnTo>
                    <a:pt x="694" y="945"/>
                  </a:lnTo>
                  <a:lnTo>
                    <a:pt x="531" y="945"/>
                  </a:lnTo>
                  <a:lnTo>
                    <a:pt x="514" y="947"/>
                  </a:lnTo>
                  <a:lnTo>
                    <a:pt x="500" y="954"/>
                  </a:lnTo>
                  <a:lnTo>
                    <a:pt x="489" y="965"/>
                  </a:lnTo>
                  <a:lnTo>
                    <a:pt x="481" y="980"/>
                  </a:lnTo>
                  <a:lnTo>
                    <a:pt x="479" y="997"/>
                  </a:lnTo>
                  <a:lnTo>
                    <a:pt x="481" y="1013"/>
                  </a:lnTo>
                  <a:lnTo>
                    <a:pt x="489" y="1027"/>
                  </a:lnTo>
                  <a:lnTo>
                    <a:pt x="500" y="1038"/>
                  </a:lnTo>
                  <a:lnTo>
                    <a:pt x="514" y="1046"/>
                  </a:lnTo>
                  <a:lnTo>
                    <a:pt x="531" y="1049"/>
                  </a:lnTo>
                  <a:lnTo>
                    <a:pt x="694" y="1049"/>
                  </a:lnTo>
                  <a:lnTo>
                    <a:pt x="694" y="1180"/>
                  </a:lnTo>
                  <a:lnTo>
                    <a:pt x="696" y="1203"/>
                  </a:lnTo>
                  <a:lnTo>
                    <a:pt x="702" y="1223"/>
                  </a:lnTo>
                  <a:lnTo>
                    <a:pt x="710" y="1241"/>
                  </a:lnTo>
                  <a:lnTo>
                    <a:pt x="722" y="1257"/>
                  </a:lnTo>
                  <a:lnTo>
                    <a:pt x="737" y="1269"/>
                  </a:lnTo>
                  <a:lnTo>
                    <a:pt x="755" y="1279"/>
                  </a:lnTo>
                  <a:lnTo>
                    <a:pt x="776" y="1284"/>
                  </a:lnTo>
                  <a:lnTo>
                    <a:pt x="799" y="1286"/>
                  </a:lnTo>
                  <a:lnTo>
                    <a:pt x="822" y="1284"/>
                  </a:lnTo>
                  <a:lnTo>
                    <a:pt x="843" y="1279"/>
                  </a:lnTo>
                  <a:lnTo>
                    <a:pt x="861" y="1269"/>
                  </a:lnTo>
                  <a:lnTo>
                    <a:pt x="876" y="1257"/>
                  </a:lnTo>
                  <a:lnTo>
                    <a:pt x="888" y="1241"/>
                  </a:lnTo>
                  <a:lnTo>
                    <a:pt x="896" y="1223"/>
                  </a:lnTo>
                  <a:lnTo>
                    <a:pt x="901" y="1203"/>
                  </a:lnTo>
                  <a:lnTo>
                    <a:pt x="903" y="1180"/>
                  </a:lnTo>
                  <a:lnTo>
                    <a:pt x="903" y="1049"/>
                  </a:lnTo>
                  <a:lnTo>
                    <a:pt x="1067" y="1049"/>
                  </a:lnTo>
                  <a:lnTo>
                    <a:pt x="1084" y="1046"/>
                  </a:lnTo>
                  <a:lnTo>
                    <a:pt x="1098" y="1038"/>
                  </a:lnTo>
                  <a:lnTo>
                    <a:pt x="1109" y="1027"/>
                  </a:lnTo>
                  <a:lnTo>
                    <a:pt x="1116" y="1013"/>
                  </a:lnTo>
                  <a:lnTo>
                    <a:pt x="1119" y="997"/>
                  </a:lnTo>
                  <a:lnTo>
                    <a:pt x="1116" y="980"/>
                  </a:lnTo>
                  <a:lnTo>
                    <a:pt x="1109" y="965"/>
                  </a:lnTo>
                  <a:lnTo>
                    <a:pt x="1098" y="954"/>
                  </a:lnTo>
                  <a:lnTo>
                    <a:pt x="1084" y="947"/>
                  </a:lnTo>
                  <a:lnTo>
                    <a:pt x="1067" y="945"/>
                  </a:lnTo>
                  <a:lnTo>
                    <a:pt x="903" y="945"/>
                  </a:lnTo>
                  <a:lnTo>
                    <a:pt x="903" y="906"/>
                  </a:lnTo>
                  <a:lnTo>
                    <a:pt x="926" y="867"/>
                  </a:lnTo>
                  <a:lnTo>
                    <a:pt x="1067" y="867"/>
                  </a:lnTo>
                  <a:lnTo>
                    <a:pt x="1084" y="865"/>
                  </a:lnTo>
                  <a:lnTo>
                    <a:pt x="1097" y="857"/>
                  </a:lnTo>
                  <a:lnTo>
                    <a:pt x="1109" y="846"/>
                  </a:lnTo>
                  <a:lnTo>
                    <a:pt x="1116" y="832"/>
                  </a:lnTo>
                  <a:lnTo>
                    <a:pt x="1118" y="816"/>
                  </a:lnTo>
                  <a:lnTo>
                    <a:pt x="1116" y="799"/>
                  </a:lnTo>
                  <a:lnTo>
                    <a:pt x="1109" y="785"/>
                  </a:lnTo>
                  <a:lnTo>
                    <a:pt x="1097" y="773"/>
                  </a:lnTo>
                  <a:lnTo>
                    <a:pt x="1084" y="766"/>
                  </a:lnTo>
                  <a:lnTo>
                    <a:pt x="1067" y="764"/>
                  </a:lnTo>
                  <a:lnTo>
                    <a:pt x="987" y="764"/>
                  </a:lnTo>
                  <a:lnTo>
                    <a:pt x="1161" y="475"/>
                  </a:lnTo>
                  <a:lnTo>
                    <a:pt x="1170" y="458"/>
                  </a:lnTo>
                  <a:lnTo>
                    <a:pt x="1177" y="439"/>
                  </a:lnTo>
                  <a:lnTo>
                    <a:pt x="1180" y="421"/>
                  </a:lnTo>
                  <a:lnTo>
                    <a:pt x="1178" y="400"/>
                  </a:lnTo>
                  <a:lnTo>
                    <a:pt x="1172" y="382"/>
                  </a:lnTo>
                  <a:lnTo>
                    <a:pt x="1163" y="367"/>
                  </a:lnTo>
                  <a:lnTo>
                    <a:pt x="1153" y="355"/>
                  </a:lnTo>
                  <a:lnTo>
                    <a:pt x="1140" y="345"/>
                  </a:lnTo>
                  <a:lnTo>
                    <a:pt x="1126" y="336"/>
                  </a:lnTo>
                  <a:lnTo>
                    <a:pt x="1111" y="330"/>
                  </a:lnTo>
                  <a:lnTo>
                    <a:pt x="1095" y="326"/>
                  </a:lnTo>
                  <a:lnTo>
                    <a:pt x="1080" y="324"/>
                  </a:lnTo>
                  <a:lnTo>
                    <a:pt x="1066" y="324"/>
                  </a:lnTo>
                  <a:lnTo>
                    <a:pt x="1047" y="325"/>
                  </a:lnTo>
                  <a:lnTo>
                    <a:pt x="1030" y="330"/>
                  </a:lnTo>
                  <a:lnTo>
                    <a:pt x="1016" y="338"/>
                  </a:lnTo>
                  <a:lnTo>
                    <a:pt x="1003" y="348"/>
                  </a:lnTo>
                  <a:lnTo>
                    <a:pt x="994" y="358"/>
                  </a:lnTo>
                  <a:lnTo>
                    <a:pt x="986" y="367"/>
                  </a:lnTo>
                  <a:lnTo>
                    <a:pt x="981" y="378"/>
                  </a:lnTo>
                  <a:lnTo>
                    <a:pt x="976" y="385"/>
                  </a:lnTo>
                  <a:lnTo>
                    <a:pt x="799" y="725"/>
                  </a:lnTo>
                  <a:lnTo>
                    <a:pt x="622" y="385"/>
                  </a:lnTo>
                  <a:lnTo>
                    <a:pt x="618" y="378"/>
                  </a:lnTo>
                  <a:lnTo>
                    <a:pt x="612" y="367"/>
                  </a:lnTo>
                  <a:lnTo>
                    <a:pt x="604" y="358"/>
                  </a:lnTo>
                  <a:lnTo>
                    <a:pt x="594" y="348"/>
                  </a:lnTo>
                  <a:lnTo>
                    <a:pt x="583" y="338"/>
                  </a:lnTo>
                  <a:lnTo>
                    <a:pt x="568" y="330"/>
                  </a:lnTo>
                  <a:lnTo>
                    <a:pt x="552" y="325"/>
                  </a:lnTo>
                  <a:lnTo>
                    <a:pt x="532" y="324"/>
                  </a:lnTo>
                  <a:close/>
                  <a:moveTo>
                    <a:pt x="799" y="0"/>
                  </a:moveTo>
                  <a:lnTo>
                    <a:pt x="799" y="0"/>
                  </a:lnTo>
                  <a:lnTo>
                    <a:pt x="870" y="3"/>
                  </a:lnTo>
                  <a:lnTo>
                    <a:pt x="938" y="13"/>
                  </a:lnTo>
                  <a:lnTo>
                    <a:pt x="1005" y="27"/>
                  </a:lnTo>
                  <a:lnTo>
                    <a:pt x="1070" y="48"/>
                  </a:lnTo>
                  <a:lnTo>
                    <a:pt x="1133" y="74"/>
                  </a:lnTo>
                  <a:lnTo>
                    <a:pt x="1192" y="105"/>
                  </a:lnTo>
                  <a:lnTo>
                    <a:pt x="1249" y="141"/>
                  </a:lnTo>
                  <a:lnTo>
                    <a:pt x="1303" y="180"/>
                  </a:lnTo>
                  <a:lnTo>
                    <a:pt x="1352" y="225"/>
                  </a:lnTo>
                  <a:lnTo>
                    <a:pt x="1398" y="274"/>
                  </a:lnTo>
                  <a:lnTo>
                    <a:pt x="1440" y="326"/>
                  </a:lnTo>
                  <a:lnTo>
                    <a:pt x="1478" y="381"/>
                  </a:lnTo>
                  <a:lnTo>
                    <a:pt x="1511" y="439"/>
                  </a:lnTo>
                  <a:lnTo>
                    <a:pt x="1538" y="502"/>
                  </a:lnTo>
                  <a:lnTo>
                    <a:pt x="1562" y="565"/>
                  </a:lnTo>
                  <a:lnTo>
                    <a:pt x="1580" y="632"/>
                  </a:lnTo>
                  <a:lnTo>
                    <a:pt x="1540" y="693"/>
                  </a:lnTo>
                  <a:lnTo>
                    <a:pt x="1505" y="757"/>
                  </a:lnTo>
                  <a:lnTo>
                    <a:pt x="1474" y="824"/>
                  </a:lnTo>
                  <a:lnTo>
                    <a:pt x="1449" y="894"/>
                  </a:lnTo>
                  <a:lnTo>
                    <a:pt x="1428" y="964"/>
                  </a:lnTo>
                  <a:lnTo>
                    <a:pt x="1413" y="1038"/>
                  </a:lnTo>
                  <a:lnTo>
                    <a:pt x="1403" y="1114"/>
                  </a:lnTo>
                  <a:lnTo>
                    <a:pt x="1318" y="1131"/>
                  </a:lnTo>
                  <a:lnTo>
                    <a:pt x="1236" y="1155"/>
                  </a:lnTo>
                  <a:lnTo>
                    <a:pt x="1155" y="1183"/>
                  </a:lnTo>
                  <a:lnTo>
                    <a:pt x="1078" y="1217"/>
                  </a:lnTo>
                  <a:lnTo>
                    <a:pt x="1003" y="1257"/>
                  </a:lnTo>
                  <a:lnTo>
                    <a:pt x="932" y="1301"/>
                  </a:lnTo>
                  <a:lnTo>
                    <a:pt x="865" y="1351"/>
                  </a:lnTo>
                  <a:lnTo>
                    <a:pt x="801" y="1404"/>
                  </a:lnTo>
                  <a:lnTo>
                    <a:pt x="740" y="1463"/>
                  </a:lnTo>
                  <a:lnTo>
                    <a:pt x="684" y="1525"/>
                  </a:lnTo>
                  <a:lnTo>
                    <a:pt x="632" y="1592"/>
                  </a:lnTo>
                  <a:lnTo>
                    <a:pt x="566" y="1574"/>
                  </a:lnTo>
                  <a:lnTo>
                    <a:pt x="501" y="1551"/>
                  </a:lnTo>
                  <a:lnTo>
                    <a:pt x="440" y="1523"/>
                  </a:lnTo>
                  <a:lnTo>
                    <a:pt x="381" y="1491"/>
                  </a:lnTo>
                  <a:lnTo>
                    <a:pt x="325" y="1452"/>
                  </a:lnTo>
                  <a:lnTo>
                    <a:pt x="274" y="1411"/>
                  </a:lnTo>
                  <a:lnTo>
                    <a:pt x="225" y="1364"/>
                  </a:lnTo>
                  <a:lnTo>
                    <a:pt x="181" y="1314"/>
                  </a:lnTo>
                  <a:lnTo>
                    <a:pt x="141" y="1260"/>
                  </a:lnTo>
                  <a:lnTo>
                    <a:pt x="104" y="1203"/>
                  </a:lnTo>
                  <a:lnTo>
                    <a:pt x="73" y="1143"/>
                  </a:lnTo>
                  <a:lnTo>
                    <a:pt x="48" y="1080"/>
                  </a:lnTo>
                  <a:lnTo>
                    <a:pt x="27" y="1014"/>
                  </a:lnTo>
                  <a:lnTo>
                    <a:pt x="12" y="947"/>
                  </a:lnTo>
                  <a:lnTo>
                    <a:pt x="3" y="876"/>
                  </a:lnTo>
                  <a:lnTo>
                    <a:pt x="0" y="805"/>
                  </a:lnTo>
                  <a:lnTo>
                    <a:pt x="3" y="731"/>
                  </a:lnTo>
                  <a:lnTo>
                    <a:pt x="12" y="661"/>
                  </a:lnTo>
                  <a:lnTo>
                    <a:pt x="28" y="591"/>
                  </a:lnTo>
                  <a:lnTo>
                    <a:pt x="50" y="525"/>
                  </a:lnTo>
                  <a:lnTo>
                    <a:pt x="76" y="460"/>
                  </a:lnTo>
                  <a:lnTo>
                    <a:pt x="108" y="399"/>
                  </a:lnTo>
                  <a:lnTo>
                    <a:pt x="146" y="341"/>
                  </a:lnTo>
                  <a:lnTo>
                    <a:pt x="188" y="286"/>
                  </a:lnTo>
                  <a:lnTo>
                    <a:pt x="234" y="236"/>
                  </a:lnTo>
                  <a:lnTo>
                    <a:pt x="284" y="190"/>
                  </a:lnTo>
                  <a:lnTo>
                    <a:pt x="338" y="148"/>
                  </a:lnTo>
                  <a:lnTo>
                    <a:pt x="396" y="111"/>
                  </a:lnTo>
                  <a:lnTo>
                    <a:pt x="457" y="77"/>
                  </a:lnTo>
                  <a:lnTo>
                    <a:pt x="521" y="50"/>
                  </a:lnTo>
                  <a:lnTo>
                    <a:pt x="587" y="29"/>
                  </a:lnTo>
                  <a:lnTo>
                    <a:pt x="655" y="13"/>
                  </a:lnTo>
                  <a:lnTo>
                    <a:pt x="726" y="3"/>
                  </a:lnTo>
                  <a:lnTo>
                    <a:pt x="7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0">
              <a:extLst>
                <a:ext uri="{FF2B5EF4-FFF2-40B4-BE49-F238E27FC236}">
                  <a16:creationId xmlns:a16="http://schemas.microsoft.com/office/drawing/2014/main" id="{155692C8-09BC-573A-D804-3F9BE188CD3C}"/>
                </a:ext>
              </a:extLst>
            </p:cNvPr>
            <p:cNvSpPr>
              <a:spLocks/>
            </p:cNvSpPr>
            <p:nvPr/>
          </p:nvSpPr>
          <p:spPr bwMode="auto">
            <a:xfrm>
              <a:off x="4468" y="871"/>
              <a:ext cx="145" cy="139"/>
            </a:xfrm>
            <a:custGeom>
              <a:avLst/>
              <a:gdLst>
                <a:gd name="T0" fmla="*/ 934 w 1590"/>
                <a:gd name="T1" fmla="*/ 12 h 1530"/>
                <a:gd name="T2" fmla="*/ 1133 w 1590"/>
                <a:gd name="T3" fmla="*/ 77 h 1530"/>
                <a:gd name="T4" fmla="*/ 1306 w 1590"/>
                <a:gd name="T5" fmla="*/ 189 h 1530"/>
                <a:gd name="T6" fmla="*/ 1443 w 1590"/>
                <a:gd name="T7" fmla="*/ 340 h 1530"/>
                <a:gd name="T8" fmla="*/ 1540 w 1590"/>
                <a:gd name="T9" fmla="*/ 523 h 1530"/>
                <a:gd name="T10" fmla="*/ 1587 w 1590"/>
                <a:gd name="T11" fmla="*/ 731 h 1530"/>
                <a:gd name="T12" fmla="*/ 1576 w 1590"/>
                <a:gd name="T13" fmla="*/ 948 h 1530"/>
                <a:gd name="T14" fmla="*/ 1512 w 1590"/>
                <a:gd name="T15" fmla="*/ 1148 h 1530"/>
                <a:gd name="T16" fmla="*/ 1402 w 1590"/>
                <a:gd name="T17" fmla="*/ 1322 h 1530"/>
                <a:gd name="T18" fmla="*/ 1251 w 1590"/>
                <a:gd name="T19" fmla="*/ 1460 h 1530"/>
                <a:gd name="T20" fmla="*/ 1109 w 1590"/>
                <a:gd name="T21" fmla="*/ 1466 h 1530"/>
                <a:gd name="T22" fmla="*/ 1020 w 1590"/>
                <a:gd name="T23" fmla="*/ 1284 h 1530"/>
                <a:gd name="T24" fmla="*/ 1087 w 1590"/>
                <a:gd name="T25" fmla="*/ 1271 h 1530"/>
                <a:gd name="T26" fmla="*/ 1136 w 1590"/>
                <a:gd name="T27" fmla="*/ 1234 h 1530"/>
                <a:gd name="T28" fmla="*/ 1156 w 1590"/>
                <a:gd name="T29" fmla="*/ 1172 h 1530"/>
                <a:gd name="T30" fmla="*/ 1141 w 1590"/>
                <a:gd name="T31" fmla="*/ 1119 h 1530"/>
                <a:gd name="T32" fmla="*/ 1099 w 1590"/>
                <a:gd name="T33" fmla="*/ 1090 h 1530"/>
                <a:gd name="T34" fmla="*/ 1049 w 1590"/>
                <a:gd name="T35" fmla="*/ 1091 h 1530"/>
                <a:gd name="T36" fmla="*/ 996 w 1590"/>
                <a:gd name="T37" fmla="*/ 1101 h 1530"/>
                <a:gd name="T38" fmla="*/ 926 w 1590"/>
                <a:gd name="T39" fmla="*/ 1097 h 1530"/>
                <a:gd name="T40" fmla="*/ 836 w 1590"/>
                <a:gd name="T41" fmla="*/ 1045 h 1530"/>
                <a:gd name="T42" fmla="*/ 762 w 1590"/>
                <a:gd name="T43" fmla="*/ 937 h 1530"/>
                <a:gd name="T44" fmla="*/ 759 w 1590"/>
                <a:gd name="T45" fmla="*/ 873 h 1530"/>
                <a:gd name="T46" fmla="*/ 904 w 1590"/>
                <a:gd name="T47" fmla="*/ 868 h 1530"/>
                <a:gd name="T48" fmla="*/ 939 w 1590"/>
                <a:gd name="T49" fmla="*/ 841 h 1530"/>
                <a:gd name="T50" fmla="*/ 944 w 1590"/>
                <a:gd name="T51" fmla="*/ 792 h 1530"/>
                <a:gd name="T52" fmla="*/ 919 w 1590"/>
                <a:gd name="T53" fmla="*/ 757 h 1530"/>
                <a:gd name="T54" fmla="*/ 864 w 1590"/>
                <a:gd name="T55" fmla="*/ 746 h 1530"/>
                <a:gd name="T56" fmla="*/ 695 w 1590"/>
                <a:gd name="T57" fmla="*/ 696 h 1530"/>
                <a:gd name="T58" fmla="*/ 676 w 1590"/>
                <a:gd name="T59" fmla="*/ 616 h 1530"/>
                <a:gd name="T60" fmla="*/ 694 w 1590"/>
                <a:gd name="T61" fmla="*/ 548 h 1530"/>
                <a:gd name="T62" fmla="*/ 742 w 1590"/>
                <a:gd name="T63" fmla="*/ 504 h 1530"/>
                <a:gd name="T64" fmla="*/ 805 w 1590"/>
                <a:gd name="T65" fmla="*/ 483 h 1530"/>
                <a:gd name="T66" fmla="*/ 879 w 1590"/>
                <a:gd name="T67" fmla="*/ 488 h 1530"/>
                <a:gd name="T68" fmla="*/ 929 w 1590"/>
                <a:gd name="T69" fmla="*/ 513 h 1530"/>
                <a:gd name="T70" fmla="*/ 956 w 1590"/>
                <a:gd name="T71" fmla="*/ 550 h 1530"/>
                <a:gd name="T72" fmla="*/ 975 w 1590"/>
                <a:gd name="T73" fmla="*/ 590 h 1530"/>
                <a:gd name="T74" fmla="*/ 997 w 1590"/>
                <a:gd name="T75" fmla="*/ 624 h 1530"/>
                <a:gd name="T76" fmla="*/ 1034 w 1590"/>
                <a:gd name="T77" fmla="*/ 643 h 1530"/>
                <a:gd name="T78" fmla="*/ 1092 w 1590"/>
                <a:gd name="T79" fmla="*/ 638 h 1530"/>
                <a:gd name="T80" fmla="*/ 1134 w 1590"/>
                <a:gd name="T81" fmla="*/ 607 h 1530"/>
                <a:gd name="T82" fmla="*/ 1151 w 1590"/>
                <a:gd name="T83" fmla="*/ 551 h 1530"/>
                <a:gd name="T84" fmla="*/ 1135 w 1590"/>
                <a:gd name="T85" fmla="*/ 483 h 1530"/>
                <a:gd name="T86" fmla="*/ 1089 w 1590"/>
                <a:gd name="T87" fmla="*/ 418 h 1530"/>
                <a:gd name="T88" fmla="*/ 1010 w 1590"/>
                <a:gd name="T89" fmla="*/ 364 h 1530"/>
                <a:gd name="T90" fmla="*/ 899 w 1590"/>
                <a:gd name="T91" fmla="*/ 330 h 1530"/>
                <a:gd name="T92" fmla="*/ 761 w 1590"/>
                <a:gd name="T93" fmla="*/ 325 h 1530"/>
                <a:gd name="T94" fmla="*/ 638 w 1590"/>
                <a:gd name="T95" fmla="*/ 359 h 1530"/>
                <a:gd name="T96" fmla="*/ 543 w 1590"/>
                <a:gd name="T97" fmla="*/ 427 h 1530"/>
                <a:gd name="T98" fmla="*/ 487 w 1590"/>
                <a:gd name="T99" fmla="*/ 525 h 1530"/>
                <a:gd name="T100" fmla="*/ 477 w 1590"/>
                <a:gd name="T101" fmla="*/ 634 h 1530"/>
                <a:gd name="T102" fmla="*/ 501 w 1590"/>
                <a:gd name="T103" fmla="*/ 721 h 1530"/>
                <a:gd name="T104" fmla="*/ 472 w 1590"/>
                <a:gd name="T105" fmla="*/ 747 h 1530"/>
                <a:gd name="T106" fmla="*/ 438 w 1590"/>
                <a:gd name="T107" fmla="*/ 767 h 1530"/>
                <a:gd name="T108" fmla="*/ 294 w 1590"/>
                <a:gd name="T109" fmla="*/ 733 h 1530"/>
                <a:gd name="T110" fmla="*/ 75 w 1590"/>
                <a:gd name="T111" fmla="*/ 697 h 1530"/>
                <a:gd name="T112" fmla="*/ 30 w 1590"/>
                <a:gd name="T113" fmla="*/ 559 h 1530"/>
                <a:gd name="T114" fmla="*/ 114 w 1590"/>
                <a:gd name="T115" fmla="*/ 376 h 1530"/>
                <a:gd name="T116" fmla="*/ 239 w 1590"/>
                <a:gd name="T117" fmla="*/ 222 h 1530"/>
                <a:gd name="T118" fmla="*/ 398 w 1590"/>
                <a:gd name="T119" fmla="*/ 103 h 1530"/>
                <a:gd name="T120" fmla="*/ 584 w 1590"/>
                <a:gd name="T121" fmla="*/ 27 h 1530"/>
                <a:gd name="T122" fmla="*/ 791 w 1590"/>
                <a:gd name="T123" fmla="*/ 0 h 1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90" h="1530">
                  <a:moveTo>
                    <a:pt x="791" y="0"/>
                  </a:moveTo>
                  <a:lnTo>
                    <a:pt x="863" y="3"/>
                  </a:lnTo>
                  <a:lnTo>
                    <a:pt x="934" y="12"/>
                  </a:lnTo>
                  <a:lnTo>
                    <a:pt x="1003" y="28"/>
                  </a:lnTo>
                  <a:lnTo>
                    <a:pt x="1069" y="50"/>
                  </a:lnTo>
                  <a:lnTo>
                    <a:pt x="1133" y="77"/>
                  </a:lnTo>
                  <a:lnTo>
                    <a:pt x="1194" y="109"/>
                  </a:lnTo>
                  <a:lnTo>
                    <a:pt x="1251" y="146"/>
                  </a:lnTo>
                  <a:lnTo>
                    <a:pt x="1306" y="189"/>
                  </a:lnTo>
                  <a:lnTo>
                    <a:pt x="1355" y="235"/>
                  </a:lnTo>
                  <a:lnTo>
                    <a:pt x="1402" y="286"/>
                  </a:lnTo>
                  <a:lnTo>
                    <a:pt x="1443" y="340"/>
                  </a:lnTo>
                  <a:lnTo>
                    <a:pt x="1480" y="398"/>
                  </a:lnTo>
                  <a:lnTo>
                    <a:pt x="1512" y="460"/>
                  </a:lnTo>
                  <a:lnTo>
                    <a:pt x="1540" y="523"/>
                  </a:lnTo>
                  <a:lnTo>
                    <a:pt x="1561" y="591"/>
                  </a:lnTo>
                  <a:lnTo>
                    <a:pt x="1577" y="659"/>
                  </a:lnTo>
                  <a:lnTo>
                    <a:pt x="1587" y="731"/>
                  </a:lnTo>
                  <a:lnTo>
                    <a:pt x="1590" y="804"/>
                  </a:lnTo>
                  <a:lnTo>
                    <a:pt x="1587" y="877"/>
                  </a:lnTo>
                  <a:lnTo>
                    <a:pt x="1576" y="948"/>
                  </a:lnTo>
                  <a:lnTo>
                    <a:pt x="1561" y="1017"/>
                  </a:lnTo>
                  <a:lnTo>
                    <a:pt x="1539" y="1085"/>
                  </a:lnTo>
                  <a:lnTo>
                    <a:pt x="1512" y="1148"/>
                  </a:lnTo>
                  <a:lnTo>
                    <a:pt x="1480" y="1209"/>
                  </a:lnTo>
                  <a:lnTo>
                    <a:pt x="1443" y="1268"/>
                  </a:lnTo>
                  <a:lnTo>
                    <a:pt x="1402" y="1322"/>
                  </a:lnTo>
                  <a:lnTo>
                    <a:pt x="1355" y="1373"/>
                  </a:lnTo>
                  <a:lnTo>
                    <a:pt x="1305" y="1418"/>
                  </a:lnTo>
                  <a:lnTo>
                    <a:pt x="1251" y="1460"/>
                  </a:lnTo>
                  <a:lnTo>
                    <a:pt x="1193" y="1497"/>
                  </a:lnTo>
                  <a:lnTo>
                    <a:pt x="1132" y="1530"/>
                  </a:lnTo>
                  <a:lnTo>
                    <a:pt x="1109" y="1466"/>
                  </a:lnTo>
                  <a:lnTo>
                    <a:pt x="1084" y="1404"/>
                  </a:lnTo>
                  <a:lnTo>
                    <a:pt x="1054" y="1344"/>
                  </a:lnTo>
                  <a:lnTo>
                    <a:pt x="1020" y="1284"/>
                  </a:lnTo>
                  <a:lnTo>
                    <a:pt x="1043" y="1282"/>
                  </a:lnTo>
                  <a:lnTo>
                    <a:pt x="1065" y="1277"/>
                  </a:lnTo>
                  <a:lnTo>
                    <a:pt x="1087" y="1271"/>
                  </a:lnTo>
                  <a:lnTo>
                    <a:pt x="1105" y="1260"/>
                  </a:lnTo>
                  <a:lnTo>
                    <a:pt x="1122" y="1249"/>
                  </a:lnTo>
                  <a:lnTo>
                    <a:pt x="1136" y="1234"/>
                  </a:lnTo>
                  <a:lnTo>
                    <a:pt x="1147" y="1217"/>
                  </a:lnTo>
                  <a:lnTo>
                    <a:pt x="1154" y="1196"/>
                  </a:lnTo>
                  <a:lnTo>
                    <a:pt x="1156" y="1172"/>
                  </a:lnTo>
                  <a:lnTo>
                    <a:pt x="1155" y="1152"/>
                  </a:lnTo>
                  <a:lnTo>
                    <a:pt x="1150" y="1134"/>
                  </a:lnTo>
                  <a:lnTo>
                    <a:pt x="1141" y="1119"/>
                  </a:lnTo>
                  <a:lnTo>
                    <a:pt x="1130" y="1105"/>
                  </a:lnTo>
                  <a:lnTo>
                    <a:pt x="1116" y="1096"/>
                  </a:lnTo>
                  <a:lnTo>
                    <a:pt x="1099" y="1090"/>
                  </a:lnTo>
                  <a:lnTo>
                    <a:pt x="1079" y="1088"/>
                  </a:lnTo>
                  <a:lnTo>
                    <a:pt x="1066" y="1089"/>
                  </a:lnTo>
                  <a:lnTo>
                    <a:pt x="1049" y="1091"/>
                  </a:lnTo>
                  <a:lnTo>
                    <a:pt x="1031" y="1095"/>
                  </a:lnTo>
                  <a:lnTo>
                    <a:pt x="1012" y="1098"/>
                  </a:lnTo>
                  <a:lnTo>
                    <a:pt x="996" y="1101"/>
                  </a:lnTo>
                  <a:lnTo>
                    <a:pt x="981" y="1102"/>
                  </a:lnTo>
                  <a:lnTo>
                    <a:pt x="953" y="1101"/>
                  </a:lnTo>
                  <a:lnTo>
                    <a:pt x="926" y="1097"/>
                  </a:lnTo>
                  <a:lnTo>
                    <a:pt x="901" y="1092"/>
                  </a:lnTo>
                  <a:lnTo>
                    <a:pt x="874" y="1086"/>
                  </a:lnTo>
                  <a:lnTo>
                    <a:pt x="836" y="1045"/>
                  </a:lnTo>
                  <a:lnTo>
                    <a:pt x="795" y="1006"/>
                  </a:lnTo>
                  <a:lnTo>
                    <a:pt x="753" y="969"/>
                  </a:lnTo>
                  <a:lnTo>
                    <a:pt x="762" y="937"/>
                  </a:lnTo>
                  <a:lnTo>
                    <a:pt x="766" y="905"/>
                  </a:lnTo>
                  <a:lnTo>
                    <a:pt x="764" y="889"/>
                  </a:lnTo>
                  <a:lnTo>
                    <a:pt x="759" y="873"/>
                  </a:lnTo>
                  <a:lnTo>
                    <a:pt x="864" y="873"/>
                  </a:lnTo>
                  <a:lnTo>
                    <a:pt x="886" y="872"/>
                  </a:lnTo>
                  <a:lnTo>
                    <a:pt x="904" y="868"/>
                  </a:lnTo>
                  <a:lnTo>
                    <a:pt x="919" y="862"/>
                  </a:lnTo>
                  <a:lnTo>
                    <a:pt x="931" y="853"/>
                  </a:lnTo>
                  <a:lnTo>
                    <a:pt x="939" y="841"/>
                  </a:lnTo>
                  <a:lnTo>
                    <a:pt x="944" y="827"/>
                  </a:lnTo>
                  <a:lnTo>
                    <a:pt x="946" y="809"/>
                  </a:lnTo>
                  <a:lnTo>
                    <a:pt x="944" y="792"/>
                  </a:lnTo>
                  <a:lnTo>
                    <a:pt x="939" y="778"/>
                  </a:lnTo>
                  <a:lnTo>
                    <a:pt x="931" y="765"/>
                  </a:lnTo>
                  <a:lnTo>
                    <a:pt x="919" y="757"/>
                  </a:lnTo>
                  <a:lnTo>
                    <a:pt x="904" y="751"/>
                  </a:lnTo>
                  <a:lnTo>
                    <a:pt x="886" y="747"/>
                  </a:lnTo>
                  <a:lnTo>
                    <a:pt x="864" y="746"/>
                  </a:lnTo>
                  <a:lnTo>
                    <a:pt x="720" y="746"/>
                  </a:lnTo>
                  <a:lnTo>
                    <a:pt x="707" y="721"/>
                  </a:lnTo>
                  <a:lnTo>
                    <a:pt x="695" y="696"/>
                  </a:lnTo>
                  <a:lnTo>
                    <a:pt x="686" y="669"/>
                  </a:lnTo>
                  <a:lnTo>
                    <a:pt x="678" y="643"/>
                  </a:lnTo>
                  <a:lnTo>
                    <a:pt x="676" y="616"/>
                  </a:lnTo>
                  <a:lnTo>
                    <a:pt x="678" y="591"/>
                  </a:lnTo>
                  <a:lnTo>
                    <a:pt x="685" y="568"/>
                  </a:lnTo>
                  <a:lnTo>
                    <a:pt x="694" y="548"/>
                  </a:lnTo>
                  <a:lnTo>
                    <a:pt x="707" y="531"/>
                  </a:lnTo>
                  <a:lnTo>
                    <a:pt x="723" y="516"/>
                  </a:lnTo>
                  <a:lnTo>
                    <a:pt x="742" y="504"/>
                  </a:lnTo>
                  <a:lnTo>
                    <a:pt x="761" y="495"/>
                  </a:lnTo>
                  <a:lnTo>
                    <a:pt x="783" y="488"/>
                  </a:lnTo>
                  <a:lnTo>
                    <a:pt x="805" y="483"/>
                  </a:lnTo>
                  <a:lnTo>
                    <a:pt x="828" y="482"/>
                  </a:lnTo>
                  <a:lnTo>
                    <a:pt x="856" y="483"/>
                  </a:lnTo>
                  <a:lnTo>
                    <a:pt x="879" y="488"/>
                  </a:lnTo>
                  <a:lnTo>
                    <a:pt x="899" y="494"/>
                  </a:lnTo>
                  <a:lnTo>
                    <a:pt x="915" y="502"/>
                  </a:lnTo>
                  <a:lnTo>
                    <a:pt x="929" y="513"/>
                  </a:lnTo>
                  <a:lnTo>
                    <a:pt x="940" y="524"/>
                  </a:lnTo>
                  <a:lnTo>
                    <a:pt x="949" y="536"/>
                  </a:lnTo>
                  <a:lnTo>
                    <a:pt x="956" y="550"/>
                  </a:lnTo>
                  <a:lnTo>
                    <a:pt x="964" y="564"/>
                  </a:lnTo>
                  <a:lnTo>
                    <a:pt x="970" y="577"/>
                  </a:lnTo>
                  <a:lnTo>
                    <a:pt x="975" y="590"/>
                  </a:lnTo>
                  <a:lnTo>
                    <a:pt x="981" y="602"/>
                  </a:lnTo>
                  <a:lnTo>
                    <a:pt x="988" y="613"/>
                  </a:lnTo>
                  <a:lnTo>
                    <a:pt x="997" y="624"/>
                  </a:lnTo>
                  <a:lnTo>
                    <a:pt x="1007" y="632"/>
                  </a:lnTo>
                  <a:lnTo>
                    <a:pt x="1019" y="638"/>
                  </a:lnTo>
                  <a:lnTo>
                    <a:pt x="1034" y="643"/>
                  </a:lnTo>
                  <a:lnTo>
                    <a:pt x="1051" y="645"/>
                  </a:lnTo>
                  <a:lnTo>
                    <a:pt x="1072" y="643"/>
                  </a:lnTo>
                  <a:lnTo>
                    <a:pt x="1092" y="638"/>
                  </a:lnTo>
                  <a:lnTo>
                    <a:pt x="1108" y="631"/>
                  </a:lnTo>
                  <a:lnTo>
                    <a:pt x="1123" y="621"/>
                  </a:lnTo>
                  <a:lnTo>
                    <a:pt x="1134" y="607"/>
                  </a:lnTo>
                  <a:lnTo>
                    <a:pt x="1143" y="591"/>
                  </a:lnTo>
                  <a:lnTo>
                    <a:pt x="1149" y="573"/>
                  </a:lnTo>
                  <a:lnTo>
                    <a:pt x="1151" y="551"/>
                  </a:lnTo>
                  <a:lnTo>
                    <a:pt x="1149" y="528"/>
                  </a:lnTo>
                  <a:lnTo>
                    <a:pt x="1143" y="506"/>
                  </a:lnTo>
                  <a:lnTo>
                    <a:pt x="1135" y="483"/>
                  </a:lnTo>
                  <a:lnTo>
                    <a:pt x="1123" y="461"/>
                  </a:lnTo>
                  <a:lnTo>
                    <a:pt x="1107" y="439"/>
                  </a:lnTo>
                  <a:lnTo>
                    <a:pt x="1089" y="418"/>
                  </a:lnTo>
                  <a:lnTo>
                    <a:pt x="1066" y="398"/>
                  </a:lnTo>
                  <a:lnTo>
                    <a:pt x="1039" y="379"/>
                  </a:lnTo>
                  <a:lnTo>
                    <a:pt x="1010" y="364"/>
                  </a:lnTo>
                  <a:lnTo>
                    <a:pt x="976" y="349"/>
                  </a:lnTo>
                  <a:lnTo>
                    <a:pt x="940" y="338"/>
                  </a:lnTo>
                  <a:lnTo>
                    <a:pt x="899" y="330"/>
                  </a:lnTo>
                  <a:lnTo>
                    <a:pt x="855" y="324"/>
                  </a:lnTo>
                  <a:lnTo>
                    <a:pt x="807" y="322"/>
                  </a:lnTo>
                  <a:lnTo>
                    <a:pt x="761" y="325"/>
                  </a:lnTo>
                  <a:lnTo>
                    <a:pt x="718" y="332"/>
                  </a:lnTo>
                  <a:lnTo>
                    <a:pt x="676" y="343"/>
                  </a:lnTo>
                  <a:lnTo>
                    <a:pt x="638" y="359"/>
                  </a:lnTo>
                  <a:lnTo>
                    <a:pt x="603" y="378"/>
                  </a:lnTo>
                  <a:lnTo>
                    <a:pt x="571" y="401"/>
                  </a:lnTo>
                  <a:lnTo>
                    <a:pt x="543" y="427"/>
                  </a:lnTo>
                  <a:lnTo>
                    <a:pt x="520" y="457"/>
                  </a:lnTo>
                  <a:lnTo>
                    <a:pt x="501" y="490"/>
                  </a:lnTo>
                  <a:lnTo>
                    <a:pt x="487" y="525"/>
                  </a:lnTo>
                  <a:lnTo>
                    <a:pt x="478" y="562"/>
                  </a:lnTo>
                  <a:lnTo>
                    <a:pt x="475" y="603"/>
                  </a:lnTo>
                  <a:lnTo>
                    <a:pt x="477" y="634"/>
                  </a:lnTo>
                  <a:lnTo>
                    <a:pt x="481" y="664"/>
                  </a:lnTo>
                  <a:lnTo>
                    <a:pt x="489" y="692"/>
                  </a:lnTo>
                  <a:lnTo>
                    <a:pt x="501" y="721"/>
                  </a:lnTo>
                  <a:lnTo>
                    <a:pt x="515" y="746"/>
                  </a:lnTo>
                  <a:lnTo>
                    <a:pt x="487" y="746"/>
                  </a:lnTo>
                  <a:lnTo>
                    <a:pt x="472" y="747"/>
                  </a:lnTo>
                  <a:lnTo>
                    <a:pt x="458" y="752"/>
                  </a:lnTo>
                  <a:lnTo>
                    <a:pt x="447" y="758"/>
                  </a:lnTo>
                  <a:lnTo>
                    <a:pt x="438" y="767"/>
                  </a:lnTo>
                  <a:lnTo>
                    <a:pt x="432" y="779"/>
                  </a:lnTo>
                  <a:lnTo>
                    <a:pt x="363" y="754"/>
                  </a:lnTo>
                  <a:lnTo>
                    <a:pt x="294" y="733"/>
                  </a:lnTo>
                  <a:lnTo>
                    <a:pt x="223" y="716"/>
                  </a:lnTo>
                  <a:lnTo>
                    <a:pt x="149" y="705"/>
                  </a:lnTo>
                  <a:lnTo>
                    <a:pt x="75" y="697"/>
                  </a:lnTo>
                  <a:lnTo>
                    <a:pt x="0" y="694"/>
                  </a:lnTo>
                  <a:lnTo>
                    <a:pt x="12" y="626"/>
                  </a:lnTo>
                  <a:lnTo>
                    <a:pt x="30" y="559"/>
                  </a:lnTo>
                  <a:lnTo>
                    <a:pt x="53" y="496"/>
                  </a:lnTo>
                  <a:lnTo>
                    <a:pt x="81" y="435"/>
                  </a:lnTo>
                  <a:lnTo>
                    <a:pt x="114" y="376"/>
                  </a:lnTo>
                  <a:lnTo>
                    <a:pt x="152" y="322"/>
                  </a:lnTo>
                  <a:lnTo>
                    <a:pt x="194" y="270"/>
                  </a:lnTo>
                  <a:lnTo>
                    <a:pt x="239" y="222"/>
                  </a:lnTo>
                  <a:lnTo>
                    <a:pt x="289" y="179"/>
                  </a:lnTo>
                  <a:lnTo>
                    <a:pt x="343" y="138"/>
                  </a:lnTo>
                  <a:lnTo>
                    <a:pt x="398" y="103"/>
                  </a:lnTo>
                  <a:lnTo>
                    <a:pt x="458" y="73"/>
                  </a:lnTo>
                  <a:lnTo>
                    <a:pt x="520" y="47"/>
                  </a:lnTo>
                  <a:lnTo>
                    <a:pt x="584" y="27"/>
                  </a:lnTo>
                  <a:lnTo>
                    <a:pt x="652" y="11"/>
                  </a:lnTo>
                  <a:lnTo>
                    <a:pt x="720" y="3"/>
                  </a:lnTo>
                  <a:lnTo>
                    <a:pt x="79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1">
              <a:extLst>
                <a:ext uri="{FF2B5EF4-FFF2-40B4-BE49-F238E27FC236}">
                  <a16:creationId xmlns:a16="http://schemas.microsoft.com/office/drawing/2014/main" id="{3D25616A-B3FA-E7A7-6182-522EE476A9D0}"/>
                </a:ext>
              </a:extLst>
            </p:cNvPr>
            <p:cNvSpPr>
              <a:spLocks/>
            </p:cNvSpPr>
            <p:nvPr/>
          </p:nvSpPr>
          <p:spPr bwMode="auto">
            <a:xfrm>
              <a:off x="4472" y="1052"/>
              <a:ext cx="19" cy="30"/>
            </a:xfrm>
            <a:custGeom>
              <a:avLst/>
              <a:gdLst>
                <a:gd name="T0" fmla="*/ 0 w 204"/>
                <a:gd name="T1" fmla="*/ 0 h 328"/>
                <a:gd name="T2" fmla="*/ 23 w 204"/>
                <a:gd name="T3" fmla="*/ 5 h 328"/>
                <a:gd name="T4" fmla="*/ 47 w 204"/>
                <a:gd name="T5" fmla="*/ 11 h 328"/>
                <a:gd name="T6" fmla="*/ 69 w 204"/>
                <a:gd name="T7" fmla="*/ 17 h 328"/>
                <a:gd name="T8" fmla="*/ 92 w 204"/>
                <a:gd name="T9" fmla="*/ 26 h 328"/>
                <a:gd name="T10" fmla="*/ 115 w 204"/>
                <a:gd name="T11" fmla="*/ 36 h 328"/>
                <a:gd name="T12" fmla="*/ 135 w 204"/>
                <a:gd name="T13" fmla="*/ 47 h 328"/>
                <a:gd name="T14" fmla="*/ 154 w 204"/>
                <a:gd name="T15" fmla="*/ 61 h 328"/>
                <a:gd name="T16" fmla="*/ 171 w 204"/>
                <a:gd name="T17" fmla="*/ 77 h 328"/>
                <a:gd name="T18" fmla="*/ 184 w 204"/>
                <a:gd name="T19" fmla="*/ 94 h 328"/>
                <a:gd name="T20" fmla="*/ 194 w 204"/>
                <a:gd name="T21" fmla="*/ 115 h 328"/>
                <a:gd name="T22" fmla="*/ 202 w 204"/>
                <a:gd name="T23" fmla="*/ 139 h 328"/>
                <a:gd name="T24" fmla="*/ 204 w 204"/>
                <a:gd name="T25" fmla="*/ 165 h 328"/>
                <a:gd name="T26" fmla="*/ 202 w 204"/>
                <a:gd name="T27" fmla="*/ 191 h 328"/>
                <a:gd name="T28" fmla="*/ 195 w 204"/>
                <a:gd name="T29" fmla="*/ 215 h 328"/>
                <a:gd name="T30" fmla="*/ 185 w 204"/>
                <a:gd name="T31" fmla="*/ 236 h 328"/>
                <a:gd name="T32" fmla="*/ 173 w 204"/>
                <a:gd name="T33" fmla="*/ 254 h 328"/>
                <a:gd name="T34" fmla="*/ 157 w 204"/>
                <a:gd name="T35" fmla="*/ 271 h 328"/>
                <a:gd name="T36" fmla="*/ 139 w 204"/>
                <a:gd name="T37" fmla="*/ 286 h 328"/>
                <a:gd name="T38" fmla="*/ 119 w 204"/>
                <a:gd name="T39" fmla="*/ 297 h 328"/>
                <a:gd name="T40" fmla="*/ 97 w 204"/>
                <a:gd name="T41" fmla="*/ 307 h 328"/>
                <a:gd name="T42" fmla="*/ 73 w 204"/>
                <a:gd name="T43" fmla="*/ 316 h 328"/>
                <a:gd name="T44" fmla="*/ 50 w 204"/>
                <a:gd name="T45" fmla="*/ 321 h 328"/>
                <a:gd name="T46" fmla="*/ 25 w 204"/>
                <a:gd name="T47" fmla="*/ 326 h 328"/>
                <a:gd name="T48" fmla="*/ 0 w 204"/>
                <a:gd name="T49" fmla="*/ 328 h 328"/>
                <a:gd name="T50" fmla="*/ 0 w 204"/>
                <a:gd name="T51" fmla="*/ 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4" h="328">
                  <a:moveTo>
                    <a:pt x="0" y="0"/>
                  </a:moveTo>
                  <a:lnTo>
                    <a:pt x="23" y="5"/>
                  </a:lnTo>
                  <a:lnTo>
                    <a:pt x="47" y="11"/>
                  </a:lnTo>
                  <a:lnTo>
                    <a:pt x="69" y="17"/>
                  </a:lnTo>
                  <a:lnTo>
                    <a:pt x="92" y="26"/>
                  </a:lnTo>
                  <a:lnTo>
                    <a:pt x="115" y="36"/>
                  </a:lnTo>
                  <a:lnTo>
                    <a:pt x="135" y="47"/>
                  </a:lnTo>
                  <a:lnTo>
                    <a:pt x="154" y="61"/>
                  </a:lnTo>
                  <a:lnTo>
                    <a:pt x="171" y="77"/>
                  </a:lnTo>
                  <a:lnTo>
                    <a:pt x="184" y="94"/>
                  </a:lnTo>
                  <a:lnTo>
                    <a:pt x="194" y="115"/>
                  </a:lnTo>
                  <a:lnTo>
                    <a:pt x="202" y="139"/>
                  </a:lnTo>
                  <a:lnTo>
                    <a:pt x="204" y="165"/>
                  </a:lnTo>
                  <a:lnTo>
                    <a:pt x="202" y="191"/>
                  </a:lnTo>
                  <a:lnTo>
                    <a:pt x="195" y="215"/>
                  </a:lnTo>
                  <a:lnTo>
                    <a:pt x="185" y="236"/>
                  </a:lnTo>
                  <a:lnTo>
                    <a:pt x="173" y="254"/>
                  </a:lnTo>
                  <a:lnTo>
                    <a:pt x="157" y="271"/>
                  </a:lnTo>
                  <a:lnTo>
                    <a:pt x="139" y="286"/>
                  </a:lnTo>
                  <a:lnTo>
                    <a:pt x="119" y="297"/>
                  </a:lnTo>
                  <a:lnTo>
                    <a:pt x="97" y="307"/>
                  </a:lnTo>
                  <a:lnTo>
                    <a:pt x="73" y="316"/>
                  </a:lnTo>
                  <a:lnTo>
                    <a:pt x="50" y="321"/>
                  </a:lnTo>
                  <a:lnTo>
                    <a:pt x="25" y="326"/>
                  </a:lnTo>
                  <a:lnTo>
                    <a:pt x="0" y="328"/>
                  </a:lnTo>
                  <a:lnTo>
                    <a:pt x="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2">
              <a:extLst>
                <a:ext uri="{FF2B5EF4-FFF2-40B4-BE49-F238E27FC236}">
                  <a16:creationId xmlns:a16="http://schemas.microsoft.com/office/drawing/2014/main" id="{77C8E1E6-FD94-731C-24F5-B45F2B58134D}"/>
                </a:ext>
              </a:extLst>
            </p:cNvPr>
            <p:cNvSpPr>
              <a:spLocks/>
            </p:cNvSpPr>
            <p:nvPr/>
          </p:nvSpPr>
          <p:spPr bwMode="auto">
            <a:xfrm>
              <a:off x="4446" y="1004"/>
              <a:ext cx="17" cy="27"/>
            </a:xfrm>
            <a:custGeom>
              <a:avLst/>
              <a:gdLst>
                <a:gd name="T0" fmla="*/ 185 w 185"/>
                <a:gd name="T1" fmla="*/ 0 h 297"/>
                <a:gd name="T2" fmla="*/ 185 w 185"/>
                <a:gd name="T3" fmla="*/ 297 h 297"/>
                <a:gd name="T4" fmla="*/ 146 w 185"/>
                <a:gd name="T5" fmla="*/ 288 h 297"/>
                <a:gd name="T6" fmla="*/ 112 w 185"/>
                <a:gd name="T7" fmla="*/ 277 h 297"/>
                <a:gd name="T8" fmla="*/ 82 w 185"/>
                <a:gd name="T9" fmla="*/ 264 h 297"/>
                <a:gd name="T10" fmla="*/ 57 w 185"/>
                <a:gd name="T11" fmla="*/ 250 h 297"/>
                <a:gd name="T12" fmla="*/ 36 w 185"/>
                <a:gd name="T13" fmla="*/ 232 h 297"/>
                <a:gd name="T14" fmla="*/ 21 w 185"/>
                <a:gd name="T15" fmla="*/ 213 h 297"/>
                <a:gd name="T16" fmla="*/ 9 w 185"/>
                <a:gd name="T17" fmla="*/ 191 h 297"/>
                <a:gd name="T18" fmla="*/ 2 w 185"/>
                <a:gd name="T19" fmla="*/ 167 h 297"/>
                <a:gd name="T20" fmla="*/ 0 w 185"/>
                <a:gd name="T21" fmla="*/ 140 h 297"/>
                <a:gd name="T22" fmla="*/ 3 w 185"/>
                <a:gd name="T23" fmla="*/ 118 h 297"/>
                <a:gd name="T24" fmla="*/ 10 w 185"/>
                <a:gd name="T25" fmla="*/ 95 h 297"/>
                <a:gd name="T26" fmla="*/ 23 w 185"/>
                <a:gd name="T27" fmla="*/ 73 h 297"/>
                <a:gd name="T28" fmla="*/ 40 w 185"/>
                <a:gd name="T29" fmla="*/ 54 h 297"/>
                <a:gd name="T30" fmla="*/ 62 w 185"/>
                <a:gd name="T31" fmla="*/ 36 h 297"/>
                <a:gd name="T32" fmla="*/ 87 w 185"/>
                <a:gd name="T33" fmla="*/ 22 h 297"/>
                <a:gd name="T34" fmla="*/ 117 w 185"/>
                <a:gd name="T35" fmla="*/ 10 h 297"/>
                <a:gd name="T36" fmla="*/ 149 w 185"/>
                <a:gd name="T37" fmla="*/ 3 h 297"/>
                <a:gd name="T38" fmla="*/ 185 w 185"/>
                <a:gd name="T39"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5" h="297">
                  <a:moveTo>
                    <a:pt x="185" y="0"/>
                  </a:moveTo>
                  <a:lnTo>
                    <a:pt x="185" y="297"/>
                  </a:lnTo>
                  <a:lnTo>
                    <a:pt x="146" y="288"/>
                  </a:lnTo>
                  <a:lnTo>
                    <a:pt x="112" y="277"/>
                  </a:lnTo>
                  <a:lnTo>
                    <a:pt x="82" y="264"/>
                  </a:lnTo>
                  <a:lnTo>
                    <a:pt x="57" y="250"/>
                  </a:lnTo>
                  <a:lnTo>
                    <a:pt x="36" y="232"/>
                  </a:lnTo>
                  <a:lnTo>
                    <a:pt x="21" y="213"/>
                  </a:lnTo>
                  <a:lnTo>
                    <a:pt x="9" y="191"/>
                  </a:lnTo>
                  <a:lnTo>
                    <a:pt x="2" y="167"/>
                  </a:lnTo>
                  <a:lnTo>
                    <a:pt x="0" y="140"/>
                  </a:lnTo>
                  <a:lnTo>
                    <a:pt x="3" y="118"/>
                  </a:lnTo>
                  <a:lnTo>
                    <a:pt x="10" y="95"/>
                  </a:lnTo>
                  <a:lnTo>
                    <a:pt x="23" y="73"/>
                  </a:lnTo>
                  <a:lnTo>
                    <a:pt x="40" y="54"/>
                  </a:lnTo>
                  <a:lnTo>
                    <a:pt x="62" y="36"/>
                  </a:lnTo>
                  <a:lnTo>
                    <a:pt x="87" y="22"/>
                  </a:lnTo>
                  <a:lnTo>
                    <a:pt x="117" y="10"/>
                  </a:lnTo>
                  <a:lnTo>
                    <a:pt x="149" y="3"/>
                  </a:lnTo>
                  <a:lnTo>
                    <a:pt x="1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a:extLst>
                <a:ext uri="{FF2B5EF4-FFF2-40B4-BE49-F238E27FC236}">
                  <a16:creationId xmlns:a16="http://schemas.microsoft.com/office/drawing/2014/main" id="{F7090CB5-3A96-0015-7884-76B23E4AC20E}"/>
                </a:ext>
              </a:extLst>
            </p:cNvPr>
            <p:cNvSpPr>
              <a:spLocks noEditPoints="1"/>
            </p:cNvSpPr>
            <p:nvPr/>
          </p:nvSpPr>
          <p:spPr bwMode="auto">
            <a:xfrm>
              <a:off x="4376" y="952"/>
              <a:ext cx="182" cy="183"/>
            </a:xfrm>
            <a:custGeom>
              <a:avLst/>
              <a:gdLst>
                <a:gd name="T0" fmla="*/ 960 w 1999"/>
                <a:gd name="T1" fmla="*/ 281 h 2013"/>
                <a:gd name="T2" fmla="*/ 872 w 1999"/>
                <a:gd name="T3" fmla="*/ 406 h 2013"/>
                <a:gd name="T4" fmla="*/ 694 w 1999"/>
                <a:gd name="T5" fmla="*/ 479 h 2013"/>
                <a:gd name="T6" fmla="*/ 581 w 1999"/>
                <a:gd name="T7" fmla="*/ 624 h 2013"/>
                <a:gd name="T8" fmla="*/ 571 w 1999"/>
                <a:gd name="T9" fmla="*/ 826 h 2013"/>
                <a:gd name="T10" fmla="*/ 681 w 1999"/>
                <a:gd name="T11" fmla="*/ 980 h 2013"/>
                <a:gd name="T12" fmla="*/ 898 w 1999"/>
                <a:gd name="T13" fmla="*/ 1072 h 2013"/>
                <a:gd name="T14" fmla="*/ 862 w 1999"/>
                <a:gd name="T15" fmla="*/ 1416 h 2013"/>
                <a:gd name="T16" fmla="*/ 783 w 1999"/>
                <a:gd name="T17" fmla="*/ 1354 h 2013"/>
                <a:gd name="T18" fmla="*/ 750 w 1999"/>
                <a:gd name="T19" fmla="*/ 1275 h 2013"/>
                <a:gd name="T20" fmla="*/ 710 w 1999"/>
                <a:gd name="T21" fmla="*/ 1211 h 2013"/>
                <a:gd name="T22" fmla="*/ 612 w 1999"/>
                <a:gd name="T23" fmla="*/ 1192 h 2013"/>
                <a:gd name="T24" fmla="*/ 538 w 1999"/>
                <a:gd name="T25" fmla="*/ 1268 h 2013"/>
                <a:gd name="T26" fmla="*/ 564 w 1999"/>
                <a:gd name="T27" fmla="*/ 1404 h 2013"/>
                <a:gd name="T28" fmla="*/ 685 w 1999"/>
                <a:gd name="T29" fmla="*/ 1528 h 2013"/>
                <a:gd name="T30" fmla="*/ 899 w 1999"/>
                <a:gd name="T31" fmla="*/ 1598 h 2013"/>
                <a:gd name="T32" fmla="*/ 967 w 1999"/>
                <a:gd name="T33" fmla="*/ 1743 h 2013"/>
                <a:gd name="T34" fmla="*/ 1028 w 1999"/>
                <a:gd name="T35" fmla="*/ 1753 h 2013"/>
                <a:gd name="T36" fmla="*/ 1052 w 1999"/>
                <a:gd name="T37" fmla="*/ 1601 h 2013"/>
                <a:gd name="T38" fmla="*/ 1268 w 1999"/>
                <a:gd name="T39" fmla="*/ 1553 h 2013"/>
                <a:gd name="T40" fmla="*/ 1412 w 1999"/>
                <a:gd name="T41" fmla="*/ 1438 h 2013"/>
                <a:gd name="T42" fmla="*/ 1463 w 1999"/>
                <a:gd name="T43" fmla="*/ 1250 h 2013"/>
                <a:gd name="T44" fmla="*/ 1418 w 1999"/>
                <a:gd name="T45" fmla="*/ 1069 h 2013"/>
                <a:gd name="T46" fmla="*/ 1297 w 1999"/>
                <a:gd name="T47" fmla="*/ 961 h 2013"/>
                <a:gd name="T48" fmla="*/ 1128 w 1999"/>
                <a:gd name="T49" fmla="*/ 900 h 2013"/>
                <a:gd name="T50" fmla="*/ 1110 w 1999"/>
                <a:gd name="T51" fmla="*/ 574 h 2013"/>
                <a:gd name="T52" fmla="*/ 1205 w 1999"/>
                <a:gd name="T53" fmla="*/ 635 h 2013"/>
                <a:gd name="T54" fmla="*/ 1267 w 1999"/>
                <a:gd name="T55" fmla="*/ 711 h 2013"/>
                <a:gd name="T56" fmla="*/ 1341 w 1999"/>
                <a:gd name="T57" fmla="*/ 748 h 2013"/>
                <a:gd name="T58" fmla="*/ 1427 w 1999"/>
                <a:gd name="T59" fmla="*/ 706 h 2013"/>
                <a:gd name="T60" fmla="*/ 1433 w 1999"/>
                <a:gd name="T61" fmla="*/ 588 h 2013"/>
                <a:gd name="T62" fmla="*/ 1327 w 1999"/>
                <a:gd name="T63" fmla="*/ 478 h 2013"/>
                <a:gd name="T64" fmla="*/ 1168 w 1999"/>
                <a:gd name="T65" fmla="*/ 414 h 2013"/>
                <a:gd name="T66" fmla="*/ 1052 w 1999"/>
                <a:gd name="T67" fmla="*/ 308 h 2013"/>
                <a:gd name="T68" fmla="*/ 1016 w 1999"/>
                <a:gd name="T69" fmla="*/ 254 h 2013"/>
                <a:gd name="T70" fmla="*/ 1239 w 1999"/>
                <a:gd name="T71" fmla="*/ 29 h 2013"/>
                <a:gd name="T72" fmla="*/ 1589 w 1999"/>
                <a:gd name="T73" fmla="*/ 195 h 2013"/>
                <a:gd name="T74" fmla="*/ 1849 w 1999"/>
                <a:gd name="T75" fmla="*/ 477 h 2013"/>
                <a:gd name="T76" fmla="*/ 1985 w 1999"/>
                <a:gd name="T77" fmla="*/ 844 h 2013"/>
                <a:gd name="T78" fmla="*/ 1970 w 1999"/>
                <a:gd name="T79" fmla="*/ 1247 h 2013"/>
                <a:gd name="T80" fmla="*/ 1805 w 1999"/>
                <a:gd name="T81" fmla="*/ 1600 h 2013"/>
                <a:gd name="T82" fmla="*/ 1525 w 1999"/>
                <a:gd name="T83" fmla="*/ 1861 h 2013"/>
                <a:gd name="T84" fmla="*/ 1161 w 1999"/>
                <a:gd name="T85" fmla="*/ 1999 h 2013"/>
                <a:gd name="T86" fmla="*/ 760 w 1999"/>
                <a:gd name="T87" fmla="*/ 1982 h 2013"/>
                <a:gd name="T88" fmla="*/ 409 w 1999"/>
                <a:gd name="T89" fmla="*/ 1818 h 2013"/>
                <a:gd name="T90" fmla="*/ 150 w 1999"/>
                <a:gd name="T91" fmla="*/ 1535 h 2013"/>
                <a:gd name="T92" fmla="*/ 13 w 1999"/>
                <a:gd name="T93" fmla="*/ 1169 h 2013"/>
                <a:gd name="T94" fmla="*/ 29 w 1999"/>
                <a:gd name="T95" fmla="*/ 765 h 2013"/>
                <a:gd name="T96" fmla="*/ 193 w 1999"/>
                <a:gd name="T97" fmla="*/ 413 h 2013"/>
                <a:gd name="T98" fmla="*/ 473 w 1999"/>
                <a:gd name="T99" fmla="*/ 151 h 2013"/>
                <a:gd name="T100" fmla="*/ 837 w 1999"/>
                <a:gd name="T101" fmla="*/ 14 h 2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99" h="2013">
                  <a:moveTo>
                    <a:pt x="1003" y="252"/>
                  </a:moveTo>
                  <a:lnTo>
                    <a:pt x="989" y="254"/>
                  </a:lnTo>
                  <a:lnTo>
                    <a:pt x="978" y="260"/>
                  </a:lnTo>
                  <a:lnTo>
                    <a:pt x="967" y="270"/>
                  </a:lnTo>
                  <a:lnTo>
                    <a:pt x="960" y="281"/>
                  </a:lnTo>
                  <a:lnTo>
                    <a:pt x="955" y="295"/>
                  </a:lnTo>
                  <a:lnTo>
                    <a:pt x="953" y="308"/>
                  </a:lnTo>
                  <a:lnTo>
                    <a:pt x="953" y="398"/>
                  </a:lnTo>
                  <a:lnTo>
                    <a:pt x="913" y="400"/>
                  </a:lnTo>
                  <a:lnTo>
                    <a:pt x="872" y="406"/>
                  </a:lnTo>
                  <a:lnTo>
                    <a:pt x="833" y="414"/>
                  </a:lnTo>
                  <a:lnTo>
                    <a:pt x="795" y="426"/>
                  </a:lnTo>
                  <a:lnTo>
                    <a:pt x="760" y="440"/>
                  </a:lnTo>
                  <a:lnTo>
                    <a:pt x="726" y="458"/>
                  </a:lnTo>
                  <a:lnTo>
                    <a:pt x="694" y="479"/>
                  </a:lnTo>
                  <a:lnTo>
                    <a:pt x="665" y="502"/>
                  </a:lnTo>
                  <a:lnTo>
                    <a:pt x="639" y="528"/>
                  </a:lnTo>
                  <a:lnTo>
                    <a:pt x="616" y="557"/>
                  </a:lnTo>
                  <a:lnTo>
                    <a:pt x="596" y="589"/>
                  </a:lnTo>
                  <a:lnTo>
                    <a:pt x="581" y="624"/>
                  </a:lnTo>
                  <a:lnTo>
                    <a:pt x="570" y="662"/>
                  </a:lnTo>
                  <a:lnTo>
                    <a:pt x="562" y="702"/>
                  </a:lnTo>
                  <a:lnTo>
                    <a:pt x="560" y="747"/>
                  </a:lnTo>
                  <a:lnTo>
                    <a:pt x="562" y="788"/>
                  </a:lnTo>
                  <a:lnTo>
                    <a:pt x="571" y="826"/>
                  </a:lnTo>
                  <a:lnTo>
                    <a:pt x="583" y="862"/>
                  </a:lnTo>
                  <a:lnTo>
                    <a:pt x="601" y="896"/>
                  </a:lnTo>
                  <a:lnTo>
                    <a:pt x="623" y="926"/>
                  </a:lnTo>
                  <a:lnTo>
                    <a:pt x="650" y="954"/>
                  </a:lnTo>
                  <a:lnTo>
                    <a:pt x="681" y="980"/>
                  </a:lnTo>
                  <a:lnTo>
                    <a:pt x="716" y="1004"/>
                  </a:lnTo>
                  <a:lnTo>
                    <a:pt x="756" y="1025"/>
                  </a:lnTo>
                  <a:lnTo>
                    <a:pt x="800" y="1042"/>
                  </a:lnTo>
                  <a:lnTo>
                    <a:pt x="848" y="1059"/>
                  </a:lnTo>
                  <a:lnTo>
                    <a:pt x="898" y="1072"/>
                  </a:lnTo>
                  <a:lnTo>
                    <a:pt x="953" y="1084"/>
                  </a:lnTo>
                  <a:lnTo>
                    <a:pt x="953" y="1431"/>
                  </a:lnTo>
                  <a:lnTo>
                    <a:pt x="918" y="1428"/>
                  </a:lnTo>
                  <a:lnTo>
                    <a:pt x="888" y="1423"/>
                  </a:lnTo>
                  <a:lnTo>
                    <a:pt x="862" y="1416"/>
                  </a:lnTo>
                  <a:lnTo>
                    <a:pt x="840" y="1406"/>
                  </a:lnTo>
                  <a:lnTo>
                    <a:pt x="822" y="1395"/>
                  </a:lnTo>
                  <a:lnTo>
                    <a:pt x="806" y="1382"/>
                  </a:lnTo>
                  <a:lnTo>
                    <a:pt x="794" y="1369"/>
                  </a:lnTo>
                  <a:lnTo>
                    <a:pt x="783" y="1354"/>
                  </a:lnTo>
                  <a:lnTo>
                    <a:pt x="775" y="1339"/>
                  </a:lnTo>
                  <a:lnTo>
                    <a:pt x="768" y="1322"/>
                  </a:lnTo>
                  <a:lnTo>
                    <a:pt x="762" y="1306"/>
                  </a:lnTo>
                  <a:lnTo>
                    <a:pt x="756" y="1291"/>
                  </a:lnTo>
                  <a:lnTo>
                    <a:pt x="750" y="1275"/>
                  </a:lnTo>
                  <a:lnTo>
                    <a:pt x="744" y="1260"/>
                  </a:lnTo>
                  <a:lnTo>
                    <a:pt x="738" y="1245"/>
                  </a:lnTo>
                  <a:lnTo>
                    <a:pt x="731" y="1233"/>
                  </a:lnTo>
                  <a:lnTo>
                    <a:pt x="721" y="1220"/>
                  </a:lnTo>
                  <a:lnTo>
                    <a:pt x="710" y="1211"/>
                  </a:lnTo>
                  <a:lnTo>
                    <a:pt x="697" y="1201"/>
                  </a:lnTo>
                  <a:lnTo>
                    <a:pt x="680" y="1195"/>
                  </a:lnTo>
                  <a:lnTo>
                    <a:pt x="661" y="1192"/>
                  </a:lnTo>
                  <a:lnTo>
                    <a:pt x="638" y="1190"/>
                  </a:lnTo>
                  <a:lnTo>
                    <a:pt x="612" y="1192"/>
                  </a:lnTo>
                  <a:lnTo>
                    <a:pt x="590" y="1199"/>
                  </a:lnTo>
                  <a:lnTo>
                    <a:pt x="571" y="1211"/>
                  </a:lnTo>
                  <a:lnTo>
                    <a:pt x="556" y="1226"/>
                  </a:lnTo>
                  <a:lnTo>
                    <a:pt x="545" y="1245"/>
                  </a:lnTo>
                  <a:lnTo>
                    <a:pt x="538" y="1268"/>
                  </a:lnTo>
                  <a:lnTo>
                    <a:pt x="535" y="1295"/>
                  </a:lnTo>
                  <a:lnTo>
                    <a:pt x="537" y="1322"/>
                  </a:lnTo>
                  <a:lnTo>
                    <a:pt x="543" y="1349"/>
                  </a:lnTo>
                  <a:lnTo>
                    <a:pt x="552" y="1376"/>
                  </a:lnTo>
                  <a:lnTo>
                    <a:pt x="564" y="1404"/>
                  </a:lnTo>
                  <a:lnTo>
                    <a:pt x="582" y="1431"/>
                  </a:lnTo>
                  <a:lnTo>
                    <a:pt x="602" y="1457"/>
                  </a:lnTo>
                  <a:lnTo>
                    <a:pt x="626" y="1483"/>
                  </a:lnTo>
                  <a:lnTo>
                    <a:pt x="654" y="1506"/>
                  </a:lnTo>
                  <a:lnTo>
                    <a:pt x="685" y="1528"/>
                  </a:lnTo>
                  <a:lnTo>
                    <a:pt x="720" y="1548"/>
                  </a:lnTo>
                  <a:lnTo>
                    <a:pt x="760" y="1565"/>
                  </a:lnTo>
                  <a:lnTo>
                    <a:pt x="802" y="1579"/>
                  </a:lnTo>
                  <a:lnTo>
                    <a:pt x="849" y="1590"/>
                  </a:lnTo>
                  <a:lnTo>
                    <a:pt x="899" y="1598"/>
                  </a:lnTo>
                  <a:lnTo>
                    <a:pt x="953" y="1601"/>
                  </a:lnTo>
                  <a:lnTo>
                    <a:pt x="953" y="1704"/>
                  </a:lnTo>
                  <a:lnTo>
                    <a:pt x="955" y="1718"/>
                  </a:lnTo>
                  <a:lnTo>
                    <a:pt x="960" y="1731"/>
                  </a:lnTo>
                  <a:lnTo>
                    <a:pt x="967" y="1743"/>
                  </a:lnTo>
                  <a:lnTo>
                    <a:pt x="978" y="1753"/>
                  </a:lnTo>
                  <a:lnTo>
                    <a:pt x="989" y="1758"/>
                  </a:lnTo>
                  <a:lnTo>
                    <a:pt x="1003" y="1761"/>
                  </a:lnTo>
                  <a:lnTo>
                    <a:pt x="1016" y="1758"/>
                  </a:lnTo>
                  <a:lnTo>
                    <a:pt x="1028" y="1753"/>
                  </a:lnTo>
                  <a:lnTo>
                    <a:pt x="1038" y="1743"/>
                  </a:lnTo>
                  <a:lnTo>
                    <a:pt x="1046" y="1731"/>
                  </a:lnTo>
                  <a:lnTo>
                    <a:pt x="1050" y="1718"/>
                  </a:lnTo>
                  <a:lnTo>
                    <a:pt x="1052" y="1704"/>
                  </a:lnTo>
                  <a:lnTo>
                    <a:pt x="1052" y="1601"/>
                  </a:lnTo>
                  <a:lnTo>
                    <a:pt x="1101" y="1597"/>
                  </a:lnTo>
                  <a:lnTo>
                    <a:pt x="1146" y="1589"/>
                  </a:lnTo>
                  <a:lnTo>
                    <a:pt x="1190" y="1580"/>
                  </a:lnTo>
                  <a:lnTo>
                    <a:pt x="1230" y="1568"/>
                  </a:lnTo>
                  <a:lnTo>
                    <a:pt x="1268" y="1553"/>
                  </a:lnTo>
                  <a:lnTo>
                    <a:pt x="1303" y="1535"/>
                  </a:lnTo>
                  <a:lnTo>
                    <a:pt x="1335" y="1514"/>
                  </a:lnTo>
                  <a:lnTo>
                    <a:pt x="1364" y="1492"/>
                  </a:lnTo>
                  <a:lnTo>
                    <a:pt x="1389" y="1466"/>
                  </a:lnTo>
                  <a:lnTo>
                    <a:pt x="1412" y="1438"/>
                  </a:lnTo>
                  <a:lnTo>
                    <a:pt x="1429" y="1405"/>
                  </a:lnTo>
                  <a:lnTo>
                    <a:pt x="1444" y="1371"/>
                  </a:lnTo>
                  <a:lnTo>
                    <a:pt x="1455" y="1334"/>
                  </a:lnTo>
                  <a:lnTo>
                    <a:pt x="1461" y="1293"/>
                  </a:lnTo>
                  <a:lnTo>
                    <a:pt x="1463" y="1250"/>
                  </a:lnTo>
                  <a:lnTo>
                    <a:pt x="1461" y="1207"/>
                  </a:lnTo>
                  <a:lnTo>
                    <a:pt x="1456" y="1167"/>
                  </a:lnTo>
                  <a:lnTo>
                    <a:pt x="1446" y="1132"/>
                  </a:lnTo>
                  <a:lnTo>
                    <a:pt x="1433" y="1098"/>
                  </a:lnTo>
                  <a:lnTo>
                    <a:pt x="1418" y="1069"/>
                  </a:lnTo>
                  <a:lnTo>
                    <a:pt x="1398" y="1043"/>
                  </a:lnTo>
                  <a:lnTo>
                    <a:pt x="1377" y="1019"/>
                  </a:lnTo>
                  <a:lnTo>
                    <a:pt x="1353" y="998"/>
                  </a:lnTo>
                  <a:lnTo>
                    <a:pt x="1326" y="979"/>
                  </a:lnTo>
                  <a:lnTo>
                    <a:pt x="1297" y="961"/>
                  </a:lnTo>
                  <a:lnTo>
                    <a:pt x="1266" y="947"/>
                  </a:lnTo>
                  <a:lnTo>
                    <a:pt x="1234" y="933"/>
                  </a:lnTo>
                  <a:lnTo>
                    <a:pt x="1200" y="921"/>
                  </a:lnTo>
                  <a:lnTo>
                    <a:pt x="1165" y="910"/>
                  </a:lnTo>
                  <a:lnTo>
                    <a:pt x="1128" y="900"/>
                  </a:lnTo>
                  <a:lnTo>
                    <a:pt x="1090" y="892"/>
                  </a:lnTo>
                  <a:lnTo>
                    <a:pt x="1052" y="882"/>
                  </a:lnTo>
                  <a:lnTo>
                    <a:pt x="1052" y="567"/>
                  </a:lnTo>
                  <a:lnTo>
                    <a:pt x="1083" y="569"/>
                  </a:lnTo>
                  <a:lnTo>
                    <a:pt x="1110" y="574"/>
                  </a:lnTo>
                  <a:lnTo>
                    <a:pt x="1134" y="583"/>
                  </a:lnTo>
                  <a:lnTo>
                    <a:pt x="1154" y="593"/>
                  </a:lnTo>
                  <a:lnTo>
                    <a:pt x="1173" y="606"/>
                  </a:lnTo>
                  <a:lnTo>
                    <a:pt x="1190" y="620"/>
                  </a:lnTo>
                  <a:lnTo>
                    <a:pt x="1205" y="635"/>
                  </a:lnTo>
                  <a:lnTo>
                    <a:pt x="1218" y="650"/>
                  </a:lnTo>
                  <a:lnTo>
                    <a:pt x="1231" y="667"/>
                  </a:lnTo>
                  <a:lnTo>
                    <a:pt x="1243" y="682"/>
                  </a:lnTo>
                  <a:lnTo>
                    <a:pt x="1256" y="697"/>
                  </a:lnTo>
                  <a:lnTo>
                    <a:pt x="1267" y="711"/>
                  </a:lnTo>
                  <a:lnTo>
                    <a:pt x="1279" y="723"/>
                  </a:lnTo>
                  <a:lnTo>
                    <a:pt x="1293" y="733"/>
                  </a:lnTo>
                  <a:lnTo>
                    <a:pt x="1307" y="741"/>
                  </a:lnTo>
                  <a:lnTo>
                    <a:pt x="1323" y="746"/>
                  </a:lnTo>
                  <a:lnTo>
                    <a:pt x="1341" y="748"/>
                  </a:lnTo>
                  <a:lnTo>
                    <a:pt x="1362" y="746"/>
                  </a:lnTo>
                  <a:lnTo>
                    <a:pt x="1381" y="741"/>
                  </a:lnTo>
                  <a:lnTo>
                    <a:pt x="1398" y="732"/>
                  </a:lnTo>
                  <a:lnTo>
                    <a:pt x="1414" y="721"/>
                  </a:lnTo>
                  <a:lnTo>
                    <a:pt x="1427" y="706"/>
                  </a:lnTo>
                  <a:lnTo>
                    <a:pt x="1436" y="689"/>
                  </a:lnTo>
                  <a:lnTo>
                    <a:pt x="1443" y="668"/>
                  </a:lnTo>
                  <a:lnTo>
                    <a:pt x="1446" y="645"/>
                  </a:lnTo>
                  <a:lnTo>
                    <a:pt x="1443" y="615"/>
                  </a:lnTo>
                  <a:lnTo>
                    <a:pt x="1433" y="588"/>
                  </a:lnTo>
                  <a:lnTo>
                    <a:pt x="1420" y="562"/>
                  </a:lnTo>
                  <a:lnTo>
                    <a:pt x="1402" y="538"/>
                  </a:lnTo>
                  <a:lnTo>
                    <a:pt x="1380" y="516"/>
                  </a:lnTo>
                  <a:lnTo>
                    <a:pt x="1355" y="495"/>
                  </a:lnTo>
                  <a:lnTo>
                    <a:pt x="1327" y="478"/>
                  </a:lnTo>
                  <a:lnTo>
                    <a:pt x="1297" y="461"/>
                  </a:lnTo>
                  <a:lnTo>
                    <a:pt x="1266" y="446"/>
                  </a:lnTo>
                  <a:lnTo>
                    <a:pt x="1233" y="434"/>
                  </a:lnTo>
                  <a:lnTo>
                    <a:pt x="1201" y="424"/>
                  </a:lnTo>
                  <a:lnTo>
                    <a:pt x="1168" y="414"/>
                  </a:lnTo>
                  <a:lnTo>
                    <a:pt x="1136" y="407"/>
                  </a:lnTo>
                  <a:lnTo>
                    <a:pt x="1106" y="402"/>
                  </a:lnTo>
                  <a:lnTo>
                    <a:pt x="1078" y="399"/>
                  </a:lnTo>
                  <a:lnTo>
                    <a:pt x="1052" y="398"/>
                  </a:lnTo>
                  <a:lnTo>
                    <a:pt x="1052" y="308"/>
                  </a:lnTo>
                  <a:lnTo>
                    <a:pt x="1050" y="295"/>
                  </a:lnTo>
                  <a:lnTo>
                    <a:pt x="1046" y="281"/>
                  </a:lnTo>
                  <a:lnTo>
                    <a:pt x="1038" y="270"/>
                  </a:lnTo>
                  <a:lnTo>
                    <a:pt x="1028" y="260"/>
                  </a:lnTo>
                  <a:lnTo>
                    <a:pt x="1016" y="254"/>
                  </a:lnTo>
                  <a:lnTo>
                    <a:pt x="1003" y="252"/>
                  </a:lnTo>
                  <a:close/>
                  <a:moveTo>
                    <a:pt x="999" y="0"/>
                  </a:moveTo>
                  <a:lnTo>
                    <a:pt x="1081" y="3"/>
                  </a:lnTo>
                  <a:lnTo>
                    <a:pt x="1161" y="14"/>
                  </a:lnTo>
                  <a:lnTo>
                    <a:pt x="1239" y="29"/>
                  </a:lnTo>
                  <a:lnTo>
                    <a:pt x="1315" y="52"/>
                  </a:lnTo>
                  <a:lnTo>
                    <a:pt x="1388" y="79"/>
                  </a:lnTo>
                  <a:lnTo>
                    <a:pt x="1458" y="113"/>
                  </a:lnTo>
                  <a:lnTo>
                    <a:pt x="1525" y="151"/>
                  </a:lnTo>
                  <a:lnTo>
                    <a:pt x="1589" y="195"/>
                  </a:lnTo>
                  <a:lnTo>
                    <a:pt x="1649" y="243"/>
                  </a:lnTo>
                  <a:lnTo>
                    <a:pt x="1705" y="296"/>
                  </a:lnTo>
                  <a:lnTo>
                    <a:pt x="1758" y="352"/>
                  </a:lnTo>
                  <a:lnTo>
                    <a:pt x="1805" y="413"/>
                  </a:lnTo>
                  <a:lnTo>
                    <a:pt x="1849" y="477"/>
                  </a:lnTo>
                  <a:lnTo>
                    <a:pt x="1887" y="544"/>
                  </a:lnTo>
                  <a:lnTo>
                    <a:pt x="1920" y="615"/>
                  </a:lnTo>
                  <a:lnTo>
                    <a:pt x="1948" y="689"/>
                  </a:lnTo>
                  <a:lnTo>
                    <a:pt x="1970" y="765"/>
                  </a:lnTo>
                  <a:lnTo>
                    <a:pt x="1985" y="844"/>
                  </a:lnTo>
                  <a:lnTo>
                    <a:pt x="1995" y="924"/>
                  </a:lnTo>
                  <a:lnTo>
                    <a:pt x="1999" y="1006"/>
                  </a:lnTo>
                  <a:lnTo>
                    <a:pt x="1995" y="1089"/>
                  </a:lnTo>
                  <a:lnTo>
                    <a:pt x="1985" y="1169"/>
                  </a:lnTo>
                  <a:lnTo>
                    <a:pt x="1970" y="1247"/>
                  </a:lnTo>
                  <a:lnTo>
                    <a:pt x="1948" y="1324"/>
                  </a:lnTo>
                  <a:lnTo>
                    <a:pt x="1920" y="1397"/>
                  </a:lnTo>
                  <a:lnTo>
                    <a:pt x="1887" y="1468"/>
                  </a:lnTo>
                  <a:lnTo>
                    <a:pt x="1849" y="1535"/>
                  </a:lnTo>
                  <a:lnTo>
                    <a:pt x="1805" y="1600"/>
                  </a:lnTo>
                  <a:lnTo>
                    <a:pt x="1758" y="1660"/>
                  </a:lnTo>
                  <a:lnTo>
                    <a:pt x="1705" y="1717"/>
                  </a:lnTo>
                  <a:lnTo>
                    <a:pt x="1649" y="1769"/>
                  </a:lnTo>
                  <a:lnTo>
                    <a:pt x="1589" y="1818"/>
                  </a:lnTo>
                  <a:lnTo>
                    <a:pt x="1525" y="1861"/>
                  </a:lnTo>
                  <a:lnTo>
                    <a:pt x="1458" y="1899"/>
                  </a:lnTo>
                  <a:lnTo>
                    <a:pt x="1388" y="1933"/>
                  </a:lnTo>
                  <a:lnTo>
                    <a:pt x="1315" y="1961"/>
                  </a:lnTo>
                  <a:lnTo>
                    <a:pt x="1239" y="1982"/>
                  </a:lnTo>
                  <a:lnTo>
                    <a:pt x="1161" y="1999"/>
                  </a:lnTo>
                  <a:lnTo>
                    <a:pt x="1081" y="2008"/>
                  </a:lnTo>
                  <a:lnTo>
                    <a:pt x="999" y="2013"/>
                  </a:lnTo>
                  <a:lnTo>
                    <a:pt x="918" y="2008"/>
                  </a:lnTo>
                  <a:lnTo>
                    <a:pt x="837" y="1999"/>
                  </a:lnTo>
                  <a:lnTo>
                    <a:pt x="760" y="1982"/>
                  </a:lnTo>
                  <a:lnTo>
                    <a:pt x="683" y="1961"/>
                  </a:lnTo>
                  <a:lnTo>
                    <a:pt x="611" y="1933"/>
                  </a:lnTo>
                  <a:lnTo>
                    <a:pt x="541" y="1899"/>
                  </a:lnTo>
                  <a:lnTo>
                    <a:pt x="473" y="1861"/>
                  </a:lnTo>
                  <a:lnTo>
                    <a:pt x="409" y="1818"/>
                  </a:lnTo>
                  <a:lnTo>
                    <a:pt x="350" y="1769"/>
                  </a:lnTo>
                  <a:lnTo>
                    <a:pt x="293" y="1717"/>
                  </a:lnTo>
                  <a:lnTo>
                    <a:pt x="241" y="1660"/>
                  </a:lnTo>
                  <a:lnTo>
                    <a:pt x="193" y="1600"/>
                  </a:lnTo>
                  <a:lnTo>
                    <a:pt x="150" y="1535"/>
                  </a:lnTo>
                  <a:lnTo>
                    <a:pt x="112" y="1468"/>
                  </a:lnTo>
                  <a:lnTo>
                    <a:pt x="79" y="1397"/>
                  </a:lnTo>
                  <a:lnTo>
                    <a:pt x="51" y="1324"/>
                  </a:lnTo>
                  <a:lnTo>
                    <a:pt x="29" y="1247"/>
                  </a:lnTo>
                  <a:lnTo>
                    <a:pt x="13" y="1169"/>
                  </a:lnTo>
                  <a:lnTo>
                    <a:pt x="3" y="1089"/>
                  </a:lnTo>
                  <a:lnTo>
                    <a:pt x="0" y="1006"/>
                  </a:lnTo>
                  <a:lnTo>
                    <a:pt x="3" y="924"/>
                  </a:lnTo>
                  <a:lnTo>
                    <a:pt x="13" y="844"/>
                  </a:lnTo>
                  <a:lnTo>
                    <a:pt x="29" y="765"/>
                  </a:lnTo>
                  <a:lnTo>
                    <a:pt x="51" y="689"/>
                  </a:lnTo>
                  <a:lnTo>
                    <a:pt x="79" y="615"/>
                  </a:lnTo>
                  <a:lnTo>
                    <a:pt x="112" y="544"/>
                  </a:lnTo>
                  <a:lnTo>
                    <a:pt x="150" y="477"/>
                  </a:lnTo>
                  <a:lnTo>
                    <a:pt x="193" y="413"/>
                  </a:lnTo>
                  <a:lnTo>
                    <a:pt x="241" y="352"/>
                  </a:lnTo>
                  <a:lnTo>
                    <a:pt x="293" y="296"/>
                  </a:lnTo>
                  <a:lnTo>
                    <a:pt x="350" y="243"/>
                  </a:lnTo>
                  <a:lnTo>
                    <a:pt x="409" y="195"/>
                  </a:lnTo>
                  <a:lnTo>
                    <a:pt x="473" y="151"/>
                  </a:lnTo>
                  <a:lnTo>
                    <a:pt x="541" y="113"/>
                  </a:lnTo>
                  <a:lnTo>
                    <a:pt x="611" y="79"/>
                  </a:lnTo>
                  <a:lnTo>
                    <a:pt x="683" y="52"/>
                  </a:lnTo>
                  <a:lnTo>
                    <a:pt x="760" y="29"/>
                  </a:lnTo>
                  <a:lnTo>
                    <a:pt x="837" y="14"/>
                  </a:lnTo>
                  <a:lnTo>
                    <a:pt x="918" y="3"/>
                  </a:lnTo>
                  <a:lnTo>
                    <a:pt x="999"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3" name="Group 42">
            <a:extLst>
              <a:ext uri="{FF2B5EF4-FFF2-40B4-BE49-F238E27FC236}">
                <a16:creationId xmlns:a16="http://schemas.microsoft.com/office/drawing/2014/main" id="{A97720A6-CAF4-A85B-F853-86F29B9D8E47}"/>
              </a:ext>
            </a:extLst>
          </p:cNvPr>
          <p:cNvGrpSpPr/>
          <p:nvPr/>
        </p:nvGrpSpPr>
        <p:grpSpPr>
          <a:xfrm flipH="1" flipV="1">
            <a:off x="10871865" y="206244"/>
            <a:ext cx="2412004" cy="2134304"/>
            <a:chOff x="1057320" y="4949751"/>
            <a:chExt cx="2412004" cy="2134304"/>
          </a:xfrm>
        </p:grpSpPr>
        <p:cxnSp>
          <p:nvCxnSpPr>
            <p:cNvPr id="44" name="Straight Connector 43">
              <a:extLst>
                <a:ext uri="{FF2B5EF4-FFF2-40B4-BE49-F238E27FC236}">
                  <a16:creationId xmlns:a16="http://schemas.microsoft.com/office/drawing/2014/main" id="{07BD0623-0A8B-8FF5-DF52-3EC2B393AA0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00D3FEA-4A27-28FF-8E81-C4CE9AA70C40}"/>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283FCF3-BD8A-C3A7-9382-13165E214AF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4ED7F04-3FAD-F158-6D42-D1098ABEC89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8" name="Group 47">
            <a:extLst>
              <a:ext uri="{FF2B5EF4-FFF2-40B4-BE49-F238E27FC236}">
                <a16:creationId xmlns:a16="http://schemas.microsoft.com/office/drawing/2014/main" id="{B9A62ECB-6C3D-5561-4D1A-E2FB015784FC}"/>
              </a:ext>
            </a:extLst>
          </p:cNvPr>
          <p:cNvGrpSpPr/>
          <p:nvPr/>
        </p:nvGrpSpPr>
        <p:grpSpPr>
          <a:xfrm flipH="1" flipV="1">
            <a:off x="5137101" y="5410613"/>
            <a:ext cx="2412004" cy="2134304"/>
            <a:chOff x="1057320" y="4949751"/>
            <a:chExt cx="2412004" cy="2134304"/>
          </a:xfrm>
        </p:grpSpPr>
        <p:cxnSp>
          <p:nvCxnSpPr>
            <p:cNvPr id="49" name="Straight Connector 48">
              <a:extLst>
                <a:ext uri="{FF2B5EF4-FFF2-40B4-BE49-F238E27FC236}">
                  <a16:creationId xmlns:a16="http://schemas.microsoft.com/office/drawing/2014/main" id="{72EB87CD-5FBF-3710-9FDC-E88C30CA6538}"/>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16E5A8C7-FA37-15E7-59AD-747B5CDB5026}"/>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6AF73B0-4C92-C806-0AF1-EBEC812E6A7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E4CC1AB-DCAF-0E1D-13AD-ABF1D51860EF}"/>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3" name="Group 52">
            <a:extLst>
              <a:ext uri="{FF2B5EF4-FFF2-40B4-BE49-F238E27FC236}">
                <a16:creationId xmlns:a16="http://schemas.microsoft.com/office/drawing/2014/main" id="{37B73CAE-DEC8-6664-2B0F-BA55F0B22461}"/>
              </a:ext>
            </a:extLst>
          </p:cNvPr>
          <p:cNvGrpSpPr/>
          <p:nvPr/>
        </p:nvGrpSpPr>
        <p:grpSpPr>
          <a:xfrm flipH="1" flipV="1">
            <a:off x="4581416" y="-1271469"/>
            <a:ext cx="2495768" cy="2208424"/>
            <a:chOff x="1057320" y="4949751"/>
            <a:chExt cx="2412004" cy="2134304"/>
          </a:xfrm>
        </p:grpSpPr>
        <p:cxnSp>
          <p:nvCxnSpPr>
            <p:cNvPr id="54" name="Straight Connector 53">
              <a:extLst>
                <a:ext uri="{FF2B5EF4-FFF2-40B4-BE49-F238E27FC236}">
                  <a16:creationId xmlns:a16="http://schemas.microsoft.com/office/drawing/2014/main" id="{C7AB1EBE-2FB4-8802-8A89-71DCB4597E37}"/>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AC1DB855-EBE4-3B99-F21C-FE1A9BBF4DB8}"/>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C53979D2-CDF3-81C6-AAC2-7D2784CA5947}"/>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3B45D4FD-24C6-64B9-6060-78F672ED5422}"/>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 name="Picture Placeholder 2">
            <a:extLst>
              <a:ext uri="{FF2B5EF4-FFF2-40B4-BE49-F238E27FC236}">
                <a16:creationId xmlns:a16="http://schemas.microsoft.com/office/drawing/2014/main" id="{5FE64645-D847-15B5-9306-951545964BE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483" b="15483"/>
          <a:stretch/>
        </p:blipFill>
        <p:spPr>
          <a:xfrm>
            <a:off x="1197480" y="1274007"/>
            <a:ext cx="3906148" cy="3906145"/>
          </a:xfrm>
          <a:solidFill>
            <a:schemeClr val="accent5">
              <a:lumMod val="60000"/>
              <a:lumOff val="40000"/>
            </a:schemeClr>
          </a:solidFill>
          <a:effectLst>
            <a:outerShdw blurRad="50800" dist="38100" dir="2700000" algn="tl" rotWithShape="0">
              <a:prstClr val="black">
                <a:alpha val="40000"/>
              </a:prstClr>
            </a:outerShdw>
          </a:effectLst>
        </p:spPr>
      </p:pic>
      <p:sp>
        <p:nvSpPr>
          <p:cNvPr id="4" name="Rectangle: Rounded Corners 12">
            <a:extLst>
              <a:ext uri="{FF2B5EF4-FFF2-40B4-BE49-F238E27FC236}">
                <a16:creationId xmlns:a16="http://schemas.microsoft.com/office/drawing/2014/main" id="{A8412847-C21B-0EB6-AD52-A93560F780F5}"/>
              </a:ext>
            </a:extLst>
          </p:cNvPr>
          <p:cNvSpPr/>
          <p:nvPr/>
        </p:nvSpPr>
        <p:spPr>
          <a:xfrm>
            <a:off x="6736716" y="214998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44DAC888-B6AB-ABBD-344A-9F92721F0328}"/>
              </a:ext>
            </a:extLst>
          </p:cNvPr>
          <p:cNvSpPr txBox="1"/>
          <p:nvPr/>
        </p:nvSpPr>
        <p:spPr>
          <a:xfrm>
            <a:off x="6743461" y="2300071"/>
            <a:ext cx="667446" cy="400110"/>
          </a:xfrm>
          <a:prstGeom prst="rect">
            <a:avLst/>
          </a:prstGeom>
          <a:noFill/>
        </p:spPr>
        <p:txBody>
          <a:bodyPr wrap="square" rtlCol="0">
            <a:spAutoFit/>
          </a:bodyPr>
          <a:lstStyle/>
          <a:p>
            <a:pPr algn="ctr"/>
            <a:r>
              <a:rPr lang="en-ID" sz="2000" b="1" dirty="0">
                <a:solidFill>
                  <a:schemeClr val="bg1"/>
                </a:solidFill>
                <a:latin typeface="+mj-lt"/>
              </a:rPr>
              <a:t>01</a:t>
            </a:r>
          </a:p>
        </p:txBody>
      </p:sp>
    </p:spTree>
    <p:extLst>
      <p:ext uri="{BB962C8B-B14F-4D97-AF65-F5344CB8AC3E}">
        <p14:creationId xmlns:p14="http://schemas.microsoft.com/office/powerpoint/2010/main" val="786745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191A2975-A909-8A5F-1296-FE7AC9DD93C8}"/>
              </a:ext>
            </a:extLst>
          </p:cNvPr>
          <p:cNvGrpSpPr/>
          <p:nvPr/>
        </p:nvGrpSpPr>
        <p:grpSpPr>
          <a:xfrm flipH="1" flipV="1">
            <a:off x="5134102" y="5212183"/>
            <a:ext cx="2495768" cy="2208424"/>
            <a:chOff x="1057320" y="4949751"/>
            <a:chExt cx="2412004" cy="2134304"/>
          </a:xfrm>
        </p:grpSpPr>
        <p:cxnSp>
          <p:nvCxnSpPr>
            <p:cNvPr id="31" name="Straight Connector 30">
              <a:extLst>
                <a:ext uri="{FF2B5EF4-FFF2-40B4-BE49-F238E27FC236}">
                  <a16:creationId xmlns:a16="http://schemas.microsoft.com/office/drawing/2014/main" id="{CC35558B-7487-4A64-13FB-B807724CF165}"/>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3E5CD82-B0A9-41D3-5E78-868A2B800F5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C77F36CD-44CC-2E20-7499-793AA3CD4A3E}"/>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EC570A3E-178D-CB17-90FD-B2341AA06350}"/>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2FF93EEC-6175-FFF6-1166-82C7A8CF3735}"/>
              </a:ext>
            </a:extLst>
          </p:cNvPr>
          <p:cNvSpPr txBox="1"/>
          <p:nvPr/>
        </p:nvSpPr>
        <p:spPr>
          <a:xfrm>
            <a:off x="562310" y="127167"/>
            <a:ext cx="7706273" cy="769441"/>
          </a:xfrm>
          <a:prstGeom prst="rect">
            <a:avLst/>
          </a:prstGeom>
          <a:noFill/>
        </p:spPr>
        <p:txBody>
          <a:bodyPr wrap="square" rtlCol="0">
            <a:spAutoFit/>
          </a:bodyPr>
          <a:lstStyle/>
          <a:p>
            <a:r>
              <a:rPr lang="en-ID" sz="4400" b="1" dirty="0">
                <a:solidFill>
                  <a:schemeClr val="bg1"/>
                </a:solidFill>
                <a:latin typeface="+mj-lt"/>
              </a:rPr>
              <a:t>ABOUT STAKOS</a:t>
            </a:r>
          </a:p>
        </p:txBody>
      </p:sp>
      <p:sp>
        <p:nvSpPr>
          <p:cNvPr id="16" name="Rectangle: Rounded Corners 15">
            <a:extLst>
              <a:ext uri="{FF2B5EF4-FFF2-40B4-BE49-F238E27FC236}">
                <a16:creationId xmlns:a16="http://schemas.microsoft.com/office/drawing/2014/main" id="{AD11CE12-9824-F392-B956-6F1621AB5666}"/>
              </a:ext>
            </a:extLst>
          </p:cNvPr>
          <p:cNvSpPr/>
          <p:nvPr/>
        </p:nvSpPr>
        <p:spPr>
          <a:xfrm>
            <a:off x="980294" y="1532051"/>
            <a:ext cx="680937" cy="662191"/>
          </a:xfrm>
          <a:prstGeom prst="roundRect">
            <a:avLst/>
          </a:prstGeom>
          <a:gradFill>
            <a:gsLst>
              <a:gs pos="0">
                <a:schemeClr val="accent1"/>
              </a:gs>
              <a:gs pos="100000">
                <a:schemeClr val="accent4"/>
              </a:gs>
            </a:gsLst>
            <a:lin ang="2700000" scaled="1"/>
          </a:gra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34FFD844-6089-D81C-D384-4ECD3C1071C0}"/>
              </a:ext>
            </a:extLst>
          </p:cNvPr>
          <p:cNvSpPr txBox="1"/>
          <p:nvPr/>
        </p:nvSpPr>
        <p:spPr>
          <a:xfrm>
            <a:off x="987039" y="1682141"/>
            <a:ext cx="667446" cy="400110"/>
          </a:xfrm>
          <a:prstGeom prst="rect">
            <a:avLst/>
          </a:prstGeom>
          <a:noFill/>
        </p:spPr>
        <p:txBody>
          <a:bodyPr wrap="square" rtlCol="0">
            <a:spAutoFit/>
          </a:bodyPr>
          <a:lstStyle/>
          <a:p>
            <a:pPr algn="ctr"/>
            <a:r>
              <a:rPr lang="en-ID" sz="2000" b="1" dirty="0">
                <a:solidFill>
                  <a:schemeClr val="bg1"/>
                </a:solidFill>
                <a:latin typeface="+mj-lt"/>
              </a:rPr>
              <a:t>02</a:t>
            </a:r>
          </a:p>
        </p:txBody>
      </p:sp>
      <p:grpSp>
        <p:nvGrpSpPr>
          <p:cNvPr id="25" name="Group 24">
            <a:extLst>
              <a:ext uri="{FF2B5EF4-FFF2-40B4-BE49-F238E27FC236}">
                <a16:creationId xmlns:a16="http://schemas.microsoft.com/office/drawing/2014/main" id="{2D8B031C-7D04-E568-933D-37E96826012B}"/>
              </a:ext>
            </a:extLst>
          </p:cNvPr>
          <p:cNvGrpSpPr/>
          <p:nvPr/>
        </p:nvGrpSpPr>
        <p:grpSpPr>
          <a:xfrm flipH="1" flipV="1">
            <a:off x="9500687" y="-744275"/>
            <a:ext cx="2495768" cy="2208424"/>
            <a:chOff x="1057320" y="4949751"/>
            <a:chExt cx="2412004" cy="2134304"/>
          </a:xfrm>
        </p:grpSpPr>
        <p:cxnSp>
          <p:nvCxnSpPr>
            <p:cNvPr id="26" name="Straight Connector 25">
              <a:extLst>
                <a:ext uri="{FF2B5EF4-FFF2-40B4-BE49-F238E27FC236}">
                  <a16:creationId xmlns:a16="http://schemas.microsoft.com/office/drawing/2014/main" id="{A0F89FC8-540F-C5DE-7C1C-8F15F360FF8C}"/>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4454053-820D-4794-D178-4D99B66122EA}"/>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8A7517A6-09EA-52B3-0682-22515730BEE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8851431-8D06-B18A-2492-EF1697367377}"/>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5" name="Group 34">
            <a:extLst>
              <a:ext uri="{FF2B5EF4-FFF2-40B4-BE49-F238E27FC236}">
                <a16:creationId xmlns:a16="http://schemas.microsoft.com/office/drawing/2014/main" id="{3BFFA076-478B-B308-A336-C546E1CA5997}"/>
              </a:ext>
            </a:extLst>
          </p:cNvPr>
          <p:cNvGrpSpPr/>
          <p:nvPr/>
        </p:nvGrpSpPr>
        <p:grpSpPr>
          <a:xfrm flipH="1" flipV="1">
            <a:off x="-1046470" y="-29191"/>
            <a:ext cx="2495768" cy="2208424"/>
            <a:chOff x="1057320" y="4949751"/>
            <a:chExt cx="2412004" cy="2134304"/>
          </a:xfrm>
        </p:grpSpPr>
        <p:cxnSp>
          <p:nvCxnSpPr>
            <p:cNvPr id="36" name="Straight Connector 35">
              <a:extLst>
                <a:ext uri="{FF2B5EF4-FFF2-40B4-BE49-F238E27FC236}">
                  <a16:creationId xmlns:a16="http://schemas.microsoft.com/office/drawing/2014/main" id="{2769C484-2659-68BA-1201-78AD4738D2E5}"/>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A38944B-5CF5-0459-9866-09FB78BD7FA9}"/>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D7E8133-53C6-7680-BEDC-E10143F17971}"/>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7775387E-71A5-2D9C-D00E-78B475970495}"/>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6" name="Picture Placeholder 5" descr="A group of blue and yellow coins&#10;&#10;Description automatically generated">
            <a:extLst>
              <a:ext uri="{FF2B5EF4-FFF2-40B4-BE49-F238E27FC236}">
                <a16:creationId xmlns:a16="http://schemas.microsoft.com/office/drawing/2014/main" id="{41F2A541-7AEC-00D9-361A-C4A8367171A5}"/>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743" t="-2604" r="-14743" b="-2604"/>
          <a:stretch/>
        </p:blipFill>
        <p:spPr>
          <a:xfrm>
            <a:off x="4976517" y="882410"/>
            <a:ext cx="3298811" cy="4469795"/>
          </a:xfrm>
          <a:solidFill>
            <a:srgbClr val="27002F"/>
          </a:solidFill>
        </p:spPr>
      </p:pic>
      <p:pic>
        <p:nvPicPr>
          <p:cNvPr id="10" name="Picture Placeholder 9" descr="A stack of coins with a green arrow on top&#10;&#10;Description automatically generated">
            <a:extLst>
              <a:ext uri="{FF2B5EF4-FFF2-40B4-BE49-F238E27FC236}">
                <a16:creationId xmlns:a16="http://schemas.microsoft.com/office/drawing/2014/main" id="{16766E63-0116-3450-D8C8-BE9B4CB21AF7}"/>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4123" t="-30020" r="-1832" b="-46337"/>
          <a:stretch/>
        </p:blipFill>
        <p:spPr>
          <a:xfrm>
            <a:off x="7943190" y="3238833"/>
            <a:ext cx="3924000" cy="3492000"/>
          </a:xfrm>
          <a:solidFill>
            <a:srgbClr val="27002F"/>
          </a:solidFill>
        </p:spPr>
      </p:pic>
      <p:sp>
        <p:nvSpPr>
          <p:cNvPr id="2" name="TextBox 1">
            <a:extLst>
              <a:ext uri="{FF2B5EF4-FFF2-40B4-BE49-F238E27FC236}">
                <a16:creationId xmlns:a16="http://schemas.microsoft.com/office/drawing/2014/main" id="{04D23544-B4DE-BFD6-FF1B-57C13CA78748}"/>
              </a:ext>
            </a:extLst>
          </p:cNvPr>
          <p:cNvSpPr txBox="1"/>
          <p:nvPr/>
        </p:nvSpPr>
        <p:spPr>
          <a:xfrm>
            <a:off x="313324" y="1547648"/>
            <a:ext cx="4820778" cy="3139321"/>
          </a:xfrm>
          <a:prstGeom prst="rect">
            <a:avLst/>
          </a:prstGeom>
          <a:noFill/>
        </p:spPr>
        <p:txBody>
          <a:bodyPr wrap="square">
            <a:spAutoFit/>
          </a:bodyPr>
          <a:lstStyle/>
          <a:p>
            <a:pPr algn="ctr"/>
            <a:r>
              <a:rPr lang="en-SG" sz="3600" b="1" dirty="0" err="1">
                <a:solidFill>
                  <a:schemeClr val="bg1"/>
                </a:solidFill>
                <a:effectLst/>
                <a:latin typeface=".SF NS"/>
              </a:rPr>
              <a:t>ReStaking</a:t>
            </a:r>
            <a:endParaRPr lang="en-SG" sz="3600" b="1" dirty="0">
              <a:solidFill>
                <a:schemeClr val="bg1"/>
              </a:solidFill>
              <a:effectLst/>
              <a:latin typeface=".SF NS"/>
            </a:endParaRPr>
          </a:p>
          <a:p>
            <a:endParaRPr lang="en-SG" dirty="0">
              <a:solidFill>
                <a:schemeClr val="bg1"/>
              </a:solidFill>
              <a:latin typeface=".SF NS"/>
            </a:endParaRPr>
          </a:p>
          <a:p>
            <a:r>
              <a:rPr lang="en-SG" dirty="0">
                <a:solidFill>
                  <a:schemeClr val="bg1"/>
                </a:solidFill>
                <a:effectLst/>
                <a:latin typeface=".SF NS"/>
              </a:rPr>
              <a:t>Extending on Staking where we reinvest them into further exciting opportunities. </a:t>
            </a:r>
            <a:r>
              <a:rPr lang="en-SG" dirty="0" err="1">
                <a:solidFill>
                  <a:schemeClr val="bg1"/>
                </a:solidFill>
                <a:effectLst/>
                <a:latin typeface=".SF NS"/>
              </a:rPr>
              <a:t>Restaking</a:t>
            </a:r>
            <a:r>
              <a:rPr lang="en-SG" dirty="0">
                <a:solidFill>
                  <a:schemeClr val="bg1"/>
                </a:solidFill>
                <a:effectLst/>
                <a:latin typeface=".SF NS"/>
              </a:rPr>
              <a:t> amplifies potential returns as it allows users to compound their earnings over time. However, it also introduces additional risks, such as exposure to multiple platforms and potential bigger winnings</a:t>
            </a:r>
          </a:p>
          <a:p>
            <a:endParaRPr lang="en-SG" dirty="0">
              <a:solidFill>
                <a:schemeClr val="bg1"/>
              </a:solidFill>
              <a:latin typeface=".SF NS"/>
            </a:endParaRPr>
          </a:p>
        </p:txBody>
      </p:sp>
    </p:spTree>
    <p:extLst>
      <p:ext uri="{BB962C8B-B14F-4D97-AF65-F5344CB8AC3E}">
        <p14:creationId xmlns:p14="http://schemas.microsoft.com/office/powerpoint/2010/main" val="2312022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554F899-91B2-FB88-5AED-F20DD5F96776}"/>
              </a:ext>
            </a:extLst>
          </p:cNvPr>
          <p:cNvSpPr txBox="1"/>
          <p:nvPr/>
        </p:nvSpPr>
        <p:spPr>
          <a:xfrm>
            <a:off x="4946431" y="15327"/>
            <a:ext cx="6920773" cy="769441"/>
          </a:xfrm>
          <a:prstGeom prst="rect">
            <a:avLst/>
          </a:prstGeom>
          <a:noFill/>
        </p:spPr>
        <p:txBody>
          <a:bodyPr wrap="square" rtlCol="0">
            <a:spAutoFit/>
          </a:bodyPr>
          <a:lstStyle/>
          <a:p>
            <a:r>
              <a:rPr lang="en-ID" sz="4400" b="1" dirty="0">
                <a:solidFill>
                  <a:schemeClr val="bg1"/>
                </a:solidFill>
                <a:latin typeface="+mj-lt"/>
              </a:rPr>
              <a:t>STAKOS ECOSYSTEM (I)</a:t>
            </a:r>
          </a:p>
        </p:txBody>
      </p:sp>
      <p:sp>
        <p:nvSpPr>
          <p:cNvPr id="11" name="TextBox 10">
            <a:extLst>
              <a:ext uri="{FF2B5EF4-FFF2-40B4-BE49-F238E27FC236}">
                <a16:creationId xmlns:a16="http://schemas.microsoft.com/office/drawing/2014/main" id="{3BB6F495-C190-D6F5-FF5C-7D677D42DF07}"/>
              </a:ext>
            </a:extLst>
          </p:cNvPr>
          <p:cNvSpPr txBox="1"/>
          <p:nvPr/>
        </p:nvSpPr>
        <p:spPr>
          <a:xfrm>
            <a:off x="5724636" y="1330248"/>
            <a:ext cx="6347919" cy="1200329"/>
          </a:xfrm>
          <a:prstGeom prst="rect">
            <a:avLst/>
          </a:prstGeom>
          <a:noFill/>
        </p:spPr>
        <p:txBody>
          <a:bodyPr wrap="square">
            <a:spAutoFit/>
          </a:bodyPr>
          <a:lstStyle/>
          <a:p>
            <a:r>
              <a:rPr lang="en-SG" dirty="0">
                <a:solidFill>
                  <a:schemeClr val="bg1"/>
                </a:solidFill>
                <a:effectLst/>
                <a:latin typeface=".SF NS"/>
              </a:rPr>
              <a:t>Process of validation of transactions on a blockchain network by holding and locking up certain amt of USDT in a wallet. In return for staking, you earn rewards in </a:t>
            </a:r>
            <a:r>
              <a:rPr lang="en-SG" dirty="0" err="1">
                <a:solidFill>
                  <a:schemeClr val="bg1"/>
                </a:solidFill>
                <a:effectLst/>
                <a:latin typeface=".SF NS"/>
              </a:rPr>
              <a:t>Stakos</a:t>
            </a:r>
            <a:r>
              <a:rPr lang="en-SG" dirty="0">
                <a:solidFill>
                  <a:schemeClr val="bg1"/>
                </a:solidFill>
                <a:effectLst/>
                <a:latin typeface=".SF NS"/>
              </a:rPr>
              <a:t>, as an incentive for helping to secure the network and maintain its operations. </a:t>
            </a:r>
          </a:p>
        </p:txBody>
      </p:sp>
      <p:sp>
        <p:nvSpPr>
          <p:cNvPr id="12" name="TextBox 11">
            <a:extLst>
              <a:ext uri="{FF2B5EF4-FFF2-40B4-BE49-F238E27FC236}">
                <a16:creationId xmlns:a16="http://schemas.microsoft.com/office/drawing/2014/main" id="{79073F39-D66B-7126-3799-639B44782C95}"/>
              </a:ext>
            </a:extLst>
          </p:cNvPr>
          <p:cNvSpPr txBox="1"/>
          <p:nvPr/>
        </p:nvSpPr>
        <p:spPr>
          <a:xfrm>
            <a:off x="5724637" y="902921"/>
            <a:ext cx="4734212" cy="461665"/>
          </a:xfrm>
          <a:prstGeom prst="rect">
            <a:avLst/>
          </a:prstGeom>
          <a:noFill/>
        </p:spPr>
        <p:txBody>
          <a:bodyPr wrap="square" rtlCol="0">
            <a:spAutoFit/>
          </a:bodyPr>
          <a:lstStyle/>
          <a:p>
            <a:r>
              <a:rPr lang="en-ID" sz="2400" b="1" dirty="0">
                <a:solidFill>
                  <a:schemeClr val="bg1"/>
                </a:solidFill>
                <a:latin typeface="+mj-lt"/>
              </a:rPr>
              <a:t>01. Staking</a:t>
            </a:r>
          </a:p>
        </p:txBody>
      </p:sp>
      <p:sp>
        <p:nvSpPr>
          <p:cNvPr id="13" name="TextBox 12">
            <a:extLst>
              <a:ext uri="{FF2B5EF4-FFF2-40B4-BE49-F238E27FC236}">
                <a16:creationId xmlns:a16="http://schemas.microsoft.com/office/drawing/2014/main" id="{B679FFBE-CEA1-A388-1169-411B2F8347E4}"/>
              </a:ext>
            </a:extLst>
          </p:cNvPr>
          <p:cNvSpPr txBox="1"/>
          <p:nvPr/>
        </p:nvSpPr>
        <p:spPr>
          <a:xfrm>
            <a:off x="5724636" y="3038809"/>
            <a:ext cx="6347919" cy="1477328"/>
          </a:xfrm>
          <a:prstGeom prst="rect">
            <a:avLst/>
          </a:prstGeom>
          <a:noFill/>
        </p:spPr>
        <p:txBody>
          <a:bodyPr wrap="square">
            <a:spAutoFit/>
          </a:bodyPr>
          <a:lstStyle/>
          <a:p>
            <a:r>
              <a:rPr lang="en-SG" dirty="0" err="1">
                <a:solidFill>
                  <a:schemeClr val="bg1"/>
                </a:solidFill>
                <a:latin typeface=".SF NS"/>
              </a:rPr>
              <a:t>Stakos</a:t>
            </a:r>
            <a:r>
              <a:rPr lang="en-SG" dirty="0">
                <a:solidFill>
                  <a:schemeClr val="bg1"/>
                </a:solidFill>
                <a:latin typeface=".SF NS"/>
              </a:rPr>
              <a:t>’ protocol for “</a:t>
            </a:r>
            <a:r>
              <a:rPr lang="en-SG" dirty="0" err="1">
                <a:solidFill>
                  <a:schemeClr val="bg1"/>
                </a:solidFill>
                <a:latin typeface=".SF NS"/>
              </a:rPr>
              <a:t>restaking</a:t>
            </a:r>
            <a:r>
              <a:rPr lang="en-SG" dirty="0">
                <a:solidFill>
                  <a:schemeClr val="bg1"/>
                </a:solidFill>
                <a:latin typeface=".SF NS"/>
              </a:rPr>
              <a:t>,” where staked assets are reused in multiple DeFi applications / protocols. This increases the utility and earning potential of the staked assets without </a:t>
            </a:r>
            <a:r>
              <a:rPr lang="en-SG" dirty="0" err="1">
                <a:solidFill>
                  <a:schemeClr val="bg1"/>
                </a:solidFill>
                <a:latin typeface=".SF NS"/>
              </a:rPr>
              <a:t>unstaking</a:t>
            </a:r>
            <a:r>
              <a:rPr lang="en-SG" dirty="0">
                <a:solidFill>
                  <a:schemeClr val="bg1"/>
                </a:solidFill>
                <a:latin typeface=".SF NS"/>
              </a:rPr>
              <a:t> them. Monas Layer is a vastly improved and technologically superior protocol.</a:t>
            </a:r>
          </a:p>
        </p:txBody>
      </p:sp>
      <p:sp>
        <p:nvSpPr>
          <p:cNvPr id="14" name="TextBox 13">
            <a:extLst>
              <a:ext uri="{FF2B5EF4-FFF2-40B4-BE49-F238E27FC236}">
                <a16:creationId xmlns:a16="http://schemas.microsoft.com/office/drawing/2014/main" id="{1A1A6035-63F6-51C1-C13C-335C2A94D2EF}"/>
              </a:ext>
            </a:extLst>
          </p:cNvPr>
          <p:cNvSpPr txBox="1"/>
          <p:nvPr/>
        </p:nvSpPr>
        <p:spPr>
          <a:xfrm>
            <a:off x="5724637" y="2700255"/>
            <a:ext cx="5683984" cy="461665"/>
          </a:xfrm>
          <a:prstGeom prst="rect">
            <a:avLst/>
          </a:prstGeom>
          <a:noFill/>
        </p:spPr>
        <p:txBody>
          <a:bodyPr wrap="square" rtlCol="0">
            <a:spAutoFit/>
          </a:bodyPr>
          <a:lstStyle/>
          <a:p>
            <a:r>
              <a:rPr lang="en-ID" sz="2400" b="1" dirty="0">
                <a:solidFill>
                  <a:schemeClr val="bg1"/>
                </a:solidFill>
                <a:latin typeface="+mj-lt"/>
              </a:rPr>
              <a:t>02A. Monas Layer</a:t>
            </a:r>
          </a:p>
        </p:txBody>
      </p:sp>
      <p:grpSp>
        <p:nvGrpSpPr>
          <p:cNvPr id="23" name="Group 22">
            <a:extLst>
              <a:ext uri="{FF2B5EF4-FFF2-40B4-BE49-F238E27FC236}">
                <a16:creationId xmlns:a16="http://schemas.microsoft.com/office/drawing/2014/main" id="{10CAD300-344A-947A-8B87-A91AE43BBBEB}"/>
              </a:ext>
            </a:extLst>
          </p:cNvPr>
          <p:cNvGrpSpPr/>
          <p:nvPr/>
        </p:nvGrpSpPr>
        <p:grpSpPr>
          <a:xfrm flipH="1" flipV="1">
            <a:off x="9576788" y="-532583"/>
            <a:ext cx="2495768" cy="2208424"/>
            <a:chOff x="1057320" y="4949751"/>
            <a:chExt cx="2412004" cy="2134304"/>
          </a:xfrm>
        </p:grpSpPr>
        <p:cxnSp>
          <p:nvCxnSpPr>
            <p:cNvPr id="24" name="Straight Connector 23">
              <a:extLst>
                <a:ext uri="{FF2B5EF4-FFF2-40B4-BE49-F238E27FC236}">
                  <a16:creationId xmlns:a16="http://schemas.microsoft.com/office/drawing/2014/main" id="{117B3349-19A8-B0A4-2B50-61102AF55C0F}"/>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245B2C6-9B30-B067-C0BD-344714A5CA0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9F05405-CDE6-DC63-39C0-694F77A5BF5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F7CE823-4545-F774-BD46-760A998A12B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A09A6D7C-F26B-5B33-B6F7-F6936CC01270}"/>
              </a:ext>
            </a:extLst>
          </p:cNvPr>
          <p:cNvGrpSpPr/>
          <p:nvPr/>
        </p:nvGrpSpPr>
        <p:grpSpPr>
          <a:xfrm flipH="1" flipV="1">
            <a:off x="5522656" y="5753788"/>
            <a:ext cx="2495768" cy="2208424"/>
            <a:chOff x="1057320" y="4949751"/>
            <a:chExt cx="2412004" cy="2134304"/>
          </a:xfrm>
        </p:grpSpPr>
        <p:cxnSp>
          <p:nvCxnSpPr>
            <p:cNvPr id="46" name="Straight Connector 45">
              <a:extLst>
                <a:ext uri="{FF2B5EF4-FFF2-40B4-BE49-F238E27FC236}">
                  <a16:creationId xmlns:a16="http://schemas.microsoft.com/office/drawing/2014/main" id="{91973508-A9E8-3E9F-CDAB-03CD368258C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167DFD0-9A5B-B891-1D15-7CC2C4E78FFF}"/>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9AD63C9-9DB6-4543-398B-3E1A050FDE7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020DF11-B65B-48E6-E493-2AA332E0A91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5" name="Picture Placeholder 34" descr="A group of coins in a glass case&#10;&#10;Description automatically generated with medium confidence">
            <a:extLst>
              <a:ext uri="{FF2B5EF4-FFF2-40B4-BE49-F238E27FC236}">
                <a16:creationId xmlns:a16="http://schemas.microsoft.com/office/drawing/2014/main" id="{63435F11-9FC4-BE66-C616-A28C6BBF4E3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7257" r="7257"/>
          <a:stretch>
            <a:fillRect/>
          </a:stretch>
        </p:blipFill>
        <p:spPr/>
      </p:pic>
      <p:pic>
        <p:nvPicPr>
          <p:cNvPr id="28" name="Picture Placeholder 27" descr="A white mug with green and blue coins&#10;&#10;Description automatically generated">
            <a:extLst>
              <a:ext uri="{FF2B5EF4-FFF2-40B4-BE49-F238E27FC236}">
                <a16:creationId xmlns:a16="http://schemas.microsoft.com/office/drawing/2014/main" id="{D339FDFC-7508-FAB9-2960-14F0EDD9900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081" t="-80" r="-1081" b="-80"/>
          <a:stretch/>
        </p:blipFill>
        <p:spPr>
          <a:xfrm>
            <a:off x="3449192" y="552055"/>
            <a:ext cx="2090422" cy="2090421"/>
          </a:xfrm>
        </p:spPr>
      </p:pic>
      <p:pic>
        <p:nvPicPr>
          <p:cNvPr id="30" name="Picture Placeholder 29" descr="A blue logo with a star and a spiral&#10;&#10;Description automatically generated">
            <a:extLst>
              <a:ext uri="{FF2B5EF4-FFF2-40B4-BE49-F238E27FC236}">
                <a16:creationId xmlns:a16="http://schemas.microsoft.com/office/drawing/2014/main" id="{833233DC-77C5-ABC7-4F5F-A88E49A4C1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a:xfrm>
            <a:off x="2354750" y="4289085"/>
            <a:ext cx="2453147" cy="2453145"/>
          </a:xfrm>
        </p:spPr>
      </p:pic>
      <p:sp>
        <p:nvSpPr>
          <p:cNvPr id="32" name="TextBox 31">
            <a:extLst>
              <a:ext uri="{FF2B5EF4-FFF2-40B4-BE49-F238E27FC236}">
                <a16:creationId xmlns:a16="http://schemas.microsoft.com/office/drawing/2014/main" id="{A7E25721-660A-FB7F-717E-3A36E3B63941}"/>
              </a:ext>
            </a:extLst>
          </p:cNvPr>
          <p:cNvSpPr txBox="1"/>
          <p:nvPr/>
        </p:nvSpPr>
        <p:spPr>
          <a:xfrm>
            <a:off x="3939594" y="2622405"/>
            <a:ext cx="1208722" cy="369332"/>
          </a:xfrm>
          <a:prstGeom prst="rect">
            <a:avLst/>
          </a:prstGeom>
          <a:noFill/>
        </p:spPr>
        <p:txBody>
          <a:bodyPr wrap="square">
            <a:spAutoFit/>
          </a:bodyPr>
          <a:lstStyle/>
          <a:p>
            <a:r>
              <a:rPr lang="en-ID" sz="1800" b="1" dirty="0">
                <a:solidFill>
                  <a:schemeClr val="bg1"/>
                </a:solidFill>
                <a:latin typeface="+mj-lt"/>
              </a:rPr>
              <a:t>Staking</a:t>
            </a:r>
            <a:endParaRPr lang="en-US" dirty="0"/>
          </a:p>
        </p:txBody>
      </p:sp>
      <p:sp>
        <p:nvSpPr>
          <p:cNvPr id="33" name="TextBox 32">
            <a:extLst>
              <a:ext uri="{FF2B5EF4-FFF2-40B4-BE49-F238E27FC236}">
                <a16:creationId xmlns:a16="http://schemas.microsoft.com/office/drawing/2014/main" id="{D67051E0-2C1C-1C80-02A7-861E73B91746}"/>
              </a:ext>
            </a:extLst>
          </p:cNvPr>
          <p:cNvSpPr txBox="1"/>
          <p:nvPr/>
        </p:nvSpPr>
        <p:spPr>
          <a:xfrm>
            <a:off x="2536594" y="6067754"/>
            <a:ext cx="3527416" cy="369332"/>
          </a:xfrm>
          <a:prstGeom prst="rect">
            <a:avLst/>
          </a:prstGeom>
          <a:noFill/>
        </p:spPr>
        <p:txBody>
          <a:bodyPr wrap="square">
            <a:spAutoFit/>
          </a:bodyPr>
          <a:lstStyle/>
          <a:p>
            <a:r>
              <a:rPr lang="en-ID" sz="1800" b="1" dirty="0">
                <a:solidFill>
                  <a:srgbClr val="27002F"/>
                </a:solidFill>
                <a:latin typeface="+mj-lt"/>
              </a:rPr>
              <a:t>Monas         Layer</a:t>
            </a:r>
            <a:endParaRPr lang="en-US" dirty="0">
              <a:solidFill>
                <a:srgbClr val="27002F"/>
              </a:solidFill>
            </a:endParaRPr>
          </a:p>
        </p:txBody>
      </p:sp>
      <p:sp>
        <p:nvSpPr>
          <p:cNvPr id="36" name="TextBox 35">
            <a:extLst>
              <a:ext uri="{FF2B5EF4-FFF2-40B4-BE49-F238E27FC236}">
                <a16:creationId xmlns:a16="http://schemas.microsoft.com/office/drawing/2014/main" id="{104417FA-8760-534B-2254-CC52690EA7E1}"/>
              </a:ext>
            </a:extLst>
          </p:cNvPr>
          <p:cNvSpPr txBox="1"/>
          <p:nvPr/>
        </p:nvSpPr>
        <p:spPr>
          <a:xfrm>
            <a:off x="468594" y="4593417"/>
            <a:ext cx="1603034" cy="369332"/>
          </a:xfrm>
          <a:prstGeom prst="rect">
            <a:avLst/>
          </a:prstGeom>
          <a:noFill/>
        </p:spPr>
        <p:txBody>
          <a:bodyPr wrap="square">
            <a:spAutoFit/>
          </a:bodyPr>
          <a:lstStyle/>
          <a:p>
            <a:r>
              <a:rPr lang="en-ID" sz="1800" b="1" dirty="0" err="1">
                <a:solidFill>
                  <a:schemeClr val="bg1"/>
                </a:solidFill>
                <a:latin typeface="+mj-lt"/>
              </a:rPr>
              <a:t>ReStaking</a:t>
            </a:r>
            <a:endParaRPr lang="en-US" dirty="0"/>
          </a:p>
        </p:txBody>
      </p:sp>
      <p:sp>
        <p:nvSpPr>
          <p:cNvPr id="37" name="TextBox 36">
            <a:extLst>
              <a:ext uri="{FF2B5EF4-FFF2-40B4-BE49-F238E27FC236}">
                <a16:creationId xmlns:a16="http://schemas.microsoft.com/office/drawing/2014/main" id="{3EF00291-69D0-C4E8-0948-303749AA5E97}"/>
              </a:ext>
            </a:extLst>
          </p:cNvPr>
          <p:cNvSpPr txBox="1"/>
          <p:nvPr/>
        </p:nvSpPr>
        <p:spPr>
          <a:xfrm>
            <a:off x="5724636" y="5107101"/>
            <a:ext cx="6347918" cy="1477328"/>
          </a:xfrm>
          <a:prstGeom prst="rect">
            <a:avLst/>
          </a:prstGeom>
          <a:noFill/>
        </p:spPr>
        <p:txBody>
          <a:bodyPr wrap="square">
            <a:spAutoFit/>
          </a:bodyPr>
          <a:lstStyle/>
          <a:p>
            <a:r>
              <a:rPr lang="en-SG" dirty="0">
                <a:solidFill>
                  <a:schemeClr val="bg1"/>
                </a:solidFill>
                <a:latin typeface=".SF NS"/>
              </a:rPr>
              <a:t>Using already locked up assets in Monas </a:t>
            </a:r>
            <a:r>
              <a:rPr lang="en-SG" dirty="0" err="1">
                <a:solidFill>
                  <a:schemeClr val="bg1"/>
                </a:solidFill>
                <a:latin typeface=".SF NS"/>
              </a:rPr>
              <a:t>Layyer</a:t>
            </a:r>
            <a:r>
              <a:rPr lang="en-SG" dirty="0">
                <a:solidFill>
                  <a:schemeClr val="bg1"/>
                </a:solidFill>
                <a:latin typeface=".SF NS"/>
              </a:rPr>
              <a:t> protocol to participate in additional staking opportunities across different </a:t>
            </a:r>
            <a:r>
              <a:rPr lang="en-SG" dirty="0" err="1">
                <a:solidFill>
                  <a:schemeClr val="bg1"/>
                </a:solidFill>
                <a:latin typeface=".SF NS"/>
              </a:rPr>
              <a:t>dApps</a:t>
            </a:r>
            <a:r>
              <a:rPr lang="en-SG" dirty="0">
                <a:solidFill>
                  <a:schemeClr val="bg1"/>
                </a:solidFill>
                <a:latin typeface=".SF NS"/>
              </a:rPr>
              <a:t>. Maximizes the utility and earning potential of their assets by securing multiple  services simultaneously. This enhances capital efficiency and multiple sources of income</a:t>
            </a:r>
          </a:p>
        </p:txBody>
      </p:sp>
      <p:sp>
        <p:nvSpPr>
          <p:cNvPr id="38" name="TextBox 37">
            <a:extLst>
              <a:ext uri="{FF2B5EF4-FFF2-40B4-BE49-F238E27FC236}">
                <a16:creationId xmlns:a16="http://schemas.microsoft.com/office/drawing/2014/main" id="{F49D61CB-D57E-A6C2-5634-4DB532E1A859}"/>
              </a:ext>
            </a:extLst>
          </p:cNvPr>
          <p:cNvSpPr txBox="1"/>
          <p:nvPr/>
        </p:nvSpPr>
        <p:spPr>
          <a:xfrm>
            <a:off x="5724637" y="4768547"/>
            <a:ext cx="5683984" cy="461665"/>
          </a:xfrm>
          <a:prstGeom prst="rect">
            <a:avLst/>
          </a:prstGeom>
          <a:noFill/>
        </p:spPr>
        <p:txBody>
          <a:bodyPr wrap="square" rtlCol="0">
            <a:spAutoFit/>
          </a:bodyPr>
          <a:lstStyle/>
          <a:p>
            <a:r>
              <a:rPr lang="en-ID" sz="2400" b="1" dirty="0">
                <a:solidFill>
                  <a:schemeClr val="bg1"/>
                </a:solidFill>
                <a:latin typeface="+mj-lt"/>
              </a:rPr>
              <a:t>02B. </a:t>
            </a:r>
            <a:r>
              <a:rPr lang="en-ID" sz="2400" b="1" dirty="0" err="1">
                <a:solidFill>
                  <a:schemeClr val="bg1"/>
                </a:solidFill>
                <a:latin typeface="+mj-lt"/>
              </a:rPr>
              <a:t>ReStaking</a:t>
            </a:r>
            <a:endParaRPr lang="en-ID" sz="2400" b="1" dirty="0">
              <a:solidFill>
                <a:schemeClr val="bg1"/>
              </a:solidFill>
              <a:latin typeface="+mj-lt"/>
            </a:endParaRPr>
          </a:p>
        </p:txBody>
      </p:sp>
      <p:pic>
        <p:nvPicPr>
          <p:cNvPr id="1034" name="Picture 10" descr="Circular arrow - Free arrows icons">
            <a:extLst>
              <a:ext uri="{FF2B5EF4-FFF2-40B4-BE49-F238E27FC236}">
                <a16:creationId xmlns:a16="http://schemas.microsoft.com/office/drawing/2014/main" id="{D4F86A0F-39B8-AC6E-374D-B802294A7E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7386" y="2794222"/>
            <a:ext cx="1446074" cy="1446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5229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554F899-91B2-FB88-5AED-F20DD5F96776}"/>
              </a:ext>
            </a:extLst>
          </p:cNvPr>
          <p:cNvSpPr txBox="1"/>
          <p:nvPr/>
        </p:nvSpPr>
        <p:spPr>
          <a:xfrm>
            <a:off x="4946431" y="15327"/>
            <a:ext cx="6920773" cy="769441"/>
          </a:xfrm>
          <a:prstGeom prst="rect">
            <a:avLst/>
          </a:prstGeom>
          <a:noFill/>
        </p:spPr>
        <p:txBody>
          <a:bodyPr wrap="square" rtlCol="0">
            <a:spAutoFit/>
          </a:bodyPr>
          <a:lstStyle/>
          <a:p>
            <a:r>
              <a:rPr lang="en-ID" sz="4400" b="1" dirty="0">
                <a:solidFill>
                  <a:schemeClr val="bg1"/>
                </a:solidFill>
                <a:latin typeface="+mj-lt"/>
              </a:rPr>
              <a:t>STAKOS ECOSYSTEM (2)</a:t>
            </a:r>
          </a:p>
        </p:txBody>
      </p:sp>
      <p:sp>
        <p:nvSpPr>
          <p:cNvPr id="11" name="TextBox 10">
            <a:extLst>
              <a:ext uri="{FF2B5EF4-FFF2-40B4-BE49-F238E27FC236}">
                <a16:creationId xmlns:a16="http://schemas.microsoft.com/office/drawing/2014/main" id="{3BB6F495-C190-D6F5-FF5C-7D677D42DF07}"/>
              </a:ext>
            </a:extLst>
          </p:cNvPr>
          <p:cNvSpPr txBox="1"/>
          <p:nvPr/>
        </p:nvSpPr>
        <p:spPr>
          <a:xfrm>
            <a:off x="5576046" y="1330248"/>
            <a:ext cx="6347919" cy="2308324"/>
          </a:xfrm>
          <a:prstGeom prst="rect">
            <a:avLst/>
          </a:prstGeom>
          <a:noFill/>
        </p:spPr>
        <p:txBody>
          <a:bodyPr wrap="square">
            <a:spAutoFit/>
          </a:bodyPr>
          <a:lstStyle/>
          <a:p>
            <a:r>
              <a:rPr lang="en-SG" dirty="0">
                <a:solidFill>
                  <a:schemeClr val="bg1"/>
                </a:solidFill>
                <a:effectLst/>
                <a:latin typeface=".SF NS"/>
              </a:rPr>
              <a:t>Our secure storage solution designed to protect digital assets, such as cryptos and private keys, from unauthorized access, theft, and loss. Using advanced encryption techniques and incorporating multi-signature authentication, hardware security modules (HSMs), and cold storage methods to ensure the highest level of security. Used by individuals, institutional investors, and exchanges to providing both security and peace of mind in managing digital assets</a:t>
            </a:r>
            <a:r>
              <a:rPr lang="en-SG" dirty="0">
                <a:solidFill>
                  <a:schemeClr val="bg1"/>
                </a:solidFill>
                <a:latin typeface=".SF NS"/>
              </a:rPr>
              <a:t>.</a:t>
            </a:r>
            <a:endParaRPr lang="en-SG" dirty="0">
              <a:solidFill>
                <a:schemeClr val="bg1"/>
              </a:solidFill>
              <a:effectLst/>
              <a:latin typeface=".SF NS"/>
            </a:endParaRPr>
          </a:p>
        </p:txBody>
      </p:sp>
      <p:sp>
        <p:nvSpPr>
          <p:cNvPr id="12" name="TextBox 11">
            <a:extLst>
              <a:ext uri="{FF2B5EF4-FFF2-40B4-BE49-F238E27FC236}">
                <a16:creationId xmlns:a16="http://schemas.microsoft.com/office/drawing/2014/main" id="{79073F39-D66B-7126-3799-639B44782C95}"/>
              </a:ext>
            </a:extLst>
          </p:cNvPr>
          <p:cNvSpPr txBox="1"/>
          <p:nvPr/>
        </p:nvSpPr>
        <p:spPr>
          <a:xfrm>
            <a:off x="5576047" y="902921"/>
            <a:ext cx="4734212" cy="461665"/>
          </a:xfrm>
          <a:prstGeom prst="rect">
            <a:avLst/>
          </a:prstGeom>
          <a:noFill/>
        </p:spPr>
        <p:txBody>
          <a:bodyPr wrap="square" rtlCol="0">
            <a:spAutoFit/>
          </a:bodyPr>
          <a:lstStyle/>
          <a:p>
            <a:r>
              <a:rPr lang="en-ID" sz="2400" b="1" dirty="0">
                <a:solidFill>
                  <a:schemeClr val="bg1"/>
                </a:solidFill>
                <a:latin typeface="+mj-lt"/>
              </a:rPr>
              <a:t>03. Digital Vault</a:t>
            </a:r>
          </a:p>
        </p:txBody>
      </p:sp>
      <p:sp>
        <p:nvSpPr>
          <p:cNvPr id="13" name="TextBox 12">
            <a:extLst>
              <a:ext uri="{FF2B5EF4-FFF2-40B4-BE49-F238E27FC236}">
                <a16:creationId xmlns:a16="http://schemas.microsoft.com/office/drawing/2014/main" id="{B679FFBE-CEA1-A388-1169-411B2F8347E4}"/>
              </a:ext>
            </a:extLst>
          </p:cNvPr>
          <p:cNvSpPr txBox="1"/>
          <p:nvPr/>
        </p:nvSpPr>
        <p:spPr>
          <a:xfrm>
            <a:off x="5584626" y="4111764"/>
            <a:ext cx="6347919" cy="2585323"/>
          </a:xfrm>
          <a:prstGeom prst="rect">
            <a:avLst/>
          </a:prstGeom>
          <a:noFill/>
        </p:spPr>
        <p:txBody>
          <a:bodyPr wrap="square">
            <a:spAutoFit/>
          </a:bodyPr>
          <a:lstStyle/>
          <a:p>
            <a:r>
              <a:rPr lang="en-SG" dirty="0">
                <a:solidFill>
                  <a:schemeClr val="bg1"/>
                </a:solidFill>
                <a:effectLst/>
                <a:latin typeface=".SF NS"/>
              </a:rPr>
              <a:t>Leveraging advanced AI models, particularly large language models (LLMs), to </a:t>
            </a:r>
            <a:r>
              <a:rPr lang="en-SG" dirty="0" err="1">
                <a:solidFill>
                  <a:schemeClr val="bg1"/>
                </a:solidFill>
                <a:effectLst/>
                <a:latin typeface=".SF NS"/>
              </a:rPr>
              <a:t>analyze</a:t>
            </a:r>
            <a:r>
              <a:rPr lang="en-SG" dirty="0">
                <a:solidFill>
                  <a:schemeClr val="bg1"/>
                </a:solidFill>
                <a:effectLst/>
                <a:latin typeface=".SF NS"/>
              </a:rPr>
              <a:t> vast amounts of market data, news, social media sentiment, and other relevant information in real-time. These models can predict market trends, generate trading signals, and execute trades autonomously or provide insights to traders. By using our platform we can make more informed trading decisions, adapt to market conditions swiftly, and enhance profitability by identifying opportunities and risks that may be overlooked by traditional analytics</a:t>
            </a:r>
            <a:r>
              <a:rPr lang="en-SG" dirty="0">
                <a:solidFill>
                  <a:schemeClr val="bg1"/>
                </a:solidFill>
                <a:latin typeface=".SF NS"/>
              </a:rPr>
              <a:t>.</a:t>
            </a:r>
          </a:p>
        </p:txBody>
      </p:sp>
      <p:sp>
        <p:nvSpPr>
          <p:cNvPr id="14" name="TextBox 13">
            <a:extLst>
              <a:ext uri="{FF2B5EF4-FFF2-40B4-BE49-F238E27FC236}">
                <a16:creationId xmlns:a16="http://schemas.microsoft.com/office/drawing/2014/main" id="{1A1A6035-63F6-51C1-C13C-335C2A94D2EF}"/>
              </a:ext>
            </a:extLst>
          </p:cNvPr>
          <p:cNvSpPr txBox="1"/>
          <p:nvPr/>
        </p:nvSpPr>
        <p:spPr>
          <a:xfrm>
            <a:off x="5584627" y="3773210"/>
            <a:ext cx="5683984" cy="461665"/>
          </a:xfrm>
          <a:prstGeom prst="rect">
            <a:avLst/>
          </a:prstGeom>
          <a:noFill/>
        </p:spPr>
        <p:txBody>
          <a:bodyPr wrap="square" rtlCol="0">
            <a:spAutoFit/>
          </a:bodyPr>
          <a:lstStyle/>
          <a:p>
            <a:r>
              <a:rPr lang="en-ID" sz="2400" b="1" dirty="0">
                <a:solidFill>
                  <a:schemeClr val="bg1"/>
                </a:solidFill>
                <a:latin typeface="+mj-lt"/>
              </a:rPr>
              <a:t>04. AI LLM for Trading</a:t>
            </a:r>
          </a:p>
        </p:txBody>
      </p:sp>
      <p:grpSp>
        <p:nvGrpSpPr>
          <p:cNvPr id="23" name="Group 22">
            <a:extLst>
              <a:ext uri="{FF2B5EF4-FFF2-40B4-BE49-F238E27FC236}">
                <a16:creationId xmlns:a16="http://schemas.microsoft.com/office/drawing/2014/main" id="{10CAD300-344A-947A-8B87-A91AE43BBBEB}"/>
              </a:ext>
            </a:extLst>
          </p:cNvPr>
          <p:cNvGrpSpPr/>
          <p:nvPr/>
        </p:nvGrpSpPr>
        <p:grpSpPr>
          <a:xfrm flipH="1" flipV="1">
            <a:off x="9576786" y="-517896"/>
            <a:ext cx="2495768" cy="2208424"/>
            <a:chOff x="1057320" y="4949751"/>
            <a:chExt cx="2412004" cy="2134304"/>
          </a:xfrm>
        </p:grpSpPr>
        <p:cxnSp>
          <p:nvCxnSpPr>
            <p:cNvPr id="24" name="Straight Connector 23">
              <a:extLst>
                <a:ext uri="{FF2B5EF4-FFF2-40B4-BE49-F238E27FC236}">
                  <a16:creationId xmlns:a16="http://schemas.microsoft.com/office/drawing/2014/main" id="{117B3349-19A8-B0A4-2B50-61102AF55C0F}"/>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F245B2C6-9B30-B067-C0BD-344714A5CA0E}"/>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9F05405-CDE6-DC63-39C0-694F77A5BF5C}"/>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F7CE823-4545-F774-BD46-760A998A12B3}"/>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5" name="Group 44">
            <a:extLst>
              <a:ext uri="{FF2B5EF4-FFF2-40B4-BE49-F238E27FC236}">
                <a16:creationId xmlns:a16="http://schemas.microsoft.com/office/drawing/2014/main" id="{A09A6D7C-F26B-5B33-B6F7-F6936CC01270}"/>
              </a:ext>
            </a:extLst>
          </p:cNvPr>
          <p:cNvGrpSpPr/>
          <p:nvPr/>
        </p:nvGrpSpPr>
        <p:grpSpPr>
          <a:xfrm flipH="1" flipV="1">
            <a:off x="5522656" y="5753788"/>
            <a:ext cx="2495768" cy="2208424"/>
            <a:chOff x="1057320" y="4949751"/>
            <a:chExt cx="2412004" cy="2134304"/>
          </a:xfrm>
        </p:grpSpPr>
        <p:cxnSp>
          <p:nvCxnSpPr>
            <p:cNvPr id="46" name="Straight Connector 45">
              <a:extLst>
                <a:ext uri="{FF2B5EF4-FFF2-40B4-BE49-F238E27FC236}">
                  <a16:creationId xmlns:a16="http://schemas.microsoft.com/office/drawing/2014/main" id="{91973508-A9E8-3E9F-CDAB-03CD368258C6}"/>
                </a:ext>
              </a:extLst>
            </p:cNvPr>
            <p:cNvCxnSpPr/>
            <p:nvPr/>
          </p:nvCxnSpPr>
          <p:spPr>
            <a:xfrm flipV="1">
              <a:off x="1292726" y="4949751"/>
              <a:ext cx="1774598" cy="94059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167DFD0-9A5B-B891-1D15-7CC2C4E78FFF}"/>
                </a:ext>
              </a:extLst>
            </p:cNvPr>
            <p:cNvCxnSpPr>
              <a:cxnSpLocks/>
            </p:cNvCxnSpPr>
            <p:nvPr/>
          </p:nvCxnSpPr>
          <p:spPr>
            <a:xfrm flipV="1">
              <a:off x="1057320" y="5884018"/>
              <a:ext cx="1122705" cy="595067"/>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9AD63C9-9DB6-4543-398B-3E1A050FDE73}"/>
                </a:ext>
              </a:extLst>
            </p:cNvPr>
            <p:cNvCxnSpPr>
              <a:cxnSpLocks/>
            </p:cNvCxnSpPr>
            <p:nvPr/>
          </p:nvCxnSpPr>
          <p:spPr>
            <a:xfrm flipV="1">
              <a:off x="3004098" y="5972391"/>
              <a:ext cx="465226" cy="246584"/>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020DF11-B65B-48E6-E493-2AA332E0A918}"/>
                </a:ext>
              </a:extLst>
            </p:cNvPr>
            <p:cNvCxnSpPr>
              <a:cxnSpLocks/>
            </p:cNvCxnSpPr>
            <p:nvPr/>
          </p:nvCxnSpPr>
          <p:spPr>
            <a:xfrm flipV="1">
              <a:off x="2538872" y="6698745"/>
              <a:ext cx="726958" cy="385310"/>
            </a:xfrm>
            <a:prstGeom prst="line">
              <a:avLst/>
            </a:prstGeom>
            <a:ln w="38100">
              <a:gradFill>
                <a:gsLst>
                  <a:gs pos="0">
                    <a:schemeClr val="accent4">
                      <a:alpha val="0"/>
                    </a:schemeClr>
                  </a:gs>
                  <a:gs pos="100000">
                    <a:schemeClr val="accent1">
                      <a:alpha val="57000"/>
                    </a:schemeClr>
                  </a:gs>
                </a:gsLst>
                <a:lin ang="5400000" scaled="1"/>
              </a:gradFill>
              <a:headEnd type="oval"/>
              <a:tailEnd type="oval"/>
            </a:ln>
          </p:spPr>
          <p:style>
            <a:lnRef idx="1">
              <a:schemeClr val="accent1"/>
            </a:lnRef>
            <a:fillRef idx="0">
              <a:schemeClr val="accent1"/>
            </a:fillRef>
            <a:effectRef idx="0">
              <a:schemeClr val="accent1"/>
            </a:effectRef>
            <a:fontRef idx="minor">
              <a:schemeClr val="tx1"/>
            </a:fontRef>
          </p:style>
        </p:cxnSp>
      </p:grpSp>
      <p:pic>
        <p:nvPicPr>
          <p:cNvPr id="35" name="Picture Placeholder 34">
            <a:extLst>
              <a:ext uri="{FF2B5EF4-FFF2-40B4-BE49-F238E27FC236}">
                <a16:creationId xmlns:a16="http://schemas.microsoft.com/office/drawing/2014/main" id="{63435F11-9FC4-BE66-C616-A28C6BBF4E3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31123" r="31123"/>
          <a:stretch/>
        </p:blipFill>
        <p:spPr/>
      </p:pic>
      <p:pic>
        <p:nvPicPr>
          <p:cNvPr id="28" name="Picture Placeholder 27">
            <a:extLst>
              <a:ext uri="{FF2B5EF4-FFF2-40B4-BE49-F238E27FC236}">
                <a16:creationId xmlns:a16="http://schemas.microsoft.com/office/drawing/2014/main" id="{D339FDFC-7508-FAB9-2960-14F0EDD9900B}"/>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1833" r="21833"/>
          <a:stretch/>
        </p:blipFill>
        <p:spPr>
          <a:xfrm>
            <a:off x="3449192" y="552055"/>
            <a:ext cx="2090422" cy="2090421"/>
          </a:xfrm>
        </p:spPr>
      </p:pic>
      <p:pic>
        <p:nvPicPr>
          <p:cNvPr id="30" name="Picture Placeholder 29">
            <a:extLst>
              <a:ext uri="{FF2B5EF4-FFF2-40B4-BE49-F238E27FC236}">
                <a16:creationId xmlns:a16="http://schemas.microsoft.com/office/drawing/2014/main" id="{833233DC-77C5-ABC7-4F5F-A88E49A4C151}"/>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p:blipFill>
        <p:spPr>
          <a:xfrm>
            <a:off x="2354750" y="4289085"/>
            <a:ext cx="2453147" cy="2453145"/>
          </a:xfrm>
        </p:spPr>
      </p:pic>
      <p:sp>
        <p:nvSpPr>
          <p:cNvPr id="32" name="TextBox 31">
            <a:extLst>
              <a:ext uri="{FF2B5EF4-FFF2-40B4-BE49-F238E27FC236}">
                <a16:creationId xmlns:a16="http://schemas.microsoft.com/office/drawing/2014/main" id="{A7E25721-660A-FB7F-717E-3A36E3B63941}"/>
              </a:ext>
            </a:extLst>
          </p:cNvPr>
          <p:cNvSpPr txBox="1"/>
          <p:nvPr/>
        </p:nvSpPr>
        <p:spPr>
          <a:xfrm>
            <a:off x="3798616" y="2684770"/>
            <a:ext cx="1793623" cy="369332"/>
          </a:xfrm>
          <a:prstGeom prst="rect">
            <a:avLst/>
          </a:prstGeom>
          <a:noFill/>
        </p:spPr>
        <p:txBody>
          <a:bodyPr wrap="square">
            <a:spAutoFit/>
          </a:bodyPr>
          <a:lstStyle/>
          <a:p>
            <a:r>
              <a:rPr lang="en-ID" sz="1800" b="1" dirty="0">
                <a:solidFill>
                  <a:schemeClr val="bg1"/>
                </a:solidFill>
                <a:latin typeface="+mj-lt"/>
              </a:rPr>
              <a:t>Your Tokens</a:t>
            </a:r>
            <a:endParaRPr lang="en-US" dirty="0"/>
          </a:p>
        </p:txBody>
      </p:sp>
      <p:sp>
        <p:nvSpPr>
          <p:cNvPr id="33" name="TextBox 32">
            <a:extLst>
              <a:ext uri="{FF2B5EF4-FFF2-40B4-BE49-F238E27FC236}">
                <a16:creationId xmlns:a16="http://schemas.microsoft.com/office/drawing/2014/main" id="{D67051E0-2C1C-1C80-02A7-861E73B91746}"/>
              </a:ext>
            </a:extLst>
          </p:cNvPr>
          <p:cNvSpPr txBox="1"/>
          <p:nvPr/>
        </p:nvSpPr>
        <p:spPr>
          <a:xfrm>
            <a:off x="3035096" y="6325390"/>
            <a:ext cx="3527416" cy="369332"/>
          </a:xfrm>
          <a:prstGeom prst="rect">
            <a:avLst/>
          </a:prstGeom>
          <a:noFill/>
        </p:spPr>
        <p:txBody>
          <a:bodyPr wrap="square">
            <a:spAutoFit/>
          </a:bodyPr>
          <a:lstStyle/>
          <a:p>
            <a:r>
              <a:rPr lang="en-ID" sz="1800" b="1" dirty="0">
                <a:solidFill>
                  <a:schemeClr val="bg1"/>
                </a:solidFill>
                <a:latin typeface="+mj-lt"/>
              </a:rPr>
              <a:t>Trading</a:t>
            </a:r>
            <a:endParaRPr lang="en-US" dirty="0">
              <a:solidFill>
                <a:schemeClr val="bg1"/>
              </a:solidFill>
            </a:endParaRPr>
          </a:p>
        </p:txBody>
      </p:sp>
      <p:sp>
        <p:nvSpPr>
          <p:cNvPr id="36" name="TextBox 35">
            <a:extLst>
              <a:ext uri="{FF2B5EF4-FFF2-40B4-BE49-F238E27FC236}">
                <a16:creationId xmlns:a16="http://schemas.microsoft.com/office/drawing/2014/main" id="{104417FA-8760-534B-2254-CC52690EA7E1}"/>
              </a:ext>
            </a:extLst>
          </p:cNvPr>
          <p:cNvSpPr txBox="1"/>
          <p:nvPr/>
        </p:nvSpPr>
        <p:spPr>
          <a:xfrm>
            <a:off x="468594" y="4593417"/>
            <a:ext cx="1603034" cy="369332"/>
          </a:xfrm>
          <a:prstGeom prst="rect">
            <a:avLst/>
          </a:prstGeom>
          <a:noFill/>
        </p:spPr>
        <p:txBody>
          <a:bodyPr wrap="square">
            <a:spAutoFit/>
          </a:bodyPr>
          <a:lstStyle/>
          <a:p>
            <a:r>
              <a:rPr lang="en-ID" sz="1800" b="1" dirty="0" err="1">
                <a:solidFill>
                  <a:schemeClr val="bg1"/>
                </a:solidFill>
                <a:latin typeface="+mj-lt"/>
              </a:rPr>
              <a:t>Digivault</a:t>
            </a:r>
            <a:endParaRPr lang="en-US" dirty="0"/>
          </a:p>
        </p:txBody>
      </p:sp>
      <p:pic>
        <p:nvPicPr>
          <p:cNvPr id="3074" name="Picture 2" descr="Split - Free arrows icons">
            <a:extLst>
              <a:ext uri="{FF2B5EF4-FFF2-40B4-BE49-F238E27FC236}">
                <a16:creationId xmlns:a16="http://schemas.microsoft.com/office/drawing/2014/main" id="{1BA3130B-D77C-9F61-615C-F77B6550E8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200000">
            <a:off x="2960718" y="2748020"/>
            <a:ext cx="1543399" cy="1543399"/>
          </a:xfrm>
          <a:prstGeom prst="rect">
            <a:avLst/>
          </a:prstGeom>
          <a:noFill/>
          <a:scene3d>
            <a:camera prst="orthographicFront">
              <a:rot lat="0" lon="1800000" rev="2400000"/>
            </a:camera>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071654"/>
      </p:ext>
    </p:extLst>
  </p:cSld>
  <p:clrMapOvr>
    <a:masterClrMapping/>
  </p:clrMapOvr>
</p:sld>
</file>

<file path=ppt/theme/theme1.xml><?xml version="1.0" encoding="utf-8"?>
<a:theme xmlns:a="http://schemas.openxmlformats.org/drawingml/2006/main" name="Office Theme">
  <a:themeElements>
    <a:clrScheme name="Custom 70">
      <a:dk1>
        <a:sysClr val="windowText" lastClr="000000"/>
      </a:dk1>
      <a:lt1>
        <a:sysClr val="window" lastClr="FFFFFF"/>
      </a:lt1>
      <a:dk2>
        <a:srgbClr val="595959"/>
      </a:dk2>
      <a:lt2>
        <a:srgbClr val="E7E6E6"/>
      </a:lt2>
      <a:accent1>
        <a:srgbClr val="7D20AC"/>
      </a:accent1>
      <a:accent2>
        <a:srgbClr val="8A23BE"/>
      </a:accent2>
      <a:accent3>
        <a:srgbClr val="9726CF"/>
      </a:accent3>
      <a:accent4>
        <a:srgbClr val="A720C2"/>
      </a:accent4>
      <a:accent5>
        <a:srgbClr val="B522D3"/>
      </a:accent5>
      <a:accent6>
        <a:srgbClr val="BF2CDD"/>
      </a:accent6>
      <a:hlink>
        <a:srgbClr val="0563C1"/>
      </a:hlink>
      <a:folHlink>
        <a:srgbClr val="954F72"/>
      </a:folHlink>
    </a:clrScheme>
    <a:fontScheme name="Custom 5">
      <a:majorFont>
        <a:latin typeface="Poppi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3578</TotalTime>
  <Words>3665</Words>
  <Application>Microsoft Macintosh PowerPoint</Application>
  <PresentationFormat>Widescreen</PresentationFormat>
  <Paragraphs>293</Paragraphs>
  <Slides>40</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40</vt:i4>
      </vt:variant>
    </vt:vector>
  </HeadingPairs>
  <TitlesOfParts>
    <vt:vector size="52" baseType="lpstr">
      <vt:lpstr>Times New Roman</vt:lpstr>
      <vt:lpstr>sohne</vt:lpstr>
      <vt:lpstr>Arial</vt:lpstr>
      <vt:lpstr>Inter Medium</vt:lpstr>
      <vt:lpstr>Inter Light</vt:lpstr>
      <vt:lpstr>Open Sans</vt:lpstr>
      <vt:lpstr>Lato Medium</vt:lpstr>
      <vt:lpstr>Outfit</vt:lpstr>
      <vt:lpstr>Söhne</vt:lpstr>
      <vt:lpstr>.SF NS</vt:lpstr>
      <vt:lpstr>Poppins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nabila</dc:creator>
  <cp:lastModifiedBy>Ng Kek Wee</cp:lastModifiedBy>
  <cp:revision>205</cp:revision>
  <dcterms:created xsi:type="dcterms:W3CDTF">2023-05-31T03:25:55Z</dcterms:created>
  <dcterms:modified xsi:type="dcterms:W3CDTF">2024-08-25T12:20:15Z</dcterms:modified>
</cp:coreProperties>
</file>